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21"/>
  </p:notesMasterIdLst>
  <p:sldIdLst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F39B-9B74-4FF0-B2B3-7CB03B720A11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271FF-1D27-4531-BF07-D8F9F69F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4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44" tIns="45472" rIns="90944" bIns="4547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376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364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662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79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8563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05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183312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044" tIns="47022" rIns="94044" bIns="4702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639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12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902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413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996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97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889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6913"/>
            <a:ext cx="6184900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117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4" tIns="45487" rIns="90974" bIns="45487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989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6AA-FA3E-4EFD-9DA4-120C8F939C95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D48F-F371-48BC-A381-CB2B42291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11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09F3-D6E2-4647-8366-5A5B43E16E40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CD64-EA63-4607-9DEF-7D2CE211E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9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19C1-9077-4579-A2F1-48ABD8FC9271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84FD6-3768-4691-8533-93C69C6A7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5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D41D-8B41-43CD-8CA5-A806038DD714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6CD3-D71C-4B97-9E08-6D3B4C894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30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784F-F442-4A22-91A7-6AF4C6625B18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7754-40DD-4BE1-A77E-E307A56E2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3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9051-CD91-4619-81CF-83BB8B2D1DCF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4357-1E1E-4B6F-B89D-F80F1E51E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716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2054-3570-4BC6-B468-A1E01FD8C0D7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4466-14FB-4FDC-904F-FCC0F1E73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2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27FF-28C4-41E8-AC03-956BE1B9DA01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FE33-39F8-458E-AC33-9C4288970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5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1EC2-3BCC-402B-8654-FCF3B27FE632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488E-A134-48DF-93BF-13033637E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96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8F7B-C97D-4E4D-ABEB-5EE2F7B89A28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6113-CAEB-42F3-923A-B6B041070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9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18F3-AFDD-4C97-B2C9-A3F58D0198A4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872A-5371-45B5-9E02-F56C1CEFD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818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</p:spTree>
    <p:extLst>
      <p:ext uri="{BB962C8B-B14F-4D97-AF65-F5344CB8AC3E}">
        <p14:creationId xmlns:p14="http://schemas.microsoft.com/office/powerpoint/2010/main" val="489304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9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53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11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0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03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386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013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87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4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7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33312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7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2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1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6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6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7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9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427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129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36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5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2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3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9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DE1F-3FB8-42E5-BDF5-5FBA45F38E4D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D84F-7CDD-4200-8436-63FAA777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8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722334-25BD-4BBB-8261-8F6D0DD83CFF}" type="datetime1">
              <a:rPr lang="en-US"/>
              <a:pPr>
                <a:defRPr/>
              </a:pPr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GeoSoilEnviroCARS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BFF94A-7C6F-48ED-9D05-65E04F164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19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 userDrawn="1"/>
        </p:nvSpPr>
        <p:spPr bwMode="auto">
          <a:xfrm>
            <a:off x="6637867" y="6286500"/>
            <a:ext cx="460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100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 userDrawn="1"/>
        </p:nvSpPr>
        <p:spPr bwMode="auto">
          <a:xfrm>
            <a:off x="6637867" y="6286500"/>
            <a:ext cx="460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0160000" y="6477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/>
            <a:r>
              <a:rPr lang="en-US" altLang="en-US" sz="1400" b="1">
                <a:solidFill>
                  <a:schemeClr val="accent2"/>
                </a:solidFill>
              </a:rPr>
              <a:t>SPIE 2010</a:t>
            </a:r>
          </a:p>
          <a:p>
            <a:pPr algn="r" eaLnBrk="1" hangingPunct="1"/>
            <a:endParaRPr lang="en-US" altLang="en-US" sz="1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0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\\cars5\users\rivers\Talks\ClayMineralSociety%202013\AG1_A_raw.mpeg" TargetMode="External"/><Relationship Id="rId7" Type="http://schemas.openxmlformats.org/officeDocument/2006/relationships/image" Target="../media/image2.png"/><Relationship Id="rId2" Type="http://schemas.openxmlformats.org/officeDocument/2006/relationships/video" Target="file:///\\cars5\users\rivers\Talks\ClayMineralSociety%202013\AG1_A_volume.mpeg" TargetMode="External"/><Relationship Id="rId1" Type="http://schemas.microsoft.com/office/2007/relationships/media" Target="file:///\\cars5\users\rivers\Talks\ClayMineralSociety%202013\AG1_A_volume.mpeg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\\cars5\users\rivers\Talks\ClayMineralSociety%202013\AG1_A_raw.m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40000" y="2286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66FF"/>
                </a:solidFill>
              </a:rPr>
              <a:t>Tomography Processing Basics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29673" y="914401"/>
            <a:ext cx="109450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Data collection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sz="2000" dirty="0">
                <a:solidFill>
                  <a:prstClr val="black"/>
                </a:solidFill>
              </a:rPr>
              <a:t>Collect radiographs of the sample from 0 to 180 degrees in small angle steps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sz="2000" dirty="0">
                <a:solidFill>
                  <a:prstClr val="black"/>
                </a:solidFill>
              </a:rPr>
              <a:t>Collect one or more “flat field” images: images with no sample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sz="2000" dirty="0">
                <a:solidFill>
                  <a:prstClr val="black"/>
                </a:solidFill>
              </a:rPr>
              <a:t>Collect one or more “background” images: images with no x-rays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Normalize data for background and flat field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sz="2000" dirty="0">
                <a:solidFill>
                  <a:prstClr val="black"/>
                </a:solidFill>
              </a:rPr>
              <a:t>I/I</a:t>
            </a:r>
            <a:r>
              <a:rPr lang="en-US" altLang="en-US" sz="2000" baseline="-25000" dirty="0">
                <a:solidFill>
                  <a:prstClr val="black"/>
                </a:solidFill>
              </a:rPr>
              <a:t>0</a:t>
            </a:r>
            <a:r>
              <a:rPr lang="en-US" altLang="en-US" sz="2000" dirty="0">
                <a:solidFill>
                  <a:prstClr val="black"/>
                </a:solidFill>
              </a:rPr>
              <a:t> = (Image - Background)/(Flat field – Background)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Have I/I</a:t>
            </a:r>
            <a:r>
              <a:rPr lang="en-US" altLang="en-US" sz="2400" baseline="-25000" dirty="0">
                <a:solidFill>
                  <a:prstClr val="black"/>
                </a:solidFill>
              </a:rPr>
              <a:t>0</a:t>
            </a:r>
            <a:r>
              <a:rPr lang="en-US" altLang="en-US" sz="2400" dirty="0">
                <a:solidFill>
                  <a:prstClr val="black"/>
                </a:solidFill>
              </a:rPr>
              <a:t> for each pixel in every projection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en-US" altLang="en-US" sz="2000" dirty="0">
                <a:solidFill>
                  <a:prstClr val="black"/>
                </a:solidFill>
              </a:rPr>
              <a:t>For </a:t>
            </a:r>
            <a:r>
              <a:rPr lang="en-US" altLang="en-US" sz="2000" dirty="0" smtClean="0">
                <a:solidFill>
                  <a:prstClr val="black"/>
                </a:solidFill>
              </a:rPr>
              <a:t>1920x1200 detector </a:t>
            </a:r>
            <a:r>
              <a:rPr lang="en-US" altLang="en-US" sz="2000" dirty="0">
                <a:solidFill>
                  <a:prstClr val="black"/>
                </a:solidFill>
              </a:rPr>
              <a:t>with </a:t>
            </a:r>
            <a:r>
              <a:rPr lang="en-US" altLang="en-US" sz="2000" dirty="0" smtClean="0">
                <a:solidFill>
                  <a:prstClr val="black"/>
                </a:solidFill>
              </a:rPr>
              <a:t>1800 </a:t>
            </a:r>
            <a:r>
              <a:rPr lang="en-US" altLang="en-US" sz="2000" dirty="0">
                <a:solidFill>
                  <a:prstClr val="black"/>
                </a:solidFill>
              </a:rPr>
              <a:t>projections (angles), that </a:t>
            </a:r>
            <a:r>
              <a:rPr lang="en-US" altLang="en-US" sz="2000" dirty="0" smtClean="0">
                <a:solidFill>
                  <a:prstClr val="black"/>
                </a:solidFill>
              </a:rPr>
              <a:t>is 4.15 billion </a:t>
            </a:r>
            <a:r>
              <a:rPr lang="en-US" altLang="en-US" sz="2000" dirty="0">
                <a:solidFill>
                  <a:prstClr val="black"/>
                </a:solidFill>
              </a:rPr>
              <a:t>measurements of I/I</a:t>
            </a:r>
            <a:r>
              <a:rPr lang="en-US" altLang="en-US" sz="2000" baseline="-25000" dirty="0">
                <a:solidFill>
                  <a:prstClr val="black"/>
                </a:solidFill>
              </a:rPr>
              <a:t>0</a:t>
            </a:r>
            <a:r>
              <a:rPr lang="en-US" altLang="en-US" sz="2000" dirty="0">
                <a:solidFill>
                  <a:prstClr val="black"/>
                </a:solidFill>
              </a:rPr>
              <a:t>!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Convert each row of detector to a </a:t>
            </a:r>
            <a:r>
              <a:rPr lang="en-US" altLang="en-US" sz="2400" dirty="0" err="1">
                <a:solidFill>
                  <a:prstClr val="black"/>
                </a:solidFill>
              </a:rPr>
              <a:t>sinogram</a:t>
            </a:r>
            <a:r>
              <a:rPr lang="en-US" altLang="en-US" sz="2400" dirty="0">
                <a:solidFill>
                  <a:prstClr val="black"/>
                </a:solidFill>
              </a:rPr>
              <a:t> (X vs theta) by taking logarithm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Filter the </a:t>
            </a:r>
            <a:r>
              <a:rPr lang="en-US" altLang="en-US" sz="2400" dirty="0" err="1">
                <a:solidFill>
                  <a:prstClr val="black"/>
                </a:solidFill>
              </a:rPr>
              <a:t>sinogram</a:t>
            </a:r>
            <a:r>
              <a:rPr lang="en-US" altLang="en-US" sz="2400" dirty="0">
                <a:solidFill>
                  <a:prstClr val="black"/>
                </a:solidFill>
              </a:rPr>
              <a:t> with a high pass filter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Reconstruct (</a:t>
            </a:r>
            <a:r>
              <a:rPr lang="en-US" altLang="en-US" sz="2400" dirty="0" err="1">
                <a:solidFill>
                  <a:prstClr val="black"/>
                </a:solidFill>
              </a:rPr>
              <a:t>backproject</a:t>
            </a:r>
            <a:r>
              <a:rPr lang="en-US" altLang="en-US" sz="2400" dirty="0">
                <a:solidFill>
                  <a:prstClr val="black"/>
                </a:solidFill>
              </a:rPr>
              <a:t>) from </a:t>
            </a:r>
            <a:r>
              <a:rPr lang="en-US" altLang="en-US" sz="2400" dirty="0" err="1">
                <a:solidFill>
                  <a:prstClr val="black"/>
                </a:solidFill>
              </a:rPr>
              <a:t>X,Y,Theta</a:t>
            </a:r>
            <a:r>
              <a:rPr lang="en-US" altLang="en-US" sz="2400" dirty="0">
                <a:solidFill>
                  <a:prstClr val="black"/>
                </a:solidFill>
              </a:rPr>
              <a:t> space to X,Y,Z space</a:t>
            </a:r>
          </a:p>
          <a:p>
            <a:pPr fontAlgn="base"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Analyze the resulting reconstructions</a:t>
            </a:r>
          </a:p>
        </p:txBody>
      </p:sp>
    </p:spTree>
    <p:extLst>
      <p:ext uri="{BB962C8B-B14F-4D97-AF65-F5344CB8AC3E}">
        <p14:creationId xmlns:p14="http://schemas.microsoft.com/office/powerpoint/2010/main" val="4655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7772400" cy="1143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66FF"/>
                </a:solidFill>
              </a:rPr>
              <a:t>Effect of Number of Projections (Angles) </a:t>
            </a:r>
            <a:br>
              <a:rPr lang="en-US" altLang="en-US" sz="3200" b="1" dirty="0">
                <a:solidFill>
                  <a:srgbClr val="0066FF"/>
                </a:solidFill>
              </a:rPr>
            </a:br>
            <a:r>
              <a:rPr lang="en-US" altLang="en-US" sz="3200" b="1" dirty="0">
                <a:solidFill>
                  <a:srgbClr val="0066FF"/>
                </a:solidFill>
              </a:rPr>
              <a:t>on Reconstruction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81200" y="14478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180 Projections (1 degree steps)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77000" y="1447800"/>
            <a:ext cx="381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360 Projections (0.5 degree steps)</a:t>
            </a:r>
          </a:p>
        </p:txBody>
      </p:sp>
      <p:pic>
        <p:nvPicPr>
          <p:cNvPr id="21509" name="Picture 7" descr="Bt5_slice370_180p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1471613"/>
            <a:ext cx="4397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Bt5_slice370_360pr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1828801"/>
            <a:ext cx="4397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2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7772400" cy="1143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66FF"/>
                </a:solidFill>
              </a:rPr>
              <a:t>Effect of Number of Projections (Angles) </a:t>
            </a:r>
            <a:br>
              <a:rPr lang="en-US" altLang="en-US" sz="3200" b="1" dirty="0">
                <a:solidFill>
                  <a:srgbClr val="0066FF"/>
                </a:solidFill>
              </a:rPr>
            </a:br>
            <a:r>
              <a:rPr lang="en-US" altLang="en-US" sz="3200" b="1" dirty="0">
                <a:solidFill>
                  <a:srgbClr val="0066FF"/>
                </a:solidFill>
              </a:rPr>
              <a:t>on Reconstruction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38600" y="1295400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720 Projections 0.25 degree steps)</a:t>
            </a:r>
          </a:p>
        </p:txBody>
      </p:sp>
      <p:pic>
        <p:nvPicPr>
          <p:cNvPr id="22532" name="Picture 7" descr="Bt5_slice370_720p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7625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0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772400" cy="6858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FF"/>
                </a:solidFill>
              </a:rPr>
              <a:t>Effect of Rotation Center on Reconstruction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3201" y="1447800"/>
            <a:ext cx="535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The rotation axis will “project” onto a specific column in the </a:t>
            </a:r>
            <a:r>
              <a:rPr lang="en-US" altLang="en-US" dirty="0" smtClean="0"/>
              <a:t>detector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Determining that position is very important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/>
              <a:t>Sub-pixel accuracy is needed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019800" y="1143000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Rotation center = 343.5</a:t>
            </a:r>
          </a:p>
        </p:txBody>
      </p:sp>
      <p:pic>
        <p:nvPicPr>
          <p:cNvPr id="23557" name="Picture 6" descr="Bt5Slice370Center3423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457993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772400" cy="6858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66FF"/>
                </a:solidFill>
              </a:rPr>
              <a:t>Effect of Rotation Center on Reconstruction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477000" y="1295400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Rotation center = 345 (+1.5 pixels)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981200" y="1295400"/>
            <a:ext cx="388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Rotation center = 342 (-1.5 pixels)</a:t>
            </a:r>
          </a:p>
        </p:txBody>
      </p:sp>
      <p:pic>
        <p:nvPicPr>
          <p:cNvPr id="24581" name="Picture 7" descr="Bt5Slice370Center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752601"/>
            <a:ext cx="4397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Bt5Slice370Center3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1752601"/>
            <a:ext cx="4397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772400" cy="685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66FF"/>
                </a:solidFill>
              </a:rPr>
              <a:t>Automated Optimization of Rotation Center</a:t>
            </a: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129309" y="1295400"/>
            <a:ext cx="54332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Do reconstructions for 1 slice over a range of rotation centers (i.e. +- 1 pixel in 0.25 pixel steps)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Compute the “entropy” of the image for each rotation center.  The entropy is simply a measure of the sharpness of the histogram of the image.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The optimum rotation center is where the entropy is minimized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Do this for 2 slices: one near the vertical top of the sample, one near the bottom: if they are not identical then the mechanical alignment was not perfect.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Typically off by &lt;1 pixel; interpolate best center for each slice when reconstructing the entire volume</a:t>
            </a:r>
          </a:p>
        </p:txBody>
      </p:sp>
      <p:pic>
        <p:nvPicPr>
          <p:cNvPr id="25604" name="Picture 2" descr="P:\rivers\Talks\ClayMineralSociety 2013\Supporting materials\15-OptimizeCent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10204" r="10205" b="10204"/>
          <a:stretch>
            <a:fillRect/>
          </a:stretch>
        </p:blipFill>
        <p:spPr bwMode="auto">
          <a:xfrm>
            <a:off x="5675314" y="2209800"/>
            <a:ext cx="47640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772400" cy="307109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66FF"/>
                </a:solidFill>
              </a:rPr>
              <a:t>Reconstruction: Pre-processing</a:t>
            </a:r>
            <a:endParaRPr lang="en-US" sz="3200" b="1" dirty="0">
              <a:solidFill>
                <a:srgbClr val="0066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0" y="676761"/>
            <a:ext cx="6180771" cy="3294875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7054" y="4112688"/>
            <a:ext cx="12062691" cy="234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Python script based on </a:t>
            </a:r>
            <a:r>
              <a:rPr lang="en-US" altLang="en-US" sz="2000" dirty="0" err="1" smtClean="0"/>
              <a:t>TomoPy</a:t>
            </a:r>
            <a:r>
              <a:rPr lang="en-US" altLang="en-US" sz="2000" dirty="0" smtClean="0"/>
              <a:t>, a Python tomography processing package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 dirty="0" smtClean="0"/>
              <a:t>Previously this step was done in the IDL GUI used for reconstruction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Reads HDF5 data file containing dark fields, flat fields, and projections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Subtracts dark field from all flat-field and projection images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Averages flat fields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Divides each projection by average flat field. Range should be 0 to 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Scales by 10,000 and converts to 16-bit integer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Writes the data to </a:t>
            </a:r>
            <a:r>
              <a:rPr lang="en-US" altLang="en-US" sz="2000" dirty="0" err="1" smtClean="0"/>
              <a:t>netCDF</a:t>
            </a:r>
            <a:r>
              <a:rPr lang="en-US" altLang="en-US" sz="2000" dirty="0" smtClean="0"/>
              <a:t> .volume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075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772400" cy="30710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66FF"/>
                </a:solidFill>
              </a:rPr>
              <a:t>Reconstruction</a:t>
            </a: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650183" y="1277124"/>
            <a:ext cx="4969163" cy="234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IDL class library and GUI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Reads the normalized .volume file written in pre-processing step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Calls C++ code that uses the </a:t>
            </a:r>
            <a:r>
              <a:rPr lang="en-US" altLang="en-US" sz="2000" dirty="0" err="1" smtClean="0"/>
              <a:t>Gridrec</a:t>
            </a:r>
            <a:r>
              <a:rPr lang="en-US" altLang="en-US" sz="2000" dirty="0" smtClean="0"/>
              <a:t> FFT algorithm to do the actual reconstruction.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Writes the reconstructed data to a 16-bit integer </a:t>
            </a:r>
            <a:r>
              <a:rPr lang="en-US" altLang="en-US" sz="2000" dirty="0" err="1" smtClean="0"/>
              <a:t>netCDF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recon.volume</a:t>
            </a:r>
            <a:r>
              <a:rPr lang="en-US" altLang="en-US" sz="2000" dirty="0" smtClean="0"/>
              <a:t> file.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Provides tools for optimizing several parameters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Provides quick visualization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" y="944820"/>
            <a:ext cx="6412170" cy="47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362200" y="3276600"/>
            <a:ext cx="2514600" cy="685800"/>
          </a:xfrm>
        </p:spPr>
        <p:txBody>
          <a:bodyPr/>
          <a:lstStyle/>
          <a:p>
            <a:r>
              <a:rPr lang="en-US" altLang="en-US" sz="2000"/>
              <a:t>Raw projections</a:t>
            </a:r>
          </a:p>
        </p:txBody>
      </p:sp>
      <p:pic>
        <p:nvPicPr>
          <p:cNvPr id="12291" name="Picture 3" descr="P:\rivers\Talks\ClayMineralSociety 2013\Supporting materials\5-AG1_A_flatfield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60400"/>
            <a:ext cx="36576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29400" y="3276600"/>
            <a:ext cx="28956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Flat fields (no sample)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0" y="4724400"/>
            <a:ext cx="41910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Normalized projections</a:t>
            </a:r>
          </a:p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(Raw-Dark)/(Flat field – Dark)</a:t>
            </a: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3657600" y="147639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66FF"/>
                </a:solidFill>
              </a:rPr>
              <a:t>Data Corrections</a:t>
            </a:r>
          </a:p>
        </p:txBody>
      </p:sp>
      <p:pic>
        <p:nvPicPr>
          <p:cNvPr id="12" name="AG1_A_volume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1"/>
            <a:ext cx="3657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G1_A_raw.mpe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1"/>
            <a:ext cx="36576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362200" y="3276600"/>
            <a:ext cx="2514600" cy="685800"/>
          </a:xfrm>
        </p:spPr>
        <p:txBody>
          <a:bodyPr/>
          <a:lstStyle/>
          <a:p>
            <a:r>
              <a:rPr lang="en-US" altLang="en-US" sz="2000"/>
              <a:t>Raw sinogram (I/I</a:t>
            </a:r>
            <a:r>
              <a:rPr lang="en-US" altLang="en-US" sz="2000" baseline="-25000"/>
              <a:t>0</a:t>
            </a:r>
            <a:r>
              <a:rPr lang="en-US" altLang="en-US" sz="2000"/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29400" y="3276600"/>
            <a:ext cx="28956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Take logarithm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67400" y="4724400"/>
            <a:ext cx="38862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  <a:ea typeface="+mj-ea"/>
                <a:cs typeface="+mj-cs"/>
              </a:rPr>
              <a:t>Hig</a:t>
            </a:r>
            <a:r>
              <a:rPr lang="en-US" sz="2000" dirty="0">
                <a:latin typeface="+mj-lt"/>
                <a:ea typeface="+mj-ea"/>
                <a:cs typeface="+mj-cs"/>
              </a:rPr>
              <a:t>h-pass </a:t>
            </a:r>
            <a:r>
              <a:rPr lang="en-US" sz="2000" dirty="0" err="1">
                <a:latin typeface="+mj-lt"/>
                <a:ea typeface="+mj-ea"/>
                <a:cs typeface="+mj-cs"/>
              </a:rPr>
              <a:t>Shepp</a:t>
            </a:r>
            <a:r>
              <a:rPr lang="en-US" sz="2000" dirty="0">
                <a:latin typeface="+mj-lt"/>
                <a:ea typeface="+mj-ea"/>
                <a:cs typeface="+mj-cs"/>
              </a:rPr>
              <a:t>-Logan filter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3657600" y="147639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66FF"/>
                </a:solidFill>
              </a:rPr>
              <a:t>Sinograms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pic>
        <p:nvPicPr>
          <p:cNvPr id="13318" name="Picture 2" descr="P:\rivers\Talks\ClayMineralSociety 2013\Supporting materials\7-AG1_A_slice5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1"/>
            <a:ext cx="4114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P:\rivers\Talks\ClayMineralSociety 2013\Supporting materials\8-AG1_A_slice519_log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71526"/>
            <a:ext cx="4114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P:\rivers\Talks\ClayMineralSociety 2013\Supporting materials\9-AG1_A_slice519_log_SheppLogan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1"/>
            <a:ext cx="4114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837054" y="678010"/>
            <a:ext cx="697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66FF"/>
                </a:solidFill>
              </a:rPr>
              <a:t>X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998364" y="1701369"/>
            <a:ext cx="1279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0066FF"/>
                </a:solidFill>
              </a:rPr>
              <a:t>Theta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cxnSp>
        <p:nvCxnSpPr>
          <p:cNvPr id="3" name="Straight Arrow Connector 2"/>
          <p:cNvCxnSpPr>
            <a:stCxn id="13" idx="0"/>
          </p:cNvCxnSpPr>
          <p:nvPr/>
        </p:nvCxnSpPr>
        <p:spPr>
          <a:xfrm flipV="1">
            <a:off x="10637982" y="849745"/>
            <a:ext cx="0" cy="85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10637982" y="2224589"/>
            <a:ext cx="0" cy="119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</p:cNvCxnSpPr>
          <p:nvPr/>
        </p:nvCxnSpPr>
        <p:spPr>
          <a:xfrm>
            <a:off x="8534400" y="939620"/>
            <a:ext cx="1394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flipH="1">
            <a:off x="6160655" y="939620"/>
            <a:ext cx="1676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G1_A_slice519_0d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18" y="152401"/>
            <a:ext cx="29257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AG1_A_slice519_5de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18" y="153989"/>
            <a:ext cx="29257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AG1_A_slice519_45de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18" y="153989"/>
            <a:ext cx="29257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AG1_A_slice519_90de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18" y="3429001"/>
            <a:ext cx="29257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AG1_A_slice519_135de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18" y="3429001"/>
            <a:ext cx="29257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AG1_A_slice519_180de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18" y="3430589"/>
            <a:ext cx="29257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2925617" y="305435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/>
              <a:t>1 projection at 0°</a:t>
            </a: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5745017" y="305435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/>
              <a:t>25 projections from 0°-5°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8793017" y="305435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/>
              <a:t>225 projections from 0°-45°</a:t>
            </a: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2849417" y="633095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/>
              <a:t>450 projections from 0°-90°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5821217" y="633095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/>
              <a:t>675 projections from 0°-135°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8793017" y="633095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/>
              <a:t>900 projections from 0°-180°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545" y="2977684"/>
            <a:ext cx="2685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err="1" smtClean="0">
                <a:solidFill>
                  <a:srgbClr val="0066FF"/>
                </a:solidFill>
              </a:rPr>
              <a:t>Backprojection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126"/>
            <a:ext cx="7772400" cy="637309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66FF"/>
                </a:solidFill>
              </a:rPr>
              <a:t>Effect of Filters On Reconstruction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838200"/>
            <a:ext cx="33528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0066FF"/>
                </a:solidFill>
              </a:rPr>
              <a:t>No filter</a:t>
            </a:r>
          </a:p>
        </p:txBody>
      </p:sp>
      <p:pic>
        <p:nvPicPr>
          <p:cNvPr id="15364" name="Picture 4" descr="Bt5NoFilterSi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39576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133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Sinogram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324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Reconstruction</a:t>
            </a:r>
          </a:p>
        </p:txBody>
      </p:sp>
      <p:pic>
        <p:nvPicPr>
          <p:cNvPr id="15367" name="Picture 7" descr="Bt5Slice370NoFilterRe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905001"/>
            <a:ext cx="4570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772400" cy="8382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66FF"/>
                </a:solidFill>
              </a:rPr>
              <a:t>Effect of Filters On Reconstruction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838200"/>
            <a:ext cx="4419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66FF"/>
                </a:solidFill>
              </a:rPr>
              <a:t>Shepp</a:t>
            </a:r>
            <a:r>
              <a:rPr lang="en-US" altLang="en-US" sz="2400" dirty="0">
                <a:solidFill>
                  <a:srgbClr val="0066FF"/>
                </a:solidFill>
              </a:rPr>
              <a:t>-Logan Filter, Length=10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33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Sinogram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324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Reconstruction</a:t>
            </a:r>
          </a:p>
        </p:txBody>
      </p:sp>
      <p:pic>
        <p:nvPicPr>
          <p:cNvPr id="16390" name="Picture 8" descr="Bt5Slice370SheppLogan10Re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905001"/>
            <a:ext cx="4570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Bt5SheppLogan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39576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0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772400" cy="761999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66FF"/>
                </a:solidFill>
              </a:rPr>
              <a:t>Effect of Filters On Reconstruction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838200"/>
            <a:ext cx="4419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66FF"/>
                </a:solidFill>
              </a:rPr>
              <a:t>Shepp</a:t>
            </a:r>
            <a:r>
              <a:rPr lang="en-US" altLang="en-US" sz="2400" dirty="0">
                <a:solidFill>
                  <a:srgbClr val="0066FF"/>
                </a:solidFill>
              </a:rPr>
              <a:t>-Logan Filter, Length=100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33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Sinogram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324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Reconstruction</a:t>
            </a:r>
          </a:p>
        </p:txBody>
      </p:sp>
      <p:pic>
        <p:nvPicPr>
          <p:cNvPr id="17414" name="Picture 9" descr="Bt5SheppLogan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1"/>
            <a:ext cx="39576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Bt5Slice370SheppLogan100Re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905001"/>
            <a:ext cx="4570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7772400" cy="8382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66FF"/>
                </a:solidFill>
              </a:rPr>
              <a:t>Effect of Filters On Reconstruction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838200"/>
            <a:ext cx="44196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66FF"/>
                </a:solidFill>
              </a:rPr>
              <a:t>Shepp</a:t>
            </a:r>
            <a:r>
              <a:rPr lang="en-US" altLang="en-US" sz="2400" dirty="0">
                <a:solidFill>
                  <a:srgbClr val="0066FF"/>
                </a:solidFill>
              </a:rPr>
              <a:t>-Logan Filter, Length=1000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33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Sinogram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324600" y="12954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/>
              <a:t>Reconstruction</a:t>
            </a:r>
          </a:p>
        </p:txBody>
      </p:sp>
      <p:pic>
        <p:nvPicPr>
          <p:cNvPr id="18438" name="Picture 8" descr="Bt5SheppLogan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39576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Bt5Slice370SheppLogan1000Re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906588"/>
            <a:ext cx="4570413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"/>
            <a:ext cx="7772400" cy="1143000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66FF"/>
                </a:solidFill>
              </a:rPr>
              <a:t>Effect of Number of Projections (Angles) </a:t>
            </a:r>
            <a:br>
              <a:rPr lang="en-US" altLang="en-US" sz="3200" b="1" dirty="0">
                <a:solidFill>
                  <a:srgbClr val="0066FF"/>
                </a:solidFill>
              </a:rPr>
            </a:br>
            <a:r>
              <a:rPr lang="en-US" altLang="en-US" sz="3200" b="1" dirty="0">
                <a:solidFill>
                  <a:srgbClr val="0066FF"/>
                </a:solidFill>
              </a:rPr>
              <a:t>on Reconstruction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133600" y="1447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45 Projections (4 degree steps)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6705600" y="1447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90 Projections (2 degree steps)</a:t>
            </a:r>
          </a:p>
        </p:txBody>
      </p:sp>
      <p:pic>
        <p:nvPicPr>
          <p:cNvPr id="20485" name="Picture 11" descr="Bt5_slice370_45p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1905001"/>
            <a:ext cx="4397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Bt5_slice370_90pr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05001"/>
            <a:ext cx="4397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1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618</Words>
  <Application>Microsoft Office PowerPoint</Application>
  <PresentationFormat>Widescreen</PresentationFormat>
  <Paragraphs>85</Paragraphs>
  <Slides>16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Custom Design</vt:lpstr>
      <vt:lpstr>1_Default Design</vt:lpstr>
      <vt:lpstr>2_Default Design</vt:lpstr>
      <vt:lpstr>PowerPoint Presentation</vt:lpstr>
      <vt:lpstr>Raw projections</vt:lpstr>
      <vt:lpstr>Raw sinogram (I/I0)</vt:lpstr>
      <vt:lpstr>PowerPoint Presentation</vt:lpstr>
      <vt:lpstr>Effect of Filters On Reconstruction</vt:lpstr>
      <vt:lpstr>Effect of Filters On Reconstruction</vt:lpstr>
      <vt:lpstr>Effect of Filters On Reconstruction</vt:lpstr>
      <vt:lpstr>Effect of Filters On Reconstruction</vt:lpstr>
      <vt:lpstr>Effect of Number of Projections (Angles)  on Reconstruction</vt:lpstr>
      <vt:lpstr>Effect of Number of Projections (Angles)  on Reconstruction</vt:lpstr>
      <vt:lpstr>Effect of Number of Projections (Angles)  on Reconstruction</vt:lpstr>
      <vt:lpstr>Effect of Rotation Center on Reconstruction</vt:lpstr>
      <vt:lpstr>Effect of Rotation Center on Reconstruction</vt:lpstr>
      <vt:lpstr>Automated Optimization of Rotation Center</vt:lpstr>
      <vt:lpstr>Reconstruction: Pre-processing</vt:lpstr>
      <vt:lpstr>Reconstruction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Rivers</dc:creator>
  <cp:lastModifiedBy>Mark Rivers</cp:lastModifiedBy>
  <cp:revision>12</cp:revision>
  <dcterms:created xsi:type="dcterms:W3CDTF">2020-10-25T13:37:25Z</dcterms:created>
  <dcterms:modified xsi:type="dcterms:W3CDTF">2020-10-30T22:34:58Z</dcterms:modified>
</cp:coreProperties>
</file>