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0" r:id="rId4"/>
    <p:sldMasterId id="2147483703" r:id="rId5"/>
    <p:sldMasterId id="2147483717" r:id="rId6"/>
    <p:sldMasterId id="2147483731" r:id="rId7"/>
    <p:sldMasterId id="2147483737" r:id="rId8"/>
    <p:sldMasterId id="2147483741" r:id="rId9"/>
    <p:sldMasterId id="2147483770" r:id="rId10"/>
    <p:sldMasterId id="2147483784" r:id="rId11"/>
    <p:sldMasterId id="2147483796" r:id="rId12"/>
    <p:sldMasterId id="2147483808" r:id="rId13"/>
    <p:sldMasterId id="2147483821" r:id="rId14"/>
    <p:sldMasterId id="2147483834" r:id="rId15"/>
    <p:sldMasterId id="2147483860" r:id="rId16"/>
    <p:sldMasterId id="2147483874" r:id="rId17"/>
    <p:sldMasterId id="2147483891" r:id="rId18"/>
  </p:sldMasterIdLst>
  <p:notesMasterIdLst>
    <p:notesMasterId r:id="rId84"/>
  </p:notesMasterIdLst>
  <p:sldIdLst>
    <p:sldId id="461" r:id="rId19"/>
    <p:sldId id="462" r:id="rId20"/>
    <p:sldId id="277" r:id="rId21"/>
    <p:sldId id="309" r:id="rId22"/>
    <p:sldId id="278" r:id="rId23"/>
    <p:sldId id="279" r:id="rId24"/>
    <p:sldId id="310" r:id="rId25"/>
    <p:sldId id="311" r:id="rId26"/>
    <p:sldId id="281" r:id="rId27"/>
    <p:sldId id="312" r:id="rId28"/>
    <p:sldId id="285" r:id="rId29"/>
    <p:sldId id="295" r:id="rId30"/>
    <p:sldId id="296" r:id="rId31"/>
    <p:sldId id="431" r:id="rId32"/>
    <p:sldId id="436" r:id="rId33"/>
    <p:sldId id="432" r:id="rId34"/>
    <p:sldId id="433" r:id="rId35"/>
    <p:sldId id="430" r:id="rId36"/>
    <p:sldId id="299" r:id="rId37"/>
    <p:sldId id="298" r:id="rId38"/>
    <p:sldId id="300" r:id="rId39"/>
    <p:sldId id="301" r:id="rId40"/>
    <p:sldId id="302" r:id="rId41"/>
    <p:sldId id="434" r:id="rId42"/>
    <p:sldId id="435" r:id="rId43"/>
    <p:sldId id="307" r:id="rId44"/>
    <p:sldId id="308" r:id="rId45"/>
    <p:sldId id="318" r:id="rId46"/>
    <p:sldId id="319" r:id="rId47"/>
    <p:sldId id="453" r:id="rId48"/>
    <p:sldId id="454" r:id="rId49"/>
    <p:sldId id="463" r:id="rId50"/>
    <p:sldId id="322" r:id="rId51"/>
    <p:sldId id="323" r:id="rId52"/>
    <p:sldId id="324" r:id="rId53"/>
    <p:sldId id="325" r:id="rId54"/>
    <p:sldId id="449" r:id="rId55"/>
    <p:sldId id="450" r:id="rId56"/>
    <p:sldId id="451" r:id="rId57"/>
    <p:sldId id="440" r:id="rId58"/>
    <p:sldId id="441" r:id="rId59"/>
    <p:sldId id="442" r:id="rId60"/>
    <p:sldId id="443" r:id="rId61"/>
    <p:sldId id="444" r:id="rId62"/>
    <p:sldId id="445" r:id="rId63"/>
    <p:sldId id="446" r:id="rId64"/>
    <p:sldId id="447" r:id="rId65"/>
    <p:sldId id="448" r:id="rId66"/>
    <p:sldId id="328" r:id="rId67"/>
    <p:sldId id="330" r:id="rId68"/>
    <p:sldId id="338" r:id="rId69"/>
    <p:sldId id="331" r:id="rId70"/>
    <p:sldId id="332" r:id="rId71"/>
    <p:sldId id="333" r:id="rId72"/>
    <p:sldId id="460" r:id="rId73"/>
    <p:sldId id="351" r:id="rId74"/>
    <p:sldId id="352" r:id="rId75"/>
    <p:sldId id="353" r:id="rId76"/>
    <p:sldId id="452" r:id="rId77"/>
    <p:sldId id="350" r:id="rId78"/>
    <p:sldId id="455" r:id="rId79"/>
    <p:sldId id="456" r:id="rId80"/>
    <p:sldId id="457" r:id="rId81"/>
    <p:sldId id="458" r:id="rId82"/>
    <p:sldId id="459"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08"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notesMaster" Target="notesMasters/notesMaster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theme" Target="theme/theme1.xml"/><Relationship Id="rId61" Type="http://schemas.openxmlformats.org/officeDocument/2006/relationships/slide" Target="slides/slide43.xml"/><Relationship Id="rId82" Type="http://schemas.openxmlformats.org/officeDocument/2006/relationships/slide" Target="slides/slide6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9417B-DC9C-415A-925B-89D7202E52E4}" type="datetimeFigureOut">
              <a:rPr lang="en-US" smtClean="0"/>
              <a:t>10/30/2020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8CBA5-D0A5-421E-BF12-50B6AD5E4634}" type="slidenum">
              <a:rPr lang="en-US" smtClean="0"/>
              <a:t>‹#›</a:t>
            </a:fld>
            <a:endParaRPr lang="en-US"/>
          </a:p>
        </p:txBody>
      </p:sp>
    </p:spTree>
    <p:extLst>
      <p:ext uri="{BB962C8B-B14F-4D97-AF65-F5344CB8AC3E}">
        <p14:creationId xmlns:p14="http://schemas.microsoft.com/office/powerpoint/2010/main" val="188683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p:spPr>
      </p:sp>
      <p:sp>
        <p:nvSpPr>
          <p:cNvPr id="75779" name="Rectangle 3"/>
          <p:cNvSpPr>
            <a:spLocks noGrp="1" noChangeArrowheads="1"/>
          </p:cNvSpPr>
          <p:nvPr>
            <p:ph type="body" idx="1"/>
          </p:nvPr>
        </p:nvSpPr>
        <p:spPr bwMode="auto">
          <a:xfrm>
            <a:off x="701675" y="4416425"/>
            <a:ext cx="5607050" cy="4183063"/>
          </a:xfrm>
          <a:prstGeom prst="rect">
            <a:avLst/>
          </a:prstGeom>
          <a:solidFill>
            <a:srgbClr val="FFFFFF"/>
          </a:solidFill>
          <a:ln>
            <a:solidFill>
              <a:srgbClr val="000000"/>
            </a:solidFill>
            <a:miter lim="800000"/>
            <a:headEnd/>
            <a:tailEnd/>
          </a:ln>
        </p:spPr>
        <p:txBody>
          <a:bodyPr lIns="93177" tIns="46589" rIns="93177" bIns="46589"/>
          <a:lstStyle/>
          <a:p>
            <a:endParaRPr lang="en-US" dirty="0" smtClean="0">
              <a:latin typeface="Times New Roman" pitchFamily="18" charset="0"/>
            </a:endParaRPr>
          </a:p>
        </p:txBody>
      </p:sp>
    </p:spTree>
    <p:extLst>
      <p:ext uri="{BB962C8B-B14F-4D97-AF65-F5344CB8AC3E}">
        <p14:creationId xmlns:p14="http://schemas.microsoft.com/office/powerpoint/2010/main" val="80096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spcBef>
                <a:spcPct val="30000"/>
              </a:spcBef>
              <a:defRPr sz="1200">
                <a:solidFill>
                  <a:schemeClr val="tx1"/>
                </a:solidFill>
                <a:latin typeface="Times New Roman" panose="02020603050405020304" pitchFamily="18" charset="0"/>
              </a:defRPr>
            </a:lvl1pPr>
            <a:lvl2pPr marL="742950" indent="-285750" defTabSz="950913" eaLnBrk="0" hangingPunct="0">
              <a:spcBef>
                <a:spcPct val="30000"/>
              </a:spcBef>
              <a:defRPr sz="1200">
                <a:solidFill>
                  <a:schemeClr val="tx1"/>
                </a:solidFill>
                <a:latin typeface="Times New Roman" panose="02020603050405020304" pitchFamily="18" charset="0"/>
              </a:defRPr>
            </a:lvl2pPr>
            <a:lvl3pPr marL="1143000" indent="-228600" defTabSz="950913" eaLnBrk="0" hangingPunct="0">
              <a:spcBef>
                <a:spcPct val="30000"/>
              </a:spcBef>
              <a:defRPr sz="1200">
                <a:solidFill>
                  <a:schemeClr val="tx1"/>
                </a:solidFill>
                <a:latin typeface="Times New Roman" panose="02020603050405020304" pitchFamily="18" charset="0"/>
              </a:defRPr>
            </a:lvl3pPr>
            <a:lvl4pPr marL="1600200" indent="-228600" defTabSz="950913" eaLnBrk="0" hangingPunct="0">
              <a:spcBef>
                <a:spcPct val="30000"/>
              </a:spcBef>
              <a:defRPr sz="1200">
                <a:solidFill>
                  <a:schemeClr val="tx1"/>
                </a:solidFill>
                <a:latin typeface="Times New Roman" panose="02020603050405020304" pitchFamily="18" charset="0"/>
              </a:defRPr>
            </a:lvl4pPr>
            <a:lvl5pPr marL="2057400" indent="-228600" defTabSz="950913" eaLnBrk="0" hangingPunct="0">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1DAD929B-927D-4479-BE20-F2A524D0526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itchFamily="-107"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22</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itchFamily="-107" charset="-128"/>
              <a:cs typeface="+mn-cs"/>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932297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spcBef>
                <a:spcPct val="30000"/>
              </a:spcBef>
              <a:defRPr sz="1200">
                <a:solidFill>
                  <a:schemeClr val="tx1"/>
                </a:solidFill>
                <a:latin typeface="Times New Roman" panose="02020603050405020304" pitchFamily="18" charset="0"/>
              </a:defRPr>
            </a:lvl1pPr>
            <a:lvl2pPr marL="742950" indent="-285750" defTabSz="950913" eaLnBrk="0" hangingPunct="0">
              <a:spcBef>
                <a:spcPct val="30000"/>
              </a:spcBef>
              <a:defRPr sz="1200">
                <a:solidFill>
                  <a:schemeClr val="tx1"/>
                </a:solidFill>
                <a:latin typeface="Times New Roman" panose="02020603050405020304" pitchFamily="18" charset="0"/>
              </a:defRPr>
            </a:lvl2pPr>
            <a:lvl3pPr marL="1143000" indent="-228600" defTabSz="950913" eaLnBrk="0" hangingPunct="0">
              <a:spcBef>
                <a:spcPct val="30000"/>
              </a:spcBef>
              <a:defRPr sz="1200">
                <a:solidFill>
                  <a:schemeClr val="tx1"/>
                </a:solidFill>
                <a:latin typeface="Times New Roman" panose="02020603050405020304" pitchFamily="18" charset="0"/>
              </a:defRPr>
            </a:lvl3pPr>
            <a:lvl4pPr marL="1600200" indent="-228600" defTabSz="950913" eaLnBrk="0" hangingPunct="0">
              <a:spcBef>
                <a:spcPct val="30000"/>
              </a:spcBef>
              <a:defRPr sz="1200">
                <a:solidFill>
                  <a:schemeClr val="tx1"/>
                </a:solidFill>
                <a:latin typeface="Times New Roman" panose="02020603050405020304" pitchFamily="18" charset="0"/>
              </a:defRPr>
            </a:lvl4pPr>
            <a:lvl5pPr marL="2057400" indent="-228600" defTabSz="950913" eaLnBrk="0" hangingPunct="0">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7E539A67-9F11-40C3-B9A4-A011512E8E97}"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itchFamily="-107"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23</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itchFamily="-107" charset="-128"/>
              <a:cs typeface="+mn-cs"/>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89364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xfrm>
            <a:off x="403225" y="696913"/>
            <a:ext cx="6184900" cy="3479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xfrm>
            <a:off x="698500" y="4408488"/>
            <a:ext cx="5594350" cy="4176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88499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9AA20157-F2D7-46F8-A2C3-79B854154B3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itchFamily="-107"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27</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itchFamily="-107" charset="-128"/>
              <a:cs typeface="+mn-cs"/>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676641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xfrm>
            <a:off x="404813" y="696913"/>
            <a:ext cx="6184900" cy="3479800"/>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698500" y="4408488"/>
            <a:ext cx="5594350" cy="4176712"/>
          </a:xfrm>
          <a:prstGeom prst="rect">
            <a:avLst/>
          </a:prstGeom>
          <a:solidFill>
            <a:srgbClr val="FFFFFF"/>
          </a:solidFill>
          <a:ln>
            <a:solidFill>
              <a:srgbClr val="000000"/>
            </a:solidFill>
            <a:miter lim="800000"/>
            <a:headEnd/>
            <a:tailEnd/>
          </a:ln>
        </p:spPr>
        <p:txBody>
          <a:bodyPr lIns="92481" tIns="46241" rIns="92481" bIns="46241"/>
          <a:lstStyle/>
          <a:p>
            <a:endParaRPr lang="en-US" altLang="en-US" smtClean="0"/>
          </a:p>
        </p:txBody>
      </p:sp>
    </p:spTree>
    <p:extLst>
      <p:ext uri="{BB962C8B-B14F-4D97-AF65-F5344CB8AC3E}">
        <p14:creationId xmlns:p14="http://schemas.microsoft.com/office/powerpoint/2010/main" val="2716883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bwMode="auto">
          <a:xfrm>
            <a:off x="404813" y="696913"/>
            <a:ext cx="6184900" cy="3479800"/>
          </a:xfrm>
          <a:prstGeom prst="rect">
            <a:avLst/>
          </a:prstGeom>
          <a:solidFill>
            <a:srgbClr val="FFFFFF"/>
          </a:solidFill>
          <a:ln>
            <a:solidFill>
              <a:srgbClr val="000000"/>
            </a:solidFill>
            <a:miter lim="800000"/>
            <a:headEnd/>
            <a:tailEnd/>
          </a:ln>
        </p:spPr>
      </p:sp>
      <p:sp>
        <p:nvSpPr>
          <p:cNvPr id="58371" name="Rectangle 3"/>
          <p:cNvSpPr>
            <a:spLocks noGrp="1" noChangeArrowheads="1"/>
          </p:cNvSpPr>
          <p:nvPr>
            <p:ph type="body" idx="1"/>
          </p:nvPr>
        </p:nvSpPr>
        <p:spPr bwMode="auto">
          <a:xfrm>
            <a:off x="698500" y="4408488"/>
            <a:ext cx="5594350" cy="4176712"/>
          </a:xfrm>
          <a:prstGeom prst="rect">
            <a:avLst/>
          </a:prstGeom>
          <a:solidFill>
            <a:srgbClr val="FFFFFF"/>
          </a:solidFill>
          <a:ln>
            <a:solidFill>
              <a:srgbClr val="000000"/>
            </a:solidFill>
            <a:miter lim="800000"/>
            <a:headEnd/>
            <a:tailEnd/>
          </a:ln>
        </p:spPr>
        <p:txBody>
          <a:bodyPr lIns="92481" tIns="46241" rIns="92481" bIns="46241"/>
          <a:lstStyle/>
          <a:p>
            <a:endParaRPr lang="en-US" altLang="en-US" smtClean="0"/>
          </a:p>
        </p:txBody>
      </p:sp>
    </p:spTree>
    <p:extLst>
      <p:ext uri="{BB962C8B-B14F-4D97-AF65-F5344CB8AC3E}">
        <p14:creationId xmlns:p14="http://schemas.microsoft.com/office/powerpoint/2010/main" val="1223720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403225" y="696913"/>
            <a:ext cx="6184900" cy="3479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xfrm>
            <a:off x="700088" y="4410075"/>
            <a:ext cx="5591175" cy="417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74" tIns="45487" rIns="90974" bIns="45487"/>
          <a:lstStyle/>
          <a:p>
            <a:endParaRPr lang="en-US" altLang="en-US" smtClean="0"/>
          </a:p>
        </p:txBody>
      </p:sp>
    </p:spTree>
    <p:extLst>
      <p:ext uri="{BB962C8B-B14F-4D97-AF65-F5344CB8AC3E}">
        <p14:creationId xmlns:p14="http://schemas.microsoft.com/office/powerpoint/2010/main" val="1473043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403225" y="696913"/>
            <a:ext cx="6184900" cy="3479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xfrm>
            <a:off x="700088" y="4410075"/>
            <a:ext cx="5591175" cy="417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74" tIns="45487" rIns="90974" bIns="45487"/>
          <a:lstStyle/>
          <a:p>
            <a:endParaRPr lang="en-US" altLang="en-US" smtClean="0"/>
          </a:p>
        </p:txBody>
      </p:sp>
    </p:spTree>
    <p:extLst>
      <p:ext uri="{BB962C8B-B14F-4D97-AF65-F5344CB8AC3E}">
        <p14:creationId xmlns:p14="http://schemas.microsoft.com/office/powerpoint/2010/main" val="128135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403225" y="696913"/>
            <a:ext cx="6184900" cy="3479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xfrm>
            <a:off x="700088" y="4410075"/>
            <a:ext cx="5591175" cy="417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74" tIns="45487" rIns="90974" bIns="45487"/>
          <a:lstStyle/>
          <a:p>
            <a:endParaRPr lang="en-US" altLang="en-US" smtClean="0"/>
          </a:p>
        </p:txBody>
      </p:sp>
    </p:spTree>
    <p:extLst>
      <p:ext uri="{BB962C8B-B14F-4D97-AF65-F5344CB8AC3E}">
        <p14:creationId xmlns:p14="http://schemas.microsoft.com/office/powerpoint/2010/main" val="1038842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403225" y="696913"/>
            <a:ext cx="6184900" cy="3479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xfrm>
            <a:off x="700088" y="4410075"/>
            <a:ext cx="5591175" cy="417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74" tIns="45487" rIns="90974" bIns="45487"/>
          <a:lstStyle/>
          <a:p>
            <a:endParaRPr lang="en-US" altLang="en-US" smtClean="0"/>
          </a:p>
        </p:txBody>
      </p:sp>
    </p:spTree>
    <p:extLst>
      <p:ext uri="{BB962C8B-B14F-4D97-AF65-F5344CB8AC3E}">
        <p14:creationId xmlns:p14="http://schemas.microsoft.com/office/powerpoint/2010/main" val="1756054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p:spPr>
      </p:sp>
      <p:sp>
        <p:nvSpPr>
          <p:cNvPr id="86019" name="Rectangle 3"/>
          <p:cNvSpPr>
            <a:spLocks noGrp="1" noChangeArrowheads="1"/>
          </p:cNvSpPr>
          <p:nvPr>
            <p:ph type="body" idx="1"/>
          </p:nvPr>
        </p:nvSpPr>
        <p:spPr bwMode="auto">
          <a:xfrm>
            <a:off x="701675" y="4416426"/>
            <a:ext cx="5607050" cy="4183063"/>
          </a:xfrm>
          <a:prstGeom prst="rect">
            <a:avLst/>
          </a:prstGeom>
          <a:solidFill>
            <a:srgbClr val="FFFFFF"/>
          </a:solidFill>
          <a:ln>
            <a:solidFill>
              <a:srgbClr val="000000"/>
            </a:solidFill>
            <a:miter lim="800000"/>
            <a:headEnd/>
            <a:tailEnd/>
          </a:ln>
        </p:spPr>
        <p:txBody>
          <a:bodyPr lIns="93163" tIns="46583" rIns="93163" bIns="46583"/>
          <a:lstStyle/>
          <a:p>
            <a:endParaRPr lang="en-US" smtClean="0">
              <a:latin typeface="Times New Roman" pitchFamily="18" charset="0"/>
            </a:endParaRPr>
          </a:p>
        </p:txBody>
      </p:sp>
    </p:spTree>
    <p:extLst>
      <p:ext uri="{BB962C8B-B14F-4D97-AF65-F5344CB8AC3E}">
        <p14:creationId xmlns:p14="http://schemas.microsoft.com/office/powerpoint/2010/main" val="104482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bwMode="auto">
          <a:xfrm>
            <a:off x="403225" y="696913"/>
            <a:ext cx="6184900" cy="34798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noChangeArrowheads="1"/>
          </p:cNvSpPr>
          <p:nvPr>
            <p:ph type="body" idx="1"/>
          </p:nvPr>
        </p:nvSpPr>
        <p:spPr bwMode="auto">
          <a:xfrm>
            <a:off x="698500" y="4408488"/>
            <a:ext cx="5594350" cy="4176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038893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C50FC1EA-613B-4CD7-ABC3-FF6787A2C4F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37</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811198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93A8B269-1D07-484C-B009-7E8EA821340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38</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708650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DFAA2C73-786E-46C6-B285-A768C982E95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39</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320302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F6362EE5-7594-4958-86ED-38AC457337E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081975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7E00E605-44ED-4B10-AAC1-450BEB9D313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652493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0B0D0304-059C-452A-96B4-3F44C137D5B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922928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6D86ACEF-0E9B-4CC7-B94D-7B1111BF3D9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43</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038474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353FFC10-3C30-45F9-8BF6-95A569B82C9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646976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9F09C93F-1866-425B-A7C4-08E805E0CFB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45</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238888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200">
                <a:solidFill>
                  <a:schemeClr val="tx1"/>
                </a:solidFill>
                <a:latin typeface="Arial" panose="020B0604020202020204" pitchFamily="34" charset="0"/>
              </a:defRPr>
            </a:lvl1pPr>
            <a:lvl2pPr marL="741363" indent="-284163" defTabSz="920750" eaLnBrk="0" hangingPunct="0">
              <a:spcBef>
                <a:spcPct val="30000"/>
              </a:spcBef>
              <a:defRPr sz="1200">
                <a:solidFill>
                  <a:schemeClr val="tx1"/>
                </a:solidFill>
                <a:latin typeface="Arial" panose="020B0604020202020204" pitchFamily="34" charset="0"/>
              </a:defRPr>
            </a:lvl2pPr>
            <a:lvl3pPr marL="1141413" indent="-227013" defTabSz="920750" eaLnBrk="0" hangingPunct="0">
              <a:spcBef>
                <a:spcPct val="30000"/>
              </a:spcBef>
              <a:defRPr sz="1200">
                <a:solidFill>
                  <a:schemeClr val="tx1"/>
                </a:solidFill>
                <a:latin typeface="Arial" panose="020B0604020202020204" pitchFamily="34" charset="0"/>
              </a:defRPr>
            </a:lvl3pPr>
            <a:lvl4pPr marL="1598613" indent="-227013" defTabSz="920750" eaLnBrk="0" hangingPunct="0">
              <a:spcBef>
                <a:spcPct val="30000"/>
              </a:spcBef>
              <a:defRPr sz="1200">
                <a:solidFill>
                  <a:schemeClr val="tx1"/>
                </a:solidFill>
                <a:latin typeface="Arial" panose="020B0604020202020204" pitchFamily="34" charset="0"/>
              </a:defRPr>
            </a:lvl4pPr>
            <a:lvl5pPr marL="2055813" indent="-227013" defTabSz="920750" eaLnBrk="0" hangingPunct="0">
              <a:spcBef>
                <a:spcPct val="30000"/>
              </a:spcBef>
              <a:defRPr sz="1200">
                <a:solidFill>
                  <a:schemeClr val="tx1"/>
                </a:solidFill>
                <a:latin typeface="Arial" panose="020B0604020202020204" pitchFamily="34" charset="0"/>
              </a:defRPr>
            </a:lvl5pPr>
            <a:lvl6pPr marL="2513013" indent="-227013" defTabSz="920750" eaLnBrk="0" fontAlgn="base" hangingPunct="0">
              <a:spcBef>
                <a:spcPct val="30000"/>
              </a:spcBef>
              <a:spcAft>
                <a:spcPct val="0"/>
              </a:spcAft>
              <a:defRPr sz="1200">
                <a:solidFill>
                  <a:schemeClr val="tx1"/>
                </a:solidFill>
                <a:latin typeface="Arial" panose="020B0604020202020204" pitchFamily="34" charset="0"/>
              </a:defRPr>
            </a:lvl6pPr>
            <a:lvl7pPr marL="2970213" indent="-227013" defTabSz="920750" eaLnBrk="0" fontAlgn="base" hangingPunct="0">
              <a:spcBef>
                <a:spcPct val="30000"/>
              </a:spcBef>
              <a:spcAft>
                <a:spcPct val="0"/>
              </a:spcAft>
              <a:defRPr sz="1200">
                <a:solidFill>
                  <a:schemeClr val="tx1"/>
                </a:solidFill>
                <a:latin typeface="Arial" panose="020B0604020202020204" pitchFamily="34" charset="0"/>
              </a:defRPr>
            </a:lvl7pPr>
            <a:lvl8pPr marL="3427413" indent="-227013" defTabSz="920750" eaLnBrk="0" fontAlgn="base" hangingPunct="0">
              <a:spcBef>
                <a:spcPct val="30000"/>
              </a:spcBef>
              <a:spcAft>
                <a:spcPct val="0"/>
              </a:spcAft>
              <a:defRPr sz="1200">
                <a:solidFill>
                  <a:schemeClr val="tx1"/>
                </a:solidFill>
                <a:latin typeface="Arial" panose="020B0604020202020204" pitchFamily="34" charset="0"/>
              </a:defRPr>
            </a:lvl8pPr>
            <a:lvl9pPr marL="3884613" indent="-227013" defTabSz="92075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20750" rtl="0" eaLnBrk="1" fontAlgn="base" latinLnBrk="0" hangingPunct="1">
              <a:lnSpc>
                <a:spcPct val="100000"/>
              </a:lnSpc>
              <a:spcBef>
                <a:spcPct val="0"/>
              </a:spcBef>
              <a:spcAft>
                <a:spcPct val="0"/>
              </a:spcAft>
              <a:buClrTx/>
              <a:buSzTx/>
              <a:buFontTx/>
              <a:buNone/>
              <a:tabLst/>
              <a:defRPr/>
            </a:pPr>
            <a:fld id="{47DBF1AE-0953-48AD-AF75-F5E2CBED3A7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075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658385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2ACDCB59-F451-48D0-B543-D73BCD3DA61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46</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9889297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B89FB8E3-922C-4798-9B17-82FAFA1C6ECF}"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216528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D82F0F7D-6158-48B5-82B5-07A445C6044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0913" rtl="0" eaLnBrk="1" fontAlgn="base" latinLnBrk="0" hangingPunct="1">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517456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bwMode="auto">
          <a:xfrm>
            <a:off x="404813" y="696913"/>
            <a:ext cx="6184900" cy="3479800"/>
          </a:xfrm>
          <a:prstGeom prst="rect">
            <a:avLst/>
          </a:prstGeom>
          <a:solidFill>
            <a:srgbClr val="FFFFFF"/>
          </a:solidFill>
          <a:ln>
            <a:solidFill>
              <a:srgbClr val="000000"/>
            </a:solidFill>
            <a:miter lim="800000"/>
            <a:headEnd/>
            <a:tailEnd/>
          </a:ln>
        </p:spPr>
      </p:sp>
      <p:sp>
        <p:nvSpPr>
          <p:cNvPr id="82947" name="Rectangle 3"/>
          <p:cNvSpPr>
            <a:spLocks noGrp="1" noChangeArrowheads="1"/>
          </p:cNvSpPr>
          <p:nvPr>
            <p:ph type="body" idx="1"/>
          </p:nvPr>
        </p:nvSpPr>
        <p:spPr bwMode="auto">
          <a:xfrm>
            <a:off x="698500" y="4408488"/>
            <a:ext cx="5594350" cy="4176712"/>
          </a:xfrm>
          <a:prstGeom prst="rect">
            <a:avLst/>
          </a:prstGeom>
          <a:solidFill>
            <a:srgbClr val="FFFFFF"/>
          </a:solidFill>
          <a:ln>
            <a:solidFill>
              <a:srgbClr val="000000"/>
            </a:solidFill>
            <a:miter lim="800000"/>
            <a:headEnd/>
            <a:tailEnd/>
          </a:ln>
        </p:spPr>
        <p:txBody>
          <a:bodyPr lIns="92481" tIns="46241" rIns="92481" bIns="46241"/>
          <a:lstStyle/>
          <a:p>
            <a:endParaRPr lang="en-US" altLang="en-US" smtClean="0"/>
          </a:p>
        </p:txBody>
      </p:sp>
    </p:spTree>
    <p:extLst>
      <p:ext uri="{BB962C8B-B14F-4D97-AF65-F5344CB8AC3E}">
        <p14:creationId xmlns:p14="http://schemas.microsoft.com/office/powerpoint/2010/main" val="1871375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64EBF9-0F6D-4EF6-9F8B-C5E3CAD768FF}" type="slidenum">
              <a:rPr lang="en-US" altLang="en-US" smtClean="0"/>
              <a:pPr/>
              <a:t>59</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b="1" smtClean="0"/>
              <a:t>In-situ microtomographic imaging of complex microstructure at high pressure and temperature</a:t>
            </a:r>
          </a:p>
          <a:p>
            <a:pPr eaLnBrk="1" hangingPunct="1"/>
            <a:endParaRPr lang="en-US" altLang="en-US" b="1" smtClean="0"/>
          </a:p>
          <a:p>
            <a:pPr eaLnBrk="1" hangingPunct="1"/>
            <a:r>
              <a:rPr lang="en-US" altLang="en-US" smtClean="0"/>
              <a:t>The high-pressure tomography apparatus (left) at GSECARS allows three dimensional imaging of complex materials an dmineral assemblies at various pressure, temperature, and deformation conditions, with a spatial resolution of a few microns.  Shown on the right is an example of a composite material made of olivine (dunite) and FeS, collected at 3 GPa.  The olivine matrix has been digitally removed, so the spatial distribution and shapes of individual FeS “inclusions” can be seen.  With this unique technique we can study seggregation process of Fe-rich melts in silicate matrix, a problem directly related to understanding the formaiton of the Earth’s core.  We can also study deformation of composite materials (such as the mineral assembly silicate peorvskite and ferropericlase, considered to be the main constituency of the lower mantle), to understand their rheological behavior</a:t>
            </a:r>
          </a:p>
        </p:txBody>
      </p:sp>
    </p:spTree>
    <p:extLst>
      <p:ext uri="{BB962C8B-B14F-4D97-AF65-F5344CB8AC3E}">
        <p14:creationId xmlns:p14="http://schemas.microsoft.com/office/powerpoint/2010/main" val="480586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Times New Roman" panose="02020603050405020304" pitchFamily="18" charset="0"/>
              </a:defRPr>
            </a:lvl1pPr>
            <a:lvl2pPr marL="742950" indent="-285750" defTabSz="950913">
              <a:spcBef>
                <a:spcPct val="30000"/>
              </a:spcBef>
              <a:defRPr sz="1200">
                <a:solidFill>
                  <a:schemeClr val="tx1"/>
                </a:solidFill>
                <a:latin typeface="Times New Roman" panose="02020603050405020304" pitchFamily="18" charset="0"/>
              </a:defRPr>
            </a:lvl2pPr>
            <a:lvl3pPr marL="1143000" indent="-228600" defTabSz="950913">
              <a:spcBef>
                <a:spcPct val="30000"/>
              </a:spcBef>
              <a:defRPr sz="1200">
                <a:solidFill>
                  <a:schemeClr val="tx1"/>
                </a:solidFill>
                <a:latin typeface="Times New Roman" panose="02020603050405020304" pitchFamily="18" charset="0"/>
              </a:defRPr>
            </a:lvl3pPr>
            <a:lvl4pPr marL="1600200" indent="-228600" defTabSz="950913">
              <a:spcBef>
                <a:spcPct val="30000"/>
              </a:spcBef>
              <a:defRPr sz="1200">
                <a:solidFill>
                  <a:schemeClr val="tx1"/>
                </a:solidFill>
                <a:latin typeface="Times New Roman" panose="02020603050405020304" pitchFamily="18" charset="0"/>
              </a:defRPr>
            </a:lvl4pPr>
            <a:lvl5pPr marL="2057400" indent="-228600" defTabSz="950913">
              <a:spcBef>
                <a:spcPct val="30000"/>
              </a:spcBef>
              <a:defRPr sz="1200">
                <a:solidFill>
                  <a:schemeClr val="tx1"/>
                </a:solidFill>
                <a:latin typeface="Times New Roman" panose="02020603050405020304" pitchFamily="18" charset="0"/>
              </a:defRPr>
            </a:lvl5pPr>
            <a:lvl6pPr marL="2514600" indent="-228600" defTabSz="95091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5091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5091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5091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50913" rtl="0" eaLnBrk="1" fontAlgn="base" latinLnBrk="0" hangingPunct="1">
              <a:lnSpc>
                <a:spcPct val="100000"/>
              </a:lnSpc>
              <a:spcBef>
                <a:spcPct val="0"/>
              </a:spcBef>
              <a:spcAft>
                <a:spcPct val="0"/>
              </a:spcAft>
              <a:buClrTx/>
              <a:buSzTx/>
              <a:buFontTx/>
              <a:buNone/>
              <a:tabLst/>
              <a:defRPr/>
            </a:pPr>
            <a:fld id="{6959A32B-4C8E-458C-8EFA-B43B176003B7}"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itchFamily="-107" charset="-128"/>
                <a:cs typeface="+mn-cs"/>
              </a:rPr>
              <a:pPr marL="0" marR="0" lvl="0" indent="0" algn="r" defTabSz="950913" rtl="0" eaLnBrk="1" fontAlgn="base" latinLnBrk="0" hangingPunct="1">
                <a:lnSpc>
                  <a:spcPct val="100000"/>
                </a:lnSpc>
                <a:spcBef>
                  <a:spcPct val="0"/>
                </a:spcBef>
                <a:spcAft>
                  <a:spcPct val="0"/>
                </a:spcAft>
                <a:buClrTx/>
                <a:buSzTx/>
                <a:buFontTx/>
                <a:buNone/>
                <a:tabLst/>
                <a:defRPr/>
              </a:pPr>
              <a:t>60</a:t>
            </a:fld>
            <a:endPar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itchFamily="-107" charset="-128"/>
              <a:cs typeface="+mn-cs"/>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85919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41E71831-6380-4AFD-B194-B6C1A58D5F4F}" type="slidenum">
              <a:rPr kumimoji="0" lang="en-US" sz="1200" b="1" i="1" u="none" strike="noStrike" kern="1200" cap="none" spc="0" normalizeH="0" baseline="0" noProof="0" smtClean="0">
                <a:ln>
                  <a:noFill/>
                </a:ln>
                <a:solidFill>
                  <a:srgbClr val="000000"/>
                </a:solidFill>
                <a:effectLst/>
                <a:uLnTx/>
                <a:uFillTx/>
                <a:latin typeface="Arial" charset="0"/>
                <a:ea typeface="ＭＳ Ｐゴシック" pitchFamily="-107"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8</a:t>
            </a:fld>
            <a:endParaRPr kumimoji="0" lang="en-US" sz="1200" b="1" i="1" u="none" strike="noStrike" kern="1200" cap="none" spc="0" normalizeH="0" baseline="0" noProof="0" smtClean="0">
              <a:ln>
                <a:noFill/>
              </a:ln>
              <a:solidFill>
                <a:srgbClr val="000000"/>
              </a:solidFill>
              <a:effectLst/>
              <a:uLnTx/>
              <a:uFillTx/>
              <a:latin typeface="Arial" charset="0"/>
              <a:ea typeface="ＭＳ Ｐゴシック" pitchFamily="-107" charset="-128"/>
              <a:cs typeface="+mn-cs"/>
            </a:endParaRPr>
          </a:p>
        </p:txBody>
      </p:sp>
      <p:sp>
        <p:nvSpPr>
          <p:cNvPr id="29699" name="Rectangle 2"/>
          <p:cNvSpPr>
            <a:spLocks noGrp="1" noRot="1" noChangeAspect="1" noChangeArrowheads="1" noTextEdit="1"/>
          </p:cNvSpPr>
          <p:nvPr>
            <p:ph type="sldImg"/>
          </p:nvPr>
        </p:nvSpPr>
        <p:spPr>
          <a:xfrm>
            <a:off x="379413" y="684213"/>
            <a:ext cx="6100762" cy="3432175"/>
          </a:xfrm>
          <a:ln/>
        </p:spPr>
      </p:sp>
      <p:sp>
        <p:nvSpPr>
          <p:cNvPr id="29700" name="Rectangle 3"/>
          <p:cNvSpPr>
            <a:spLocks noGrp="1" noChangeArrowheads="1"/>
          </p:cNvSpPr>
          <p:nvPr>
            <p:ph type="body" idx="1"/>
          </p:nvPr>
        </p:nvSpPr>
        <p:spPr>
          <a:xfrm>
            <a:off x="914191" y="4343439"/>
            <a:ext cx="5029618" cy="4115664"/>
          </a:xfrm>
          <a:noFill/>
          <a:ln/>
        </p:spPr>
        <p:txBody>
          <a:bodyPr/>
          <a:lstStyle/>
          <a:p>
            <a:pPr eaLnBrk="1" hangingPunct="1"/>
            <a:r>
              <a:rPr lang="en-US" smtClean="0">
                <a:latin typeface="Times New Roman" charset="0"/>
              </a:rPr>
              <a:t>X-rays are a form of EM radiation.  </a:t>
            </a:r>
          </a:p>
          <a:p>
            <a:pPr eaLnBrk="1" hangingPunct="1"/>
            <a:endParaRPr lang="en-US" smtClean="0">
              <a:latin typeface="Times New Roman" charset="0"/>
            </a:endParaRPr>
          </a:p>
          <a:p>
            <a:pPr eaLnBrk="1" hangingPunct="1"/>
            <a:r>
              <a:rPr lang="en-US" smtClean="0">
                <a:latin typeface="Times New Roman" charset="0"/>
              </a:rPr>
              <a:t>QUESTION:  Why does this bulb light?</a:t>
            </a:r>
          </a:p>
          <a:p>
            <a:pPr eaLnBrk="1" hangingPunct="1"/>
            <a:r>
              <a:rPr lang="en-US" smtClean="0">
                <a:latin typeface="Times New Roman" charset="0"/>
              </a:rPr>
              <a:t>Filament is conductor, outer shell electrons free to move.  Random acceleration of these electrons by applied electric field causes collisions, collisions mean dramatic velocity changes, these accelerations produce light.</a:t>
            </a:r>
          </a:p>
          <a:p>
            <a:pPr eaLnBrk="1" hangingPunct="1"/>
            <a:r>
              <a:rPr lang="en-US" smtClean="0">
                <a:latin typeface="Times New Roman" charset="0"/>
              </a:rPr>
              <a:t>In general:  accelerating electric charges.  (eg.  transmitting antennae make radio waves)</a:t>
            </a:r>
          </a:p>
          <a:p>
            <a:pPr eaLnBrk="1" hangingPunct="1"/>
            <a:endParaRPr lang="en-US" smtClean="0">
              <a:latin typeface="Times New Roman" charset="0"/>
            </a:endParaRPr>
          </a:p>
          <a:p>
            <a:pPr eaLnBrk="1" hangingPunct="1"/>
            <a:r>
              <a:rPr lang="en-US" smtClean="0">
                <a:latin typeface="Times New Roman" charset="0"/>
              </a:rPr>
              <a:t>QUESTION:  WHAT CONTROLS ON A CAR ALLOW YOU TO ACCELERATE?</a:t>
            </a:r>
          </a:p>
          <a:p>
            <a:pPr eaLnBrk="1" hangingPunct="1"/>
            <a:r>
              <a:rPr lang="en-US" smtClean="0">
                <a:latin typeface="Times New Roman" charset="0"/>
              </a:rPr>
              <a:t>(certainly, synchrotron speeds up charged particles in linac and booster, but these are not source of used radiation)</a:t>
            </a:r>
          </a:p>
          <a:p>
            <a:pPr eaLnBrk="1" hangingPunct="1"/>
            <a:r>
              <a:rPr lang="en-US" smtClean="0">
                <a:latin typeface="Times New Roman" charset="0"/>
              </a:rPr>
              <a:t>Synchrotron accelerates particles, (initially, speeds up) but also by forcing charges to follow a curved path (remember change in velocity is req’d for acceleration)</a:t>
            </a:r>
          </a:p>
          <a:p>
            <a:pPr eaLnBrk="1" hangingPunct="1"/>
            <a:endParaRPr lang="en-US" smtClean="0">
              <a:latin typeface="Times New Roman" charset="0"/>
            </a:endParaRPr>
          </a:p>
          <a:p>
            <a:pPr eaLnBrk="1" hangingPunct="1"/>
            <a:r>
              <a:rPr lang="en-US" smtClean="0">
                <a:latin typeface="Times New Roman" charset="0"/>
              </a:rPr>
              <a:t>Undulator </a:t>
            </a:r>
          </a:p>
          <a:p>
            <a:pPr eaLnBrk="1" hangingPunct="1"/>
            <a:r>
              <a:rPr lang="en-US" smtClean="0">
                <a:latin typeface="Times New Roman" charset="0"/>
              </a:rPr>
              <a:t>Each oscillation produces a wavefront;  If electron makes one complete wiggle in the time it takes wavefront to advance in same distance, then constructive addition of waves occurs</a:t>
            </a:r>
          </a:p>
          <a:p>
            <a:pPr eaLnBrk="1" hangingPunct="1"/>
            <a:r>
              <a:rPr lang="en-US" smtClean="0">
                <a:latin typeface="Times New Roman" charset="0"/>
              </a:rPr>
              <a:t>Advantage of undulator: Brilliance =  More photons in small area (to sample) </a:t>
            </a:r>
          </a:p>
        </p:txBody>
      </p:sp>
    </p:spTree>
    <p:extLst>
      <p:ext uri="{BB962C8B-B14F-4D97-AF65-F5344CB8AC3E}">
        <p14:creationId xmlns:p14="http://schemas.microsoft.com/office/powerpoint/2010/main" val="931254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E24614A1-E0EF-4145-8D56-89DBE9144C16}" type="slidenum">
              <a:rPr kumimoji="0" lang="en-US" altLang="en-US" sz="1200" b="1" i="1" u="none" strike="noStrike" kern="1200" cap="none" spc="0" normalizeH="0" baseline="0" noProof="0" smtClean="0">
                <a:ln>
                  <a:noFill/>
                </a:ln>
                <a:solidFill>
                  <a:srgbClr val="000000"/>
                </a:solidFill>
                <a:effectLst/>
                <a:uLnTx/>
                <a:uFillTx/>
                <a:latin typeface="Arial" charset="0"/>
                <a:ea typeface="ＭＳ Ｐゴシック" pitchFamily="-107"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a:t>
            </a:fld>
            <a:endParaRPr kumimoji="0" lang="en-US" altLang="en-US" sz="1200" b="1" i="1" u="none" strike="noStrike" kern="1200" cap="none" spc="0" normalizeH="0" baseline="0" noProof="0" smtClean="0">
              <a:ln>
                <a:noFill/>
              </a:ln>
              <a:solidFill>
                <a:srgbClr val="000000"/>
              </a:solidFill>
              <a:effectLst/>
              <a:uLnTx/>
              <a:uFillTx/>
              <a:latin typeface="Arial" charset="0"/>
              <a:ea typeface="ＭＳ Ｐゴシック" pitchFamily="-107" charset="-128"/>
              <a:cs typeface="+mn-cs"/>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60169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8" y="8829967"/>
            <a:ext cx="3037840" cy="464820"/>
          </a:xfrm>
          <a:prstGeom prst="rect">
            <a:avLst/>
          </a:prstGeom>
          <a:ln/>
        </p:spPr>
        <p:txBody>
          <a:bodyPr lIns="93177" tIns="46589" rIns="93177" bIns="46589"/>
          <a:lstStyle/>
          <a:p>
            <a:pPr marL="0" marR="0" lvl="0" indent="0" algn="l" defTabSz="914400" rtl="0" eaLnBrk="0" fontAlgn="base" latinLnBrk="0" hangingPunct="0">
              <a:lnSpc>
                <a:spcPct val="100000"/>
              </a:lnSpc>
              <a:spcBef>
                <a:spcPct val="0"/>
              </a:spcBef>
              <a:spcAft>
                <a:spcPct val="0"/>
              </a:spcAft>
              <a:buClrTx/>
              <a:buSzTx/>
              <a:buFontTx/>
              <a:buNone/>
              <a:tabLst/>
              <a:defRPr/>
            </a:pPr>
            <a:fld id="{4F68E8C1-6678-4C6A-BE09-D6B9FF11FD8D}" type="slidenum">
              <a:rPr kumimoji="0" lang="en-US" altLang="en-US" sz="1200" b="1" i="1" u="none" strike="noStrike" kern="1200" cap="none" spc="0" normalizeH="0" baseline="0" noProof="0">
                <a:ln>
                  <a:noFill/>
                </a:ln>
                <a:solidFill>
                  <a:srgbClr val="000000"/>
                </a:solidFill>
                <a:effectLst/>
                <a:uLnTx/>
                <a:uFillTx/>
                <a:latin typeface="Arial" charset="0"/>
                <a:ea typeface="ＭＳ Ｐゴシック" pitchFamily="-107"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12</a:t>
            </a:fld>
            <a:endParaRPr kumimoji="0" lang="en-US" altLang="en-US" sz="1200" b="1" i="1" u="none" strike="noStrike" kern="1200" cap="none" spc="0" normalizeH="0" baseline="0" noProof="0">
              <a:ln>
                <a:noFill/>
              </a:ln>
              <a:solidFill>
                <a:srgbClr val="000000"/>
              </a:solidFill>
              <a:effectLst/>
              <a:uLnTx/>
              <a:uFillTx/>
              <a:latin typeface="Arial" charset="0"/>
              <a:ea typeface="ＭＳ Ｐゴシック" pitchFamily="-107" charset="-128"/>
              <a:cs typeface="+mn-cs"/>
            </a:endParaRPr>
          </a:p>
        </p:txBody>
      </p:sp>
      <p:sp>
        <p:nvSpPr>
          <p:cNvPr id="4098" name="Rectangle 2"/>
          <p:cNvSpPr>
            <a:spLocks noGrp="1" noRot="1" noChangeAspect="1" noChangeArrowheads="1" noTextEdit="1"/>
          </p:cNvSpPr>
          <p:nvPr>
            <p:ph type="sldImg"/>
          </p:nvPr>
        </p:nvSpPr>
        <p:spPr>
          <a:xfrm>
            <a:off x="406400" y="696913"/>
            <a:ext cx="6197600" cy="3486150"/>
          </a:xfrm>
          <a:prstGeom prst="rect">
            <a:avLst/>
          </a:prstGeom>
          <a:ln/>
        </p:spPr>
      </p:sp>
      <p:sp>
        <p:nvSpPr>
          <p:cNvPr id="4099" name="Rectangle 3"/>
          <p:cNvSpPr>
            <a:spLocks noGrp="1" noChangeArrowheads="1"/>
          </p:cNvSpPr>
          <p:nvPr>
            <p:ph type="body" idx="1"/>
          </p:nvPr>
        </p:nvSpPr>
        <p:spPr>
          <a:xfrm>
            <a:off x="701040" y="4415790"/>
            <a:ext cx="5608320" cy="4183380"/>
          </a:xfrm>
          <a:prstGeom prst="rect">
            <a:avLst/>
          </a:prstGeom>
        </p:spPr>
        <p:txBody>
          <a:bodyPr lIns="93177" tIns="46589" rIns="93177" bIns="46589"/>
          <a:lstStyle/>
          <a:p>
            <a:endParaRPr lang="en-US" altLang="en-US"/>
          </a:p>
        </p:txBody>
      </p:sp>
    </p:spTree>
    <p:extLst>
      <p:ext uri="{BB962C8B-B14F-4D97-AF65-F5344CB8AC3E}">
        <p14:creationId xmlns:p14="http://schemas.microsoft.com/office/powerpoint/2010/main" val="298371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8" y="8829967"/>
            <a:ext cx="3037840" cy="464820"/>
          </a:xfrm>
          <a:prstGeom prst="rect">
            <a:avLst/>
          </a:prstGeom>
          <a:ln/>
        </p:spPr>
        <p:txBody>
          <a:bodyPr lIns="93177" tIns="46589" rIns="93177" bIns="46589"/>
          <a:lstStyle/>
          <a:p>
            <a:pPr marL="0" marR="0" lvl="0" indent="0" algn="l" defTabSz="914400" rtl="0" eaLnBrk="0" fontAlgn="base" latinLnBrk="0" hangingPunct="0">
              <a:lnSpc>
                <a:spcPct val="100000"/>
              </a:lnSpc>
              <a:spcBef>
                <a:spcPct val="0"/>
              </a:spcBef>
              <a:spcAft>
                <a:spcPct val="0"/>
              </a:spcAft>
              <a:buClrTx/>
              <a:buSzTx/>
              <a:buFontTx/>
              <a:buNone/>
              <a:tabLst/>
              <a:defRPr/>
            </a:pPr>
            <a:fld id="{4F68E8C1-6678-4C6A-BE09-D6B9FF11FD8D}" type="slidenum">
              <a:rPr kumimoji="0" lang="en-US" altLang="en-US" sz="1200" b="1" i="1" u="none" strike="noStrike" kern="1200" cap="none" spc="0" normalizeH="0" baseline="0" noProof="0">
                <a:ln>
                  <a:noFill/>
                </a:ln>
                <a:solidFill>
                  <a:srgbClr val="000000"/>
                </a:solidFill>
                <a:effectLst/>
                <a:uLnTx/>
                <a:uFillTx/>
                <a:latin typeface="Arial" charset="0"/>
                <a:ea typeface="ＭＳ Ｐゴシック" pitchFamily="-107"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13</a:t>
            </a:fld>
            <a:endParaRPr kumimoji="0" lang="en-US" altLang="en-US" sz="1200" b="1" i="1" u="none" strike="noStrike" kern="1200" cap="none" spc="0" normalizeH="0" baseline="0" noProof="0">
              <a:ln>
                <a:noFill/>
              </a:ln>
              <a:solidFill>
                <a:srgbClr val="000000"/>
              </a:solidFill>
              <a:effectLst/>
              <a:uLnTx/>
              <a:uFillTx/>
              <a:latin typeface="Arial" charset="0"/>
              <a:ea typeface="ＭＳ Ｐゴシック" pitchFamily="-107" charset="-128"/>
              <a:cs typeface="+mn-cs"/>
            </a:endParaRPr>
          </a:p>
        </p:txBody>
      </p:sp>
      <p:sp>
        <p:nvSpPr>
          <p:cNvPr id="4098" name="Rectangle 2"/>
          <p:cNvSpPr>
            <a:spLocks noGrp="1" noRot="1" noChangeAspect="1" noChangeArrowheads="1" noTextEdit="1"/>
          </p:cNvSpPr>
          <p:nvPr>
            <p:ph type="sldImg"/>
          </p:nvPr>
        </p:nvSpPr>
        <p:spPr>
          <a:xfrm>
            <a:off x="406400" y="696913"/>
            <a:ext cx="6197600" cy="3486150"/>
          </a:xfrm>
          <a:prstGeom prst="rect">
            <a:avLst/>
          </a:prstGeom>
          <a:ln/>
        </p:spPr>
      </p:sp>
      <p:sp>
        <p:nvSpPr>
          <p:cNvPr id="4099" name="Rectangle 3"/>
          <p:cNvSpPr>
            <a:spLocks noGrp="1" noChangeArrowheads="1"/>
          </p:cNvSpPr>
          <p:nvPr>
            <p:ph type="body" idx="1"/>
          </p:nvPr>
        </p:nvSpPr>
        <p:spPr>
          <a:xfrm>
            <a:off x="701040" y="4415790"/>
            <a:ext cx="5608320" cy="4183380"/>
          </a:xfrm>
          <a:prstGeom prst="rect">
            <a:avLst/>
          </a:prstGeom>
        </p:spPr>
        <p:txBody>
          <a:bodyPr lIns="93177" tIns="46589" rIns="93177" bIns="46589"/>
          <a:lstStyle/>
          <a:p>
            <a:endParaRPr lang="en-US" altLang="en-US"/>
          </a:p>
        </p:txBody>
      </p:sp>
    </p:spTree>
    <p:extLst>
      <p:ext uri="{BB962C8B-B14F-4D97-AF65-F5344CB8AC3E}">
        <p14:creationId xmlns:p14="http://schemas.microsoft.com/office/powerpoint/2010/main" val="3370642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82586D-8D6D-47EC-9A50-7BA54177984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07"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07" charset="-128"/>
              <a:cs typeface="+mn-cs"/>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extLst>
      <p:ext uri="{BB962C8B-B14F-4D97-AF65-F5344CB8AC3E}">
        <p14:creationId xmlns:p14="http://schemas.microsoft.com/office/powerpoint/2010/main" val="3486535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F00E33C-105F-4CF7-97CC-99ECFCA9453E}" type="slidenum">
              <a:rPr lang="en-US" altLang="en-US"/>
              <a:pPr eaLnBrk="1" hangingPunct="1"/>
              <a:t>17</a:t>
            </a:fld>
            <a:endParaRPr lang="en-US" altLang="en-US"/>
          </a:p>
        </p:txBody>
      </p:sp>
      <p:sp>
        <p:nvSpPr>
          <p:cNvPr id="40963" name="Rectangle 2"/>
          <p:cNvSpPr>
            <a:spLocks noGrp="1" noRot="1" noChangeAspect="1" noChangeArrowheads="1" noTextEdit="1"/>
          </p:cNvSpPr>
          <p:nvPr>
            <p:ph type="sldImg"/>
          </p:nvPr>
        </p:nvSpPr>
        <p:spPr>
          <a:xfrm>
            <a:off x="381000" y="685800"/>
            <a:ext cx="6096000" cy="3429000"/>
          </a:xfrm>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251637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4741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222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78E1282-801D-4A22-9C7A-AE9D3D65BC5F}" type="slidenum">
              <a:rPr lang="en-US" altLang="en-US"/>
              <a:pPr/>
              <a:t>‹#›</a:t>
            </a:fld>
            <a:endParaRPr lang="en-US" altLang="en-US"/>
          </a:p>
        </p:txBody>
      </p:sp>
    </p:spTree>
    <p:extLst>
      <p:ext uri="{BB962C8B-B14F-4D97-AF65-F5344CB8AC3E}">
        <p14:creationId xmlns:p14="http://schemas.microsoft.com/office/powerpoint/2010/main" val="39337660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55D10E0-3034-4885-9376-1B8FD018896A}" type="slidenum">
              <a:rPr lang="en-US" altLang="en-US"/>
              <a:pPr/>
              <a:t>‹#›</a:t>
            </a:fld>
            <a:endParaRPr lang="en-US" altLang="en-US"/>
          </a:p>
        </p:txBody>
      </p:sp>
    </p:spTree>
    <p:extLst>
      <p:ext uri="{BB962C8B-B14F-4D97-AF65-F5344CB8AC3E}">
        <p14:creationId xmlns:p14="http://schemas.microsoft.com/office/powerpoint/2010/main" val="9541696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2D07C5E-CF45-48D5-8554-D77AAF3BD002}" type="slidenum">
              <a:rPr lang="en-US" altLang="en-US"/>
              <a:pPr/>
              <a:t>‹#›</a:t>
            </a:fld>
            <a:endParaRPr lang="en-US" altLang="en-US"/>
          </a:p>
        </p:txBody>
      </p:sp>
    </p:spTree>
    <p:extLst>
      <p:ext uri="{BB962C8B-B14F-4D97-AF65-F5344CB8AC3E}">
        <p14:creationId xmlns:p14="http://schemas.microsoft.com/office/powerpoint/2010/main" val="34435048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3883DC5-B4CC-4EFC-B63F-0B80A25D101F}" type="slidenum">
              <a:rPr lang="en-US" altLang="en-US"/>
              <a:pPr/>
              <a:t>‹#›</a:t>
            </a:fld>
            <a:endParaRPr lang="en-US" altLang="en-US"/>
          </a:p>
        </p:txBody>
      </p:sp>
    </p:spTree>
    <p:extLst>
      <p:ext uri="{BB962C8B-B14F-4D97-AF65-F5344CB8AC3E}">
        <p14:creationId xmlns:p14="http://schemas.microsoft.com/office/powerpoint/2010/main" val="27818619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8AA4B142-4D11-46E0-AB84-240EC75EDDC5}" type="slidenum">
              <a:rPr lang="en-US" altLang="en-US"/>
              <a:pPr/>
              <a:t>‹#›</a:t>
            </a:fld>
            <a:endParaRPr lang="en-US" altLang="en-US"/>
          </a:p>
        </p:txBody>
      </p:sp>
    </p:spTree>
    <p:extLst>
      <p:ext uri="{BB962C8B-B14F-4D97-AF65-F5344CB8AC3E}">
        <p14:creationId xmlns:p14="http://schemas.microsoft.com/office/powerpoint/2010/main" val="37767440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7124E7F-5CE0-44D6-B052-91156EE6670B}" type="slidenum">
              <a:rPr lang="en-US" altLang="en-US"/>
              <a:pPr/>
              <a:t>‹#›</a:t>
            </a:fld>
            <a:endParaRPr lang="en-US" altLang="en-US"/>
          </a:p>
        </p:txBody>
      </p:sp>
    </p:spTree>
    <p:extLst>
      <p:ext uri="{BB962C8B-B14F-4D97-AF65-F5344CB8AC3E}">
        <p14:creationId xmlns:p14="http://schemas.microsoft.com/office/powerpoint/2010/main" val="21779708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BCDBF94-4DED-431D-9EA6-E35136D0BEEC}" type="slidenum">
              <a:rPr lang="en-US" altLang="en-US"/>
              <a:pPr/>
              <a:t>‹#›</a:t>
            </a:fld>
            <a:endParaRPr lang="en-US" altLang="en-US"/>
          </a:p>
        </p:txBody>
      </p:sp>
    </p:spTree>
    <p:extLst>
      <p:ext uri="{BB962C8B-B14F-4D97-AF65-F5344CB8AC3E}">
        <p14:creationId xmlns:p14="http://schemas.microsoft.com/office/powerpoint/2010/main" val="32770075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B28958B-482F-448B-B85E-2E3269FAFF6D}" type="slidenum">
              <a:rPr lang="en-US" altLang="en-US"/>
              <a:pPr/>
              <a:t>‹#›</a:t>
            </a:fld>
            <a:endParaRPr lang="en-US" altLang="en-US"/>
          </a:p>
        </p:txBody>
      </p:sp>
    </p:spTree>
    <p:extLst>
      <p:ext uri="{BB962C8B-B14F-4D97-AF65-F5344CB8AC3E}">
        <p14:creationId xmlns:p14="http://schemas.microsoft.com/office/powerpoint/2010/main" val="885563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BD273B9-14EB-45EE-BFA0-5D6D98FB61B6}" type="slidenum">
              <a:rPr lang="en-US" altLang="en-US"/>
              <a:pPr/>
              <a:t>‹#›</a:t>
            </a:fld>
            <a:endParaRPr lang="en-US" altLang="en-US"/>
          </a:p>
        </p:txBody>
      </p:sp>
    </p:spTree>
    <p:extLst>
      <p:ext uri="{BB962C8B-B14F-4D97-AF65-F5344CB8AC3E}">
        <p14:creationId xmlns:p14="http://schemas.microsoft.com/office/powerpoint/2010/main" val="39560617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CCB67F0-4E7B-4AA6-9309-DB4E19737CBE}" type="slidenum">
              <a:rPr lang="en-US" altLang="en-US"/>
              <a:pPr/>
              <a:t>‹#›</a:t>
            </a:fld>
            <a:endParaRPr lang="en-US" altLang="en-US"/>
          </a:p>
        </p:txBody>
      </p:sp>
    </p:spTree>
    <p:extLst>
      <p:ext uri="{BB962C8B-B14F-4D97-AF65-F5344CB8AC3E}">
        <p14:creationId xmlns:p14="http://schemas.microsoft.com/office/powerpoint/2010/main" val="100591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8857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75C70EEB-1AF7-478B-891C-253BD375E28C}" type="slidenum">
              <a:rPr lang="en-US" altLang="en-US"/>
              <a:pPr/>
              <a:t>‹#›</a:t>
            </a:fld>
            <a:endParaRPr lang="en-US" altLang="en-US"/>
          </a:p>
        </p:txBody>
      </p:sp>
    </p:spTree>
    <p:extLst>
      <p:ext uri="{BB962C8B-B14F-4D97-AF65-F5344CB8AC3E}">
        <p14:creationId xmlns:p14="http://schemas.microsoft.com/office/powerpoint/2010/main" val="27251340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F453134C-94F0-4B3A-87DB-DA285FD27252}" type="slidenum">
              <a:rPr lang="en-US" altLang="en-US"/>
              <a:pPr/>
              <a:t>‹#›</a:t>
            </a:fld>
            <a:endParaRPr lang="en-US" altLang="en-US"/>
          </a:p>
        </p:txBody>
      </p:sp>
    </p:spTree>
    <p:extLst>
      <p:ext uri="{BB962C8B-B14F-4D97-AF65-F5344CB8AC3E}">
        <p14:creationId xmlns:p14="http://schemas.microsoft.com/office/powerpoint/2010/main" val="25317244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2612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33472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43520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05839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1575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032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03425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082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B1B8DD-9860-4699-B826-D813719C073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2807278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43686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6499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22738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7734722-0676-4052-B060-BFB02296FE1E}"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E5E6B-B8FC-42DD-BBA5-DEC23E5C5C34}" type="slidenum">
              <a:rPr lang="en-US" smtClean="0"/>
              <a:t>‹#›</a:t>
            </a:fld>
            <a:endParaRPr lang="en-US"/>
          </a:p>
        </p:txBody>
      </p:sp>
    </p:spTree>
    <p:extLst>
      <p:ext uri="{BB962C8B-B14F-4D97-AF65-F5344CB8AC3E}">
        <p14:creationId xmlns:p14="http://schemas.microsoft.com/office/powerpoint/2010/main" val="6746843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734722-0676-4052-B060-BFB02296FE1E}"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E5E6B-B8FC-42DD-BBA5-DEC23E5C5C34}" type="slidenum">
              <a:rPr lang="en-US" smtClean="0"/>
              <a:t>‹#›</a:t>
            </a:fld>
            <a:endParaRPr lang="en-US"/>
          </a:p>
        </p:txBody>
      </p:sp>
    </p:spTree>
    <p:extLst>
      <p:ext uri="{BB962C8B-B14F-4D97-AF65-F5344CB8AC3E}">
        <p14:creationId xmlns:p14="http://schemas.microsoft.com/office/powerpoint/2010/main" val="22041797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7734722-0676-4052-B060-BFB02296FE1E}"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E5E6B-B8FC-42DD-BBA5-DEC23E5C5C34}" type="slidenum">
              <a:rPr lang="en-US" smtClean="0"/>
              <a:t>‹#›</a:t>
            </a:fld>
            <a:endParaRPr lang="en-US"/>
          </a:p>
        </p:txBody>
      </p:sp>
    </p:spTree>
    <p:extLst>
      <p:ext uri="{BB962C8B-B14F-4D97-AF65-F5344CB8AC3E}">
        <p14:creationId xmlns:p14="http://schemas.microsoft.com/office/powerpoint/2010/main" val="21497429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734722-0676-4052-B060-BFB02296FE1E}"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E5E6B-B8FC-42DD-BBA5-DEC23E5C5C34}" type="slidenum">
              <a:rPr lang="en-US" smtClean="0"/>
              <a:t>‹#›</a:t>
            </a:fld>
            <a:endParaRPr lang="en-US"/>
          </a:p>
        </p:txBody>
      </p:sp>
    </p:spTree>
    <p:extLst>
      <p:ext uri="{BB962C8B-B14F-4D97-AF65-F5344CB8AC3E}">
        <p14:creationId xmlns:p14="http://schemas.microsoft.com/office/powerpoint/2010/main" val="1419979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734722-0676-4052-B060-BFB02296FE1E}" type="datetimeFigureOut">
              <a:rPr lang="en-US" smtClean="0"/>
              <a:t>10/30/2020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4E5E6B-B8FC-42DD-BBA5-DEC23E5C5C34}" type="slidenum">
              <a:rPr lang="en-US" smtClean="0"/>
              <a:t>‹#›</a:t>
            </a:fld>
            <a:endParaRPr lang="en-US"/>
          </a:p>
        </p:txBody>
      </p:sp>
    </p:spTree>
    <p:extLst>
      <p:ext uri="{BB962C8B-B14F-4D97-AF65-F5344CB8AC3E}">
        <p14:creationId xmlns:p14="http://schemas.microsoft.com/office/powerpoint/2010/main" val="27837288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7734722-0676-4052-B060-BFB02296FE1E}" type="datetimeFigureOut">
              <a:rPr lang="en-US" smtClean="0"/>
              <a:t>10/30/2020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4E5E6B-B8FC-42DD-BBA5-DEC23E5C5C34}" type="slidenum">
              <a:rPr lang="en-US" smtClean="0"/>
              <a:t>‹#›</a:t>
            </a:fld>
            <a:endParaRPr lang="en-US"/>
          </a:p>
        </p:txBody>
      </p:sp>
    </p:spTree>
    <p:extLst>
      <p:ext uri="{BB962C8B-B14F-4D97-AF65-F5344CB8AC3E}">
        <p14:creationId xmlns:p14="http://schemas.microsoft.com/office/powerpoint/2010/main" val="823719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34722-0676-4052-B060-BFB02296FE1E}" type="datetimeFigureOut">
              <a:rPr lang="en-US" smtClean="0"/>
              <a:t>10/30/2020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4E5E6B-B8FC-42DD-BBA5-DEC23E5C5C34}" type="slidenum">
              <a:rPr lang="en-US" smtClean="0"/>
              <a:t>‹#›</a:t>
            </a:fld>
            <a:endParaRPr lang="en-US"/>
          </a:p>
        </p:txBody>
      </p:sp>
    </p:spTree>
    <p:extLst>
      <p:ext uri="{BB962C8B-B14F-4D97-AF65-F5344CB8AC3E}">
        <p14:creationId xmlns:p14="http://schemas.microsoft.com/office/powerpoint/2010/main" val="3262839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B1B8DD-9860-4699-B826-D813719C073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2899737233"/>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734722-0676-4052-B060-BFB02296FE1E}"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E5E6B-B8FC-42DD-BBA5-DEC23E5C5C34}" type="slidenum">
              <a:rPr lang="en-US" smtClean="0"/>
              <a:t>‹#›</a:t>
            </a:fld>
            <a:endParaRPr lang="en-US"/>
          </a:p>
        </p:txBody>
      </p:sp>
    </p:spTree>
    <p:extLst>
      <p:ext uri="{BB962C8B-B14F-4D97-AF65-F5344CB8AC3E}">
        <p14:creationId xmlns:p14="http://schemas.microsoft.com/office/powerpoint/2010/main" val="9600025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7734722-0676-4052-B060-BFB02296FE1E}"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4E5E6B-B8FC-42DD-BBA5-DEC23E5C5C34}" type="slidenum">
              <a:rPr lang="en-US" smtClean="0"/>
              <a:t>‹#›</a:t>
            </a:fld>
            <a:endParaRPr lang="en-US"/>
          </a:p>
        </p:txBody>
      </p:sp>
    </p:spTree>
    <p:extLst>
      <p:ext uri="{BB962C8B-B14F-4D97-AF65-F5344CB8AC3E}">
        <p14:creationId xmlns:p14="http://schemas.microsoft.com/office/powerpoint/2010/main" val="36570098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734722-0676-4052-B060-BFB02296FE1E}"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E5E6B-B8FC-42DD-BBA5-DEC23E5C5C34}" type="slidenum">
              <a:rPr lang="en-US" smtClean="0"/>
              <a:t>‹#›</a:t>
            </a:fld>
            <a:endParaRPr lang="en-US"/>
          </a:p>
        </p:txBody>
      </p:sp>
    </p:spTree>
    <p:extLst>
      <p:ext uri="{BB962C8B-B14F-4D97-AF65-F5344CB8AC3E}">
        <p14:creationId xmlns:p14="http://schemas.microsoft.com/office/powerpoint/2010/main" val="382768172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734722-0676-4052-B060-BFB02296FE1E}"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4E5E6B-B8FC-42DD-BBA5-DEC23E5C5C34}" type="slidenum">
              <a:rPr lang="en-US" smtClean="0"/>
              <a:t>‹#›</a:t>
            </a:fld>
            <a:endParaRPr lang="en-US"/>
          </a:p>
        </p:txBody>
      </p:sp>
    </p:spTree>
    <p:extLst>
      <p:ext uri="{BB962C8B-B14F-4D97-AF65-F5344CB8AC3E}">
        <p14:creationId xmlns:p14="http://schemas.microsoft.com/office/powerpoint/2010/main" val="37620748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C2DE1F-3FB8-42E5-BDF5-5FBA45F38E4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D84F-7CDD-4200-8436-63FAA777DEB0}" type="slidenum">
              <a:rPr lang="en-US" smtClean="0"/>
              <a:t>‹#›</a:t>
            </a:fld>
            <a:endParaRPr lang="en-US"/>
          </a:p>
        </p:txBody>
      </p:sp>
    </p:spTree>
    <p:extLst>
      <p:ext uri="{BB962C8B-B14F-4D97-AF65-F5344CB8AC3E}">
        <p14:creationId xmlns:p14="http://schemas.microsoft.com/office/powerpoint/2010/main" val="34755082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C2DE1F-3FB8-42E5-BDF5-5FBA45F38E4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D84F-7CDD-4200-8436-63FAA777DEB0}" type="slidenum">
              <a:rPr lang="en-US" smtClean="0"/>
              <a:t>‹#›</a:t>
            </a:fld>
            <a:endParaRPr lang="en-US"/>
          </a:p>
        </p:txBody>
      </p:sp>
    </p:spTree>
    <p:extLst>
      <p:ext uri="{BB962C8B-B14F-4D97-AF65-F5344CB8AC3E}">
        <p14:creationId xmlns:p14="http://schemas.microsoft.com/office/powerpoint/2010/main" val="2904657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C2DE1F-3FB8-42E5-BDF5-5FBA45F38E4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D84F-7CDD-4200-8436-63FAA777DEB0}" type="slidenum">
              <a:rPr lang="en-US" smtClean="0"/>
              <a:t>‹#›</a:t>
            </a:fld>
            <a:endParaRPr lang="en-US"/>
          </a:p>
        </p:txBody>
      </p:sp>
    </p:spTree>
    <p:extLst>
      <p:ext uri="{BB962C8B-B14F-4D97-AF65-F5344CB8AC3E}">
        <p14:creationId xmlns:p14="http://schemas.microsoft.com/office/powerpoint/2010/main" val="15198428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C2DE1F-3FB8-42E5-BDF5-5FBA45F38E4D}"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ED84F-7CDD-4200-8436-63FAA777DEB0}" type="slidenum">
              <a:rPr lang="en-US" smtClean="0"/>
              <a:t>‹#›</a:t>
            </a:fld>
            <a:endParaRPr lang="en-US"/>
          </a:p>
        </p:txBody>
      </p:sp>
    </p:spTree>
    <p:extLst>
      <p:ext uri="{BB962C8B-B14F-4D97-AF65-F5344CB8AC3E}">
        <p14:creationId xmlns:p14="http://schemas.microsoft.com/office/powerpoint/2010/main" val="15065981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C2DE1F-3FB8-42E5-BDF5-5FBA45F38E4D}" type="datetimeFigureOut">
              <a:rPr lang="en-US" smtClean="0"/>
              <a:t>10/30/2020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ED84F-7CDD-4200-8436-63FAA777DEB0}" type="slidenum">
              <a:rPr lang="en-US" smtClean="0"/>
              <a:t>‹#›</a:t>
            </a:fld>
            <a:endParaRPr lang="en-US"/>
          </a:p>
        </p:txBody>
      </p:sp>
    </p:spTree>
    <p:extLst>
      <p:ext uri="{BB962C8B-B14F-4D97-AF65-F5344CB8AC3E}">
        <p14:creationId xmlns:p14="http://schemas.microsoft.com/office/powerpoint/2010/main" val="34448481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C2DE1F-3FB8-42E5-BDF5-5FBA45F38E4D}" type="datetimeFigureOut">
              <a:rPr lang="en-US" smtClean="0"/>
              <a:t>10/30/2020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ED84F-7CDD-4200-8436-63FAA777DEB0}" type="slidenum">
              <a:rPr lang="en-US" smtClean="0"/>
              <a:t>‹#›</a:t>
            </a:fld>
            <a:endParaRPr lang="en-US"/>
          </a:p>
        </p:txBody>
      </p:sp>
    </p:spTree>
    <p:extLst>
      <p:ext uri="{BB962C8B-B14F-4D97-AF65-F5344CB8AC3E}">
        <p14:creationId xmlns:p14="http://schemas.microsoft.com/office/powerpoint/2010/main" val="810838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B1B8DD-9860-4699-B826-D813719C073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38698339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C2DE1F-3FB8-42E5-BDF5-5FBA45F38E4D}" type="datetimeFigureOut">
              <a:rPr lang="en-US" smtClean="0"/>
              <a:t>10/30/2020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ED84F-7CDD-4200-8436-63FAA777DEB0}" type="slidenum">
              <a:rPr lang="en-US" smtClean="0"/>
              <a:t>‹#›</a:t>
            </a:fld>
            <a:endParaRPr lang="en-US"/>
          </a:p>
        </p:txBody>
      </p:sp>
    </p:spTree>
    <p:extLst>
      <p:ext uri="{BB962C8B-B14F-4D97-AF65-F5344CB8AC3E}">
        <p14:creationId xmlns:p14="http://schemas.microsoft.com/office/powerpoint/2010/main" val="28755436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C2DE1F-3FB8-42E5-BDF5-5FBA45F38E4D}"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ED84F-7CDD-4200-8436-63FAA777DEB0}" type="slidenum">
              <a:rPr lang="en-US" smtClean="0"/>
              <a:t>‹#›</a:t>
            </a:fld>
            <a:endParaRPr lang="en-US"/>
          </a:p>
        </p:txBody>
      </p:sp>
    </p:spTree>
    <p:extLst>
      <p:ext uri="{BB962C8B-B14F-4D97-AF65-F5344CB8AC3E}">
        <p14:creationId xmlns:p14="http://schemas.microsoft.com/office/powerpoint/2010/main" val="6420055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3C2DE1F-3FB8-42E5-BDF5-5FBA45F38E4D}"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ED84F-7CDD-4200-8436-63FAA777DEB0}" type="slidenum">
              <a:rPr lang="en-US" smtClean="0"/>
              <a:t>‹#›</a:t>
            </a:fld>
            <a:endParaRPr lang="en-US"/>
          </a:p>
        </p:txBody>
      </p:sp>
    </p:spTree>
    <p:extLst>
      <p:ext uri="{BB962C8B-B14F-4D97-AF65-F5344CB8AC3E}">
        <p14:creationId xmlns:p14="http://schemas.microsoft.com/office/powerpoint/2010/main" val="33992733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C2DE1F-3FB8-42E5-BDF5-5FBA45F38E4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D84F-7CDD-4200-8436-63FAA777DEB0}" type="slidenum">
              <a:rPr lang="en-US" smtClean="0"/>
              <a:t>‹#›</a:t>
            </a:fld>
            <a:endParaRPr lang="en-US"/>
          </a:p>
        </p:txBody>
      </p:sp>
    </p:spTree>
    <p:extLst>
      <p:ext uri="{BB962C8B-B14F-4D97-AF65-F5344CB8AC3E}">
        <p14:creationId xmlns:p14="http://schemas.microsoft.com/office/powerpoint/2010/main" val="29503975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C2DE1F-3FB8-42E5-BDF5-5FBA45F38E4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ED84F-7CDD-4200-8436-63FAA777DEB0}" type="slidenum">
              <a:rPr lang="en-US" smtClean="0"/>
              <a:t>‹#›</a:t>
            </a:fld>
            <a:endParaRPr lang="en-US"/>
          </a:p>
        </p:txBody>
      </p:sp>
    </p:spTree>
    <p:extLst>
      <p:ext uri="{BB962C8B-B14F-4D97-AF65-F5344CB8AC3E}">
        <p14:creationId xmlns:p14="http://schemas.microsoft.com/office/powerpoint/2010/main" val="36014433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35AF6AA-FA3E-4EFD-9DA4-120C8F939C95}" type="datetime1">
              <a:rPr lang="en-US"/>
              <a:pPr>
                <a:defRPr/>
              </a:pPr>
              <a:t>10/30/2020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GeoSoilEnviroCARS</a:t>
            </a:r>
          </a:p>
        </p:txBody>
      </p:sp>
      <p:sp>
        <p:nvSpPr>
          <p:cNvPr id="6" name="Slide Number Placeholder 5"/>
          <p:cNvSpPr>
            <a:spLocks noGrp="1"/>
          </p:cNvSpPr>
          <p:nvPr>
            <p:ph type="sldNum" sz="quarter" idx="12"/>
          </p:nvPr>
        </p:nvSpPr>
        <p:spPr/>
        <p:txBody>
          <a:bodyPr/>
          <a:lstStyle>
            <a:lvl1pPr>
              <a:defRPr/>
            </a:lvl1pPr>
          </a:lstStyle>
          <a:p>
            <a:pPr>
              <a:defRPr/>
            </a:pPr>
            <a:fld id="{26A0D48F-F371-48BC-A381-CB2B42291459}" type="slidenum">
              <a:rPr lang="en-US" altLang="en-US"/>
              <a:pPr>
                <a:defRPr/>
              </a:pPr>
              <a:t>‹#›</a:t>
            </a:fld>
            <a:endParaRPr lang="en-US" altLang="en-US"/>
          </a:p>
        </p:txBody>
      </p:sp>
    </p:spTree>
    <p:extLst>
      <p:ext uri="{BB962C8B-B14F-4D97-AF65-F5344CB8AC3E}">
        <p14:creationId xmlns:p14="http://schemas.microsoft.com/office/powerpoint/2010/main" val="22974592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1"/>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7809F3-D6E2-4647-8366-5A5B43E16E40}" type="datetime1">
              <a:rPr lang="en-US"/>
              <a:pPr>
                <a:defRPr/>
              </a:pPr>
              <a:t>10/30/2020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GeoSoilEnviroCARS</a:t>
            </a:r>
          </a:p>
        </p:txBody>
      </p:sp>
      <p:sp>
        <p:nvSpPr>
          <p:cNvPr id="6" name="Slide Number Placeholder 5"/>
          <p:cNvSpPr>
            <a:spLocks noGrp="1"/>
          </p:cNvSpPr>
          <p:nvPr>
            <p:ph type="sldNum" sz="quarter" idx="12"/>
          </p:nvPr>
        </p:nvSpPr>
        <p:spPr/>
        <p:txBody>
          <a:bodyPr/>
          <a:lstStyle>
            <a:lvl1pPr>
              <a:defRPr/>
            </a:lvl1pPr>
          </a:lstStyle>
          <a:p>
            <a:pPr>
              <a:defRPr/>
            </a:pPr>
            <a:fld id="{BD0ACD64-EA63-4607-9DEF-7D2CE211E4AA}" type="slidenum">
              <a:rPr lang="en-US" altLang="en-US"/>
              <a:pPr>
                <a:defRPr/>
              </a:pPr>
              <a:t>‹#›</a:t>
            </a:fld>
            <a:endParaRPr lang="en-US" altLang="en-US"/>
          </a:p>
        </p:txBody>
      </p:sp>
    </p:spTree>
    <p:extLst>
      <p:ext uri="{BB962C8B-B14F-4D97-AF65-F5344CB8AC3E}">
        <p14:creationId xmlns:p14="http://schemas.microsoft.com/office/powerpoint/2010/main" val="21362302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BBD19C1-9077-4579-A2F1-48ABD8FC9271}" type="datetime1">
              <a:rPr lang="en-US"/>
              <a:pPr>
                <a:defRPr/>
              </a:pPr>
              <a:t>10/30/2020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GeoSoilEnviroCARS</a:t>
            </a:r>
          </a:p>
        </p:txBody>
      </p:sp>
      <p:sp>
        <p:nvSpPr>
          <p:cNvPr id="6" name="Slide Number Placeholder 5"/>
          <p:cNvSpPr>
            <a:spLocks noGrp="1"/>
          </p:cNvSpPr>
          <p:nvPr>
            <p:ph type="sldNum" sz="quarter" idx="12"/>
          </p:nvPr>
        </p:nvSpPr>
        <p:spPr/>
        <p:txBody>
          <a:bodyPr/>
          <a:lstStyle>
            <a:lvl1pPr>
              <a:defRPr/>
            </a:lvl1pPr>
          </a:lstStyle>
          <a:p>
            <a:pPr>
              <a:defRPr/>
            </a:pPr>
            <a:fld id="{67A84FD6-3768-4691-8533-93C69C6A7F6F}" type="slidenum">
              <a:rPr lang="en-US" altLang="en-US"/>
              <a:pPr>
                <a:defRPr/>
              </a:pPr>
              <a:t>‹#›</a:t>
            </a:fld>
            <a:endParaRPr lang="en-US" altLang="en-US"/>
          </a:p>
        </p:txBody>
      </p:sp>
    </p:spTree>
    <p:extLst>
      <p:ext uri="{BB962C8B-B14F-4D97-AF65-F5344CB8AC3E}">
        <p14:creationId xmlns:p14="http://schemas.microsoft.com/office/powerpoint/2010/main" val="14767393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BB0D41D-8B41-43CD-8CA5-A806038DD714}" type="datetime1">
              <a:rPr lang="en-US"/>
              <a:pPr>
                <a:defRPr/>
              </a:pPr>
              <a:t>10/30/2020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GeoSoilEnviroCARS</a:t>
            </a:r>
          </a:p>
        </p:txBody>
      </p:sp>
      <p:sp>
        <p:nvSpPr>
          <p:cNvPr id="7" name="Slide Number Placeholder 5"/>
          <p:cNvSpPr>
            <a:spLocks noGrp="1"/>
          </p:cNvSpPr>
          <p:nvPr>
            <p:ph type="sldNum" sz="quarter" idx="12"/>
          </p:nvPr>
        </p:nvSpPr>
        <p:spPr/>
        <p:txBody>
          <a:bodyPr/>
          <a:lstStyle>
            <a:lvl1pPr>
              <a:defRPr/>
            </a:lvl1pPr>
          </a:lstStyle>
          <a:p>
            <a:pPr>
              <a:defRPr/>
            </a:pPr>
            <a:fld id="{60F16CD3-D71C-4B97-9E08-6D3B4C8942EF}" type="slidenum">
              <a:rPr lang="en-US" altLang="en-US"/>
              <a:pPr>
                <a:defRPr/>
              </a:pPr>
              <a:t>‹#›</a:t>
            </a:fld>
            <a:endParaRPr lang="en-US" altLang="en-US"/>
          </a:p>
        </p:txBody>
      </p:sp>
    </p:spTree>
    <p:extLst>
      <p:ext uri="{BB962C8B-B14F-4D97-AF65-F5344CB8AC3E}">
        <p14:creationId xmlns:p14="http://schemas.microsoft.com/office/powerpoint/2010/main" val="14983935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B43784F-F442-4A22-91A7-6AF4C6625B18}" type="datetime1">
              <a:rPr lang="en-US"/>
              <a:pPr>
                <a:defRPr/>
              </a:pPr>
              <a:t>10/30/2020</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GeoSoilEnviroCARS</a:t>
            </a:r>
          </a:p>
        </p:txBody>
      </p:sp>
      <p:sp>
        <p:nvSpPr>
          <p:cNvPr id="9" name="Slide Number Placeholder 5"/>
          <p:cNvSpPr>
            <a:spLocks noGrp="1"/>
          </p:cNvSpPr>
          <p:nvPr>
            <p:ph type="sldNum" sz="quarter" idx="12"/>
          </p:nvPr>
        </p:nvSpPr>
        <p:spPr/>
        <p:txBody>
          <a:bodyPr/>
          <a:lstStyle>
            <a:lvl1pPr>
              <a:defRPr/>
            </a:lvl1pPr>
          </a:lstStyle>
          <a:p>
            <a:pPr>
              <a:defRPr/>
            </a:pPr>
            <a:fld id="{FAD47754-40DD-4BE1-A77E-E307A56E2FD0}" type="slidenum">
              <a:rPr lang="en-US" altLang="en-US"/>
              <a:pPr>
                <a:defRPr/>
              </a:pPr>
              <a:t>‹#›</a:t>
            </a:fld>
            <a:endParaRPr lang="en-US" altLang="en-US"/>
          </a:p>
        </p:txBody>
      </p:sp>
    </p:spTree>
    <p:extLst>
      <p:ext uri="{BB962C8B-B14F-4D97-AF65-F5344CB8AC3E}">
        <p14:creationId xmlns:p14="http://schemas.microsoft.com/office/powerpoint/2010/main" val="257865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B1B8DD-9860-4699-B826-D813719C073D}"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31122886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B809051-CD91-4619-81CF-83BB8B2D1DCF}" type="datetime1">
              <a:rPr lang="en-US"/>
              <a:pPr>
                <a:defRPr/>
              </a:pPr>
              <a:t>10/30/2020</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GeoSoilEnviroCARS</a:t>
            </a:r>
          </a:p>
        </p:txBody>
      </p:sp>
      <p:sp>
        <p:nvSpPr>
          <p:cNvPr id="5" name="Slide Number Placeholder 5"/>
          <p:cNvSpPr>
            <a:spLocks noGrp="1"/>
          </p:cNvSpPr>
          <p:nvPr>
            <p:ph type="sldNum" sz="quarter" idx="12"/>
          </p:nvPr>
        </p:nvSpPr>
        <p:spPr/>
        <p:txBody>
          <a:bodyPr/>
          <a:lstStyle>
            <a:lvl1pPr>
              <a:defRPr/>
            </a:lvl1pPr>
          </a:lstStyle>
          <a:p>
            <a:pPr>
              <a:defRPr/>
            </a:pPr>
            <a:fld id="{898E4357-1E1E-4B6F-B89D-F80F1E51E439}" type="slidenum">
              <a:rPr lang="en-US" altLang="en-US"/>
              <a:pPr>
                <a:defRPr/>
              </a:pPr>
              <a:t>‹#›</a:t>
            </a:fld>
            <a:endParaRPr lang="en-US" altLang="en-US"/>
          </a:p>
        </p:txBody>
      </p:sp>
    </p:spTree>
    <p:extLst>
      <p:ext uri="{BB962C8B-B14F-4D97-AF65-F5344CB8AC3E}">
        <p14:creationId xmlns:p14="http://schemas.microsoft.com/office/powerpoint/2010/main" val="31008711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3E2054-3570-4BC6-B468-A1E01FD8C0D7}" type="datetime1">
              <a:rPr lang="en-US"/>
              <a:pPr>
                <a:defRPr/>
              </a:pPr>
              <a:t>10/30/2020</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GeoSoilEnviroCARS</a:t>
            </a:r>
          </a:p>
        </p:txBody>
      </p:sp>
      <p:sp>
        <p:nvSpPr>
          <p:cNvPr id="4" name="Slide Number Placeholder 5"/>
          <p:cNvSpPr>
            <a:spLocks noGrp="1"/>
          </p:cNvSpPr>
          <p:nvPr>
            <p:ph type="sldNum" sz="quarter" idx="12"/>
          </p:nvPr>
        </p:nvSpPr>
        <p:spPr/>
        <p:txBody>
          <a:bodyPr/>
          <a:lstStyle>
            <a:lvl1pPr>
              <a:defRPr/>
            </a:lvl1pPr>
          </a:lstStyle>
          <a:p>
            <a:pPr>
              <a:defRPr/>
            </a:pPr>
            <a:fld id="{51B24466-14FB-4FDC-904F-FCC0F1E73E0A}" type="slidenum">
              <a:rPr lang="en-US" altLang="en-US"/>
              <a:pPr>
                <a:defRPr/>
              </a:pPr>
              <a:t>‹#›</a:t>
            </a:fld>
            <a:endParaRPr lang="en-US" altLang="en-US"/>
          </a:p>
        </p:txBody>
      </p:sp>
    </p:spTree>
    <p:extLst>
      <p:ext uri="{BB962C8B-B14F-4D97-AF65-F5344CB8AC3E}">
        <p14:creationId xmlns:p14="http://schemas.microsoft.com/office/powerpoint/2010/main" val="27260535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75027FF-28C4-41E8-AC03-956BE1B9DA01}" type="datetime1">
              <a:rPr lang="en-US"/>
              <a:pPr>
                <a:defRPr/>
              </a:pPr>
              <a:t>10/30/2020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GeoSoilEnviroCARS</a:t>
            </a:r>
          </a:p>
        </p:txBody>
      </p:sp>
      <p:sp>
        <p:nvSpPr>
          <p:cNvPr id="7" name="Slide Number Placeholder 5"/>
          <p:cNvSpPr>
            <a:spLocks noGrp="1"/>
          </p:cNvSpPr>
          <p:nvPr>
            <p:ph type="sldNum" sz="quarter" idx="12"/>
          </p:nvPr>
        </p:nvSpPr>
        <p:spPr/>
        <p:txBody>
          <a:bodyPr/>
          <a:lstStyle>
            <a:lvl1pPr>
              <a:defRPr/>
            </a:lvl1pPr>
          </a:lstStyle>
          <a:p>
            <a:pPr>
              <a:defRPr/>
            </a:pPr>
            <a:fld id="{89B6FE33-39F8-458E-AC33-9C4288970011}" type="slidenum">
              <a:rPr lang="en-US" altLang="en-US"/>
              <a:pPr>
                <a:defRPr/>
              </a:pPr>
              <a:t>‹#›</a:t>
            </a:fld>
            <a:endParaRPr lang="en-US" altLang="en-US"/>
          </a:p>
        </p:txBody>
      </p:sp>
    </p:spTree>
    <p:extLst>
      <p:ext uri="{BB962C8B-B14F-4D97-AF65-F5344CB8AC3E}">
        <p14:creationId xmlns:p14="http://schemas.microsoft.com/office/powerpoint/2010/main" val="2423938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D51EC2-3BCC-402B-8654-FCF3B27FE632}" type="datetime1">
              <a:rPr lang="en-US"/>
              <a:pPr>
                <a:defRPr/>
              </a:pPr>
              <a:t>10/30/2020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GeoSoilEnviroCARS</a:t>
            </a:r>
          </a:p>
        </p:txBody>
      </p:sp>
      <p:sp>
        <p:nvSpPr>
          <p:cNvPr id="7" name="Slide Number Placeholder 5"/>
          <p:cNvSpPr>
            <a:spLocks noGrp="1"/>
          </p:cNvSpPr>
          <p:nvPr>
            <p:ph type="sldNum" sz="quarter" idx="12"/>
          </p:nvPr>
        </p:nvSpPr>
        <p:spPr/>
        <p:txBody>
          <a:bodyPr/>
          <a:lstStyle>
            <a:lvl1pPr>
              <a:defRPr/>
            </a:lvl1pPr>
          </a:lstStyle>
          <a:p>
            <a:pPr>
              <a:defRPr/>
            </a:pPr>
            <a:fld id="{CE9D488E-A134-48DF-93BF-13033637E9CA}" type="slidenum">
              <a:rPr lang="en-US" altLang="en-US"/>
              <a:pPr>
                <a:defRPr/>
              </a:pPr>
              <a:t>‹#›</a:t>
            </a:fld>
            <a:endParaRPr lang="en-US" altLang="en-US"/>
          </a:p>
        </p:txBody>
      </p:sp>
    </p:spTree>
    <p:extLst>
      <p:ext uri="{BB962C8B-B14F-4D97-AF65-F5344CB8AC3E}">
        <p14:creationId xmlns:p14="http://schemas.microsoft.com/office/powerpoint/2010/main" val="32865160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F38F7B-C97D-4E4D-ABEB-5EE2F7B89A28}" type="datetime1">
              <a:rPr lang="en-US"/>
              <a:pPr>
                <a:defRPr/>
              </a:pPr>
              <a:t>10/30/2020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GeoSoilEnviroCARS</a:t>
            </a:r>
          </a:p>
        </p:txBody>
      </p:sp>
      <p:sp>
        <p:nvSpPr>
          <p:cNvPr id="6" name="Slide Number Placeholder 5"/>
          <p:cNvSpPr>
            <a:spLocks noGrp="1"/>
          </p:cNvSpPr>
          <p:nvPr>
            <p:ph type="sldNum" sz="quarter" idx="12"/>
          </p:nvPr>
        </p:nvSpPr>
        <p:spPr/>
        <p:txBody>
          <a:bodyPr/>
          <a:lstStyle>
            <a:lvl1pPr>
              <a:defRPr/>
            </a:lvl1pPr>
          </a:lstStyle>
          <a:p>
            <a:pPr>
              <a:defRPr/>
            </a:pPr>
            <a:fld id="{E5066113-CAEB-42F3-923A-B6B041070322}" type="slidenum">
              <a:rPr lang="en-US" altLang="en-US"/>
              <a:pPr>
                <a:defRPr/>
              </a:pPr>
              <a:t>‹#›</a:t>
            </a:fld>
            <a:endParaRPr lang="en-US" altLang="en-US"/>
          </a:p>
        </p:txBody>
      </p:sp>
    </p:spTree>
    <p:extLst>
      <p:ext uri="{BB962C8B-B14F-4D97-AF65-F5344CB8AC3E}">
        <p14:creationId xmlns:p14="http://schemas.microsoft.com/office/powerpoint/2010/main" val="72068889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1C18F3-AFDD-4C97-B2C9-A3F58D0198A4}" type="datetime1">
              <a:rPr lang="en-US"/>
              <a:pPr>
                <a:defRPr/>
              </a:pPr>
              <a:t>10/30/2020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GeoSoilEnviroCARS</a:t>
            </a:r>
          </a:p>
        </p:txBody>
      </p:sp>
      <p:sp>
        <p:nvSpPr>
          <p:cNvPr id="6" name="Slide Number Placeholder 5"/>
          <p:cNvSpPr>
            <a:spLocks noGrp="1"/>
          </p:cNvSpPr>
          <p:nvPr>
            <p:ph type="sldNum" sz="quarter" idx="12"/>
          </p:nvPr>
        </p:nvSpPr>
        <p:spPr/>
        <p:txBody>
          <a:bodyPr/>
          <a:lstStyle>
            <a:lvl1pPr>
              <a:defRPr/>
            </a:lvl1pPr>
          </a:lstStyle>
          <a:p>
            <a:pPr>
              <a:defRPr/>
            </a:pPr>
            <a:fld id="{F34C872A-5371-45B5-9E02-F56C1CEFD602}" type="slidenum">
              <a:rPr lang="en-US" altLang="en-US"/>
              <a:pPr>
                <a:defRPr/>
              </a:pPr>
              <a:t>‹#›</a:t>
            </a:fld>
            <a:endParaRPr lang="en-US" altLang="en-US"/>
          </a:p>
        </p:txBody>
      </p:sp>
    </p:spTree>
    <p:extLst>
      <p:ext uri="{BB962C8B-B14F-4D97-AF65-F5344CB8AC3E}">
        <p14:creationId xmlns:p14="http://schemas.microsoft.com/office/powerpoint/2010/main" val="35294856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lvl1pPr>
              <a:defRPr>
                <a:solidFill>
                  <a:schemeClr val="accent1"/>
                </a:solidFill>
                <a:latin typeface="+mn-lt"/>
              </a:defRPr>
            </a:lvl1pPr>
          </a:lstStyle>
          <a:p>
            <a:r>
              <a:rPr lang="en-US" dirty="0" smtClean="0"/>
              <a:t>Click to edit Master title style</a:t>
            </a:r>
            <a:endParaRPr lang="en-US" dirty="0"/>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pPr>
              <a:defRPr/>
            </a:pPr>
            <a:r>
              <a:rPr lang="en-US"/>
              <a:t>GeoSoilEnviroCARS</a:t>
            </a:r>
          </a:p>
        </p:txBody>
      </p:sp>
    </p:spTree>
    <p:extLst>
      <p:ext uri="{BB962C8B-B14F-4D97-AF65-F5344CB8AC3E}">
        <p14:creationId xmlns:p14="http://schemas.microsoft.com/office/powerpoint/2010/main" val="12181662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74320" marR="0" indent="-274320" algn="l" defTabSz="457200" rtl="0" eaLnBrk="1" fontAlgn="auto" latinLnBrk="0" hangingPunct="1">
              <a:lnSpc>
                <a:spcPct val="120000"/>
              </a:lnSpc>
              <a:spcBef>
                <a:spcPts val="0"/>
              </a:spcBef>
              <a:spcAft>
                <a:spcPts val="300"/>
              </a:spcAft>
              <a:buClr>
                <a:srgbClr val="0082CA">
                  <a:lumMod val="75000"/>
                </a:srgbClr>
              </a:buClr>
              <a:buSzTx/>
              <a:buFont typeface="Wingdings" charset="2"/>
              <a:buChar char="§"/>
              <a:tabLst/>
              <a:defRPr>
                <a:solidFill>
                  <a:srgbClr val="000000"/>
                </a:solidFill>
              </a:defRPr>
            </a:lvl1pPr>
            <a:lvl2pPr marL="650875" marR="0" indent="-342900" algn="l" defTabSz="457200" rtl="0" eaLnBrk="1" fontAlgn="auto" latinLnBrk="0" hangingPunct="1">
              <a:lnSpc>
                <a:spcPct val="120000"/>
              </a:lnSpc>
              <a:spcBef>
                <a:spcPts val="0"/>
              </a:spcBef>
              <a:spcAft>
                <a:spcPts val="300"/>
              </a:spcAft>
              <a:buClr>
                <a:srgbClr val="0082CA">
                  <a:lumMod val="75000"/>
                </a:srgbClr>
              </a:buClr>
              <a:buSzTx/>
              <a:buFont typeface="Lucida Grande"/>
              <a:buChar char="–"/>
              <a:tabLst/>
              <a:defRPr>
                <a:solidFill>
                  <a:srgbClr val="000000"/>
                </a:solidFill>
              </a:defRPr>
            </a:lvl2pPr>
            <a:lvl3pPr marL="274320" marR="0" indent="-274320" algn="l" defTabSz="457200" rtl="0" eaLnBrk="1" fontAlgn="auto" latinLnBrk="0" hangingPunct="1">
              <a:lnSpc>
                <a:spcPct val="100000"/>
              </a:lnSpc>
              <a:spcBef>
                <a:spcPts val="0"/>
              </a:spcBef>
              <a:spcAft>
                <a:spcPts val="0"/>
              </a:spcAft>
              <a:buClr>
                <a:srgbClr val="0082CA">
                  <a:lumMod val="75000"/>
                </a:srgbClr>
              </a:buClr>
              <a:buSzTx/>
              <a:buFont typeface="Arial"/>
              <a:buChar char="•"/>
              <a:tabLst/>
              <a:defRPr sz="1600">
                <a:solidFill>
                  <a:srgbClr val="000000"/>
                </a:solidFill>
              </a:defRPr>
            </a:lvl3pPr>
            <a:lvl4pPr marL="273050" indent="355600">
              <a:defRPr sz="1800"/>
            </a:lvl4pPr>
          </a:lstStyle>
          <a:p>
            <a:pPr marL="274320" marR="0" lvl="0" indent="-274320" algn="l" defTabSz="457200" rtl="0" eaLnBrk="1" fontAlgn="auto" latinLnBrk="0" hangingPunct="1">
              <a:lnSpc>
                <a:spcPct val="120000"/>
              </a:lnSpc>
              <a:spcBef>
                <a:spcPts val="0"/>
              </a:spcBef>
              <a:spcAft>
                <a:spcPts val="300"/>
              </a:spcAft>
              <a:buClr>
                <a:srgbClr val="0082CA">
                  <a:lumMod val="75000"/>
                </a:srgbClr>
              </a:buClr>
              <a:buSzTx/>
              <a:buFont typeface="Wingdings" charset="2"/>
              <a:buChar char="§"/>
              <a:tabLst/>
              <a:defRPr/>
            </a:pPr>
            <a:r>
              <a:rPr kumimoji="0" lang="en-US" sz="2400" b="0" i="0" u="none" strike="noStrike" kern="1200" cap="none" spc="0" normalizeH="0" baseline="0" noProof="0" dirty="0" smtClean="0">
                <a:ln>
                  <a:noFill/>
                </a:ln>
                <a:solidFill>
                  <a:srgbClr val="000000"/>
                </a:solidFill>
                <a:effectLst/>
                <a:uLnTx/>
                <a:uFillTx/>
                <a:latin typeface="+mn-lt"/>
                <a:ea typeface="+mn-ea"/>
                <a:cs typeface="+mn-cs"/>
              </a:rPr>
              <a:t>Click to edit Master text styles</a:t>
            </a:r>
          </a:p>
          <a:p>
            <a:pPr marL="650875" marR="0" lvl="1" indent="-342900" algn="l" defTabSz="457200" rtl="0" eaLnBrk="1" fontAlgn="auto" latinLnBrk="0" hangingPunct="1">
              <a:lnSpc>
                <a:spcPct val="120000"/>
              </a:lnSpc>
              <a:spcBef>
                <a:spcPts val="0"/>
              </a:spcBef>
              <a:spcAft>
                <a:spcPts val="300"/>
              </a:spcAft>
              <a:buClr>
                <a:srgbClr val="0082CA">
                  <a:lumMod val="75000"/>
                </a:srgbClr>
              </a:buClr>
              <a:buSzTx/>
              <a:buFont typeface="Lucida Grande"/>
              <a:buChar char="–"/>
              <a:tabLst/>
              <a:defRPr/>
            </a:pPr>
            <a:r>
              <a:rPr kumimoji="0" lang="en-US" sz="2000" b="0" i="0" u="none" strike="noStrike" kern="1200" cap="none" spc="0" normalizeH="0" baseline="0" noProof="0" dirty="0" smtClean="0">
                <a:ln>
                  <a:noFill/>
                </a:ln>
                <a:solidFill>
                  <a:srgbClr val="000000"/>
                </a:solidFill>
                <a:effectLst/>
                <a:uLnTx/>
                <a:uFillTx/>
                <a:latin typeface="+mn-lt"/>
                <a:ea typeface="+mn-ea"/>
                <a:cs typeface="+mn-cs"/>
              </a:rPr>
              <a:t>Second level</a:t>
            </a:r>
          </a:p>
          <a:p>
            <a:pPr marL="915670" marR="0" lvl="4" indent="-274320" algn="l" defTabSz="457200" rtl="0" eaLnBrk="1" fontAlgn="auto" latinLnBrk="0" hangingPunct="1">
              <a:lnSpc>
                <a:spcPct val="100000"/>
              </a:lnSpc>
              <a:spcBef>
                <a:spcPts val="0"/>
              </a:spcBef>
              <a:spcAft>
                <a:spcPts val="0"/>
              </a:spcAft>
              <a:buClr>
                <a:srgbClr val="0082CA">
                  <a:lumMod val="75000"/>
                </a:srgbClr>
              </a:buClr>
              <a:buSzTx/>
              <a:buFont typeface="Arial"/>
              <a:buChar char="•"/>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mn-cs"/>
              </a:rPr>
              <a:t>Third level </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Footer Placeholder 4"/>
          <p:cNvSpPr>
            <a:spLocks noGrp="1"/>
          </p:cNvSpPr>
          <p:nvPr>
            <p:ph type="ftr" sz="quarter" idx="3"/>
          </p:nvPr>
        </p:nvSpPr>
        <p:spPr>
          <a:xfrm>
            <a:off x="2137105" y="6506039"/>
            <a:ext cx="8875401" cy="215436"/>
          </a:xfrm>
          <a:prstGeom prst="rect">
            <a:avLst/>
          </a:prstGeom>
        </p:spPr>
        <p:txBody>
          <a:bodyPr/>
          <a:lstStyle>
            <a:lvl1pPr algn="ctr">
              <a:defRPr sz="1200"/>
            </a:lvl1pPr>
          </a:lstStyle>
          <a:p>
            <a:r>
              <a:rPr lang="en-US" smtClean="0">
                <a:solidFill>
                  <a:srgbClr val="000000"/>
                </a:solidFill>
              </a:rPr>
              <a:t>yyyyy</a:t>
            </a:r>
            <a:endParaRPr lang="en-US" dirty="0">
              <a:solidFill>
                <a:srgbClr val="000000"/>
              </a:solidFill>
            </a:endParaRPr>
          </a:p>
        </p:txBody>
      </p:sp>
      <p:sp>
        <p:nvSpPr>
          <p:cNvPr id="9" name="Slide Number Placeholder 5"/>
          <p:cNvSpPr>
            <a:spLocks noGrp="1"/>
          </p:cNvSpPr>
          <p:nvPr>
            <p:ph type="sldNum" sz="quarter" idx="4"/>
          </p:nvPr>
        </p:nvSpPr>
        <p:spPr>
          <a:xfrm>
            <a:off x="11417300" y="6547059"/>
            <a:ext cx="609600" cy="182880"/>
          </a:xfrm>
          <a:prstGeom prst="rect">
            <a:avLst/>
          </a:prstGeom>
          <a:ln>
            <a:noFill/>
          </a:ln>
        </p:spPr>
        <p:txBody>
          <a:bodyPr vert="horz" lIns="0" tIns="45720" rIns="0" bIns="0" rtlCol="0" anchor="b"/>
          <a:lstStyle>
            <a:lvl1pPr algn="ctr">
              <a:defRPr sz="1000">
                <a:solidFill>
                  <a:srgbClr val="000000"/>
                </a:solidFill>
              </a:defRPr>
            </a:lvl1p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1302933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Columns-TWO">
    <p:spTree>
      <p:nvGrpSpPr>
        <p:cNvPr id="1" name=""/>
        <p:cNvGrpSpPr/>
        <p:nvPr/>
      </p:nvGrpSpPr>
      <p:grpSpPr>
        <a:xfrm>
          <a:off x="0" y="0"/>
          <a:ext cx="0" cy="0"/>
          <a:chOff x="0" y="0"/>
          <a:chExt cx="0" cy="0"/>
        </a:xfrm>
      </p:grpSpPr>
      <p:sp>
        <p:nvSpPr>
          <p:cNvPr id="7" name="Text Placeholder 5"/>
          <p:cNvSpPr>
            <a:spLocks noGrp="1"/>
          </p:cNvSpPr>
          <p:nvPr>
            <p:ph type="body" sz="quarter" idx="12" hasCustomPrompt="1"/>
          </p:nvPr>
        </p:nvSpPr>
        <p:spPr>
          <a:xfrm>
            <a:off x="609601" y="1245717"/>
            <a:ext cx="11163868" cy="499715"/>
          </a:xfrm>
        </p:spPr>
        <p:txBody>
          <a:bodyPr bIns="0">
            <a:noAutofit/>
          </a:bodyPr>
          <a:lstStyle>
            <a:lvl1pPr marL="0" indent="0">
              <a:lnSpc>
                <a:spcPct val="90000"/>
              </a:lnSpc>
              <a:spcBef>
                <a:spcPts val="0"/>
              </a:spcBef>
              <a:buNone/>
              <a:defRPr sz="2400" b="0">
                <a:solidFill>
                  <a:srgbClr val="000000"/>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609600" y="1776964"/>
            <a:ext cx="5364480" cy="4422775"/>
          </a:xfrm>
        </p:spPr>
        <p:txBody>
          <a:bodyPr/>
          <a:lstStyle>
            <a:lvl1pPr>
              <a:defRPr sz="2400">
                <a:solidFill>
                  <a:srgbClr val="000000"/>
                </a:solidFill>
              </a:defRPr>
            </a:lvl1pPr>
            <a:lvl2pPr marL="573088" indent="-290513">
              <a:spcBef>
                <a:spcPts val="0"/>
              </a:spcBef>
              <a:defRPr sz="2000" baseline="0">
                <a:solidFill>
                  <a:srgbClr val="000000"/>
                </a:solidFill>
              </a:defRPr>
            </a:lvl2pPr>
            <a:lvl3pPr marL="627063" indent="-182880">
              <a:defRPr sz="1800" baseline="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 </a:t>
            </a:r>
          </a:p>
        </p:txBody>
      </p:sp>
      <p:sp>
        <p:nvSpPr>
          <p:cNvPr id="15" name="Text Placeholder 3"/>
          <p:cNvSpPr>
            <a:spLocks noGrp="1"/>
          </p:cNvSpPr>
          <p:nvPr>
            <p:ph type="body" sz="quarter" idx="14"/>
          </p:nvPr>
        </p:nvSpPr>
        <p:spPr>
          <a:xfrm>
            <a:off x="6267451" y="1762676"/>
            <a:ext cx="5364480" cy="4422775"/>
          </a:xfrm>
        </p:spPr>
        <p:txBody>
          <a:bodyPr/>
          <a:lstStyle>
            <a:lvl1pPr>
              <a:defRPr sz="2400">
                <a:solidFill>
                  <a:srgbClr val="000000"/>
                </a:solidFill>
              </a:defRPr>
            </a:lvl1pPr>
            <a:lvl2pPr marL="457200" indent="-173038">
              <a:spcBef>
                <a:spcPts val="0"/>
              </a:spcBef>
              <a:defRPr sz="2000">
                <a:solidFill>
                  <a:srgbClr val="000000"/>
                </a:solidFill>
              </a:defRPr>
            </a:lvl2pPr>
            <a:lvl3pPr marL="627063" indent="-128588">
              <a:defRPr sz="1800">
                <a:solidFill>
                  <a:srgbClr val="000000"/>
                </a:solidFill>
              </a:defRPr>
            </a:lvl3pPr>
            <a:lvl4pPr marL="865188" indent="-171450">
              <a:defRPr sz="1600">
                <a:solidFill>
                  <a:srgbClr val="000000"/>
                </a:solidFill>
              </a:defRPr>
            </a:lvl4pPr>
            <a:lvl5pPr marL="1084263" indent="-171450">
              <a:defRPr sz="14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 </a:t>
            </a:r>
          </a:p>
        </p:txBody>
      </p:sp>
      <p:sp>
        <p:nvSpPr>
          <p:cNvPr id="2" name="Title 1"/>
          <p:cNvSpPr>
            <a:spLocks noGrp="1"/>
          </p:cNvSpPr>
          <p:nvPr>
            <p:ph type="title" hasCustomPrompt="1"/>
          </p:nvPr>
        </p:nvSpPr>
        <p:spPr/>
        <p:txBody>
          <a:bodyPr/>
          <a:lstStyle>
            <a:lvl1pPr>
              <a:defRPr/>
            </a:lvl1pPr>
          </a:lstStyle>
          <a:p>
            <a:r>
              <a:rPr lang="en-US" dirty="0" smtClean="0"/>
              <a:t>Two-column CONTENT slide</a:t>
            </a:r>
            <a:br>
              <a:rPr lang="en-US" dirty="0" smtClean="0"/>
            </a:br>
            <a:r>
              <a:rPr lang="en-US" dirty="0" smtClean="0"/>
              <a:t>one or two lines for headline</a:t>
            </a:r>
            <a:endParaRPr lang="en-US" dirty="0"/>
          </a:p>
        </p:txBody>
      </p:sp>
      <p:sp>
        <p:nvSpPr>
          <p:cNvPr id="8" name="Footer Placeholder 4"/>
          <p:cNvSpPr>
            <a:spLocks noGrp="1"/>
          </p:cNvSpPr>
          <p:nvPr>
            <p:ph type="ftr" sz="quarter" idx="3"/>
          </p:nvPr>
        </p:nvSpPr>
        <p:spPr>
          <a:xfrm>
            <a:off x="2137105" y="6506039"/>
            <a:ext cx="8875401" cy="215436"/>
          </a:xfrm>
          <a:prstGeom prst="rect">
            <a:avLst/>
          </a:prstGeom>
        </p:spPr>
        <p:txBody>
          <a:bodyPr/>
          <a:lstStyle>
            <a:lvl1pPr algn="ctr">
              <a:defRPr sz="1200"/>
            </a:lvl1pPr>
          </a:lstStyle>
          <a:p>
            <a:r>
              <a:rPr lang="en-US" smtClean="0">
                <a:solidFill>
                  <a:srgbClr val="000000"/>
                </a:solidFill>
              </a:rPr>
              <a:t>yyyyy</a:t>
            </a:r>
            <a:endParaRPr lang="en-US" dirty="0">
              <a:solidFill>
                <a:srgbClr val="000000"/>
              </a:solidFill>
            </a:endParaRPr>
          </a:p>
        </p:txBody>
      </p:sp>
      <p:sp>
        <p:nvSpPr>
          <p:cNvPr id="10" name="Slide Number Placeholder 5"/>
          <p:cNvSpPr>
            <a:spLocks noGrp="1"/>
          </p:cNvSpPr>
          <p:nvPr>
            <p:ph type="sldNum" sz="quarter" idx="4"/>
          </p:nvPr>
        </p:nvSpPr>
        <p:spPr>
          <a:xfrm>
            <a:off x="11417300" y="6547059"/>
            <a:ext cx="609600" cy="182880"/>
          </a:xfrm>
          <a:prstGeom prst="rect">
            <a:avLst/>
          </a:prstGeom>
          <a:ln>
            <a:noFill/>
          </a:ln>
        </p:spPr>
        <p:txBody>
          <a:bodyPr vert="horz" lIns="0" tIns="45720" rIns="0" bIns="0" rtlCol="0" anchor="b"/>
          <a:lstStyle>
            <a:lvl1pPr algn="ctr">
              <a:defRPr sz="1000">
                <a:solidFill>
                  <a:srgbClr val="000000"/>
                </a:solidFill>
              </a:defRPr>
            </a:lvl1p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1932711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Cover Option A">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6484968" y="1689100"/>
            <a:ext cx="5707033"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2" y="1689100"/>
            <a:ext cx="6484965" cy="2706624"/>
          </a:xfrm>
          <a:solidFill>
            <a:srgbClr val="004165"/>
          </a:solidFill>
        </p:spPr>
        <p:txBody>
          <a:bodyPr lIns="457200" rIns="91440" anchor="ctr">
            <a:normAutofit/>
          </a:bodyPr>
          <a:lstStyle>
            <a:lvl1pPr>
              <a:defRPr sz="2800" baseline="0">
                <a:solidFill>
                  <a:schemeClr val="bg1"/>
                </a:solidFill>
              </a:defRPr>
            </a:lvl1pPr>
          </a:lstStyle>
          <a:p>
            <a:r>
              <a:rPr lang="en-US" dirty="0" smtClean="0"/>
              <a:t>Presentation title -Cover option A</a:t>
            </a:r>
            <a:br>
              <a:rPr lang="en-US" dirty="0" smtClean="0"/>
            </a:br>
            <a:r>
              <a:rPr lang="en-US" dirty="0" smtClean="0"/>
              <a:t>can be up to four </a:t>
            </a:r>
            <a:br>
              <a:rPr lang="en-US" dirty="0" smtClean="0"/>
            </a:br>
            <a:r>
              <a:rPr lang="en-US" dirty="0" smtClean="0"/>
              <a:t>or five lines of text</a:t>
            </a:r>
            <a:endParaRPr lang="en-US" dirty="0"/>
          </a:p>
        </p:txBody>
      </p:sp>
      <p:sp>
        <p:nvSpPr>
          <p:cNvPr id="45" name="Text Placeholder 4"/>
          <p:cNvSpPr>
            <a:spLocks noGrp="1"/>
          </p:cNvSpPr>
          <p:nvPr>
            <p:ph type="body" sz="quarter" idx="12" hasCustomPrompt="1"/>
          </p:nvPr>
        </p:nvSpPr>
        <p:spPr>
          <a:xfrm>
            <a:off x="-2" y="1689100"/>
            <a:ext cx="319619" cy="2706624"/>
          </a:xfrm>
          <a:solidFill>
            <a:schemeClr val="tx2">
              <a:lumMod val="75000"/>
            </a:schemeClr>
          </a:solidFill>
        </p:spPr>
        <p:txBody>
          <a:bodyPr bIns="0" anchor="b"/>
          <a:lstStyle>
            <a:lvl1pPr marL="0" indent="0">
              <a:buNone/>
              <a:defRPr sz="100"/>
            </a:lvl1pPr>
          </a:lstStyle>
          <a:p>
            <a:pPr lvl="0"/>
            <a:r>
              <a:rPr lang="en-US" dirty="0" smtClean="0"/>
              <a:t>  </a:t>
            </a:r>
          </a:p>
        </p:txBody>
      </p:sp>
      <p:sp>
        <p:nvSpPr>
          <p:cNvPr id="48" name="Text Placeholder 9"/>
          <p:cNvSpPr>
            <a:spLocks noGrp="1"/>
          </p:cNvSpPr>
          <p:nvPr>
            <p:ph type="body" sz="quarter" idx="17" hasCustomPrompt="1"/>
          </p:nvPr>
        </p:nvSpPr>
        <p:spPr>
          <a:xfrm>
            <a:off x="626534" y="4582947"/>
            <a:ext cx="3590495" cy="393700"/>
          </a:xfrm>
        </p:spPr>
        <p:txBody>
          <a:bodyPr lIns="0" bIns="0" anchor="b">
            <a:normAutofit/>
          </a:bodyPr>
          <a:lstStyle>
            <a:lvl1pPr marL="0" inden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49" name="Text Placeholder 45"/>
          <p:cNvSpPr>
            <a:spLocks noGrp="1"/>
          </p:cNvSpPr>
          <p:nvPr>
            <p:ph type="body" sz="quarter" idx="18" hasCustomPrompt="1"/>
          </p:nvPr>
        </p:nvSpPr>
        <p:spPr>
          <a:xfrm>
            <a:off x="626534" y="4960384"/>
            <a:ext cx="3590495" cy="914400"/>
          </a:xfrm>
        </p:spPr>
        <p:txBody>
          <a:bodyPr lIns="0">
            <a:normAutofit/>
          </a:bodyPr>
          <a:lstStyle>
            <a:lvl1pPr marL="0" indent="0">
              <a:lnSpc>
                <a:spcPct val="95000"/>
              </a:lnSpc>
              <a:spcBef>
                <a:spcPts val="0"/>
              </a:spcBef>
              <a:buNone/>
              <a:defRPr sz="1400">
                <a:solidFill>
                  <a:schemeClr val="tx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0" name="Text Placeholder 9"/>
          <p:cNvSpPr>
            <a:spLocks noGrp="1"/>
          </p:cNvSpPr>
          <p:nvPr>
            <p:ph type="body" sz="quarter" idx="21" hasCustomPrompt="1"/>
          </p:nvPr>
        </p:nvSpPr>
        <p:spPr>
          <a:xfrm>
            <a:off x="4556495"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22" hasCustomPrompt="1"/>
          </p:nvPr>
        </p:nvSpPr>
        <p:spPr>
          <a:xfrm>
            <a:off x="4556495" y="496038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smtClean="0"/>
              <a:t>Remove second presenter </a:t>
            </a:r>
            <a:br>
              <a:rPr lang="en-US" dirty="0" smtClean="0"/>
            </a:br>
            <a:r>
              <a:rPr lang="en-US" dirty="0" smtClean="0"/>
              <a:t>info if not needed</a:t>
            </a:r>
            <a:endParaRPr lang="en-US" dirty="0"/>
          </a:p>
        </p:txBody>
      </p:sp>
      <p:sp>
        <p:nvSpPr>
          <p:cNvPr id="54" name="Text Placeholder 9"/>
          <p:cNvSpPr>
            <a:spLocks noGrp="1"/>
          </p:cNvSpPr>
          <p:nvPr>
            <p:ph type="body" sz="quarter" idx="25" hasCustomPrompt="1"/>
          </p:nvPr>
        </p:nvSpPr>
        <p:spPr>
          <a:xfrm>
            <a:off x="8480262" y="4582947"/>
            <a:ext cx="3590495" cy="393700"/>
          </a:xfrm>
        </p:spPr>
        <p:txBody>
          <a:bodyPr lIns="0" bIns="0" anchor="b">
            <a:normAutofit/>
          </a:bodyPr>
          <a:lstStyle>
            <a:lvl1pPr marL="0" indent="0">
              <a:buFont typeface="Arial" pitchFamily="34" charset="0"/>
              <a:buNone/>
              <a:defRPr sz="1400" b="1" cap="all" baseline="0">
                <a:solidFill>
                  <a:schemeClr val="tx1"/>
                </a:solidFill>
              </a:defRPr>
            </a:lvl1pPr>
            <a:lvl2pPr marL="0" indent="0">
              <a:buNone/>
              <a:defRPr/>
            </a:lvl2pPr>
            <a:lvl3pPr marL="0" indent="0">
              <a:spcBef>
                <a:spcPts val="1800"/>
              </a:spcBef>
              <a:buNone/>
              <a:defRPr/>
            </a:lvl3pPr>
          </a:lstStyle>
          <a:p>
            <a:pPr lvl="0"/>
            <a:r>
              <a:rPr lang="en-US" dirty="0" smtClean="0"/>
              <a:t>presenter name</a:t>
            </a:r>
          </a:p>
        </p:txBody>
      </p:sp>
      <p:sp>
        <p:nvSpPr>
          <p:cNvPr id="55" name="Text Placeholder 45"/>
          <p:cNvSpPr>
            <a:spLocks noGrp="1"/>
          </p:cNvSpPr>
          <p:nvPr>
            <p:ph type="body" sz="quarter" idx="26" hasCustomPrompt="1"/>
          </p:nvPr>
        </p:nvSpPr>
        <p:spPr>
          <a:xfrm>
            <a:off x="8480262" y="4960384"/>
            <a:ext cx="3590495" cy="914400"/>
          </a:xfrm>
        </p:spPr>
        <p:txBody>
          <a:bodyPr lIns="0">
            <a:normAutofit/>
          </a:bodyPr>
          <a:lstStyle>
            <a:lvl1pPr marL="0" indent="0">
              <a:lnSpc>
                <a:spcPct val="95000"/>
              </a:lnSpc>
              <a:spcBef>
                <a:spcPts val="0"/>
              </a:spcBef>
              <a:buFont typeface="Arial" pitchFamily="34" charset="0"/>
              <a:buNone/>
              <a:defRPr sz="1400">
                <a:solidFill>
                  <a:schemeClr val="tx1"/>
                </a:solidFill>
              </a:defRPr>
            </a:lvl1pPr>
            <a:lvl2pPr marL="0" indent="0">
              <a:spcBef>
                <a:spcPts val="1800"/>
              </a:spcBef>
              <a:buNone/>
              <a:defRPr/>
            </a:lvl2pPr>
          </a:lstStyle>
          <a:p>
            <a:pPr lvl="0"/>
            <a:r>
              <a:rPr lang="en-US" dirty="0" smtClean="0"/>
              <a:t>Remove third presenter </a:t>
            </a:r>
            <a:br>
              <a:rPr lang="en-US" dirty="0" smtClean="0"/>
            </a:br>
            <a:r>
              <a:rPr lang="en-US" dirty="0" smtClean="0"/>
              <a:t>info if not needed</a:t>
            </a:r>
            <a:endParaRPr lang="en-US" dirty="0"/>
          </a:p>
        </p:txBody>
      </p:sp>
      <p:sp>
        <p:nvSpPr>
          <p:cNvPr id="47" name="Text Placeholder 45"/>
          <p:cNvSpPr>
            <a:spLocks noGrp="1"/>
          </p:cNvSpPr>
          <p:nvPr>
            <p:ph type="body" sz="quarter" idx="19" hasCustomPrompt="1"/>
          </p:nvPr>
        </p:nvSpPr>
        <p:spPr>
          <a:xfrm>
            <a:off x="606116" y="5747819"/>
            <a:ext cx="7859323" cy="515411"/>
          </a:xfrm>
        </p:spPr>
        <p:txBody>
          <a:bodyPr lIns="0" anchor="b"/>
          <a:lstStyle>
            <a:lvl1pPr marL="0" indent="0">
              <a:spcBef>
                <a:spcPts val="0"/>
              </a:spcBef>
              <a:buNone/>
              <a:defRPr sz="1400" baseline="0">
                <a:solidFill>
                  <a:schemeClr val="tx1"/>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15" name="Text Placeholder 9"/>
          <p:cNvSpPr>
            <a:spLocks noGrp="1"/>
          </p:cNvSpPr>
          <p:nvPr>
            <p:ph type="body" sz="quarter" idx="27" hasCustomPrompt="1"/>
          </p:nvPr>
        </p:nvSpPr>
        <p:spPr>
          <a:xfrm>
            <a:off x="575733" y="730250"/>
            <a:ext cx="8250767" cy="393700"/>
          </a:xfrm>
        </p:spPr>
        <p:txBody>
          <a:bodyPr lIns="0" bIns="0" anchor="b">
            <a:normAutofit/>
          </a:bodyPr>
          <a:lstStyle>
            <a:lvl1pPr marL="0" indent="0">
              <a:buNone/>
              <a:defRPr sz="1800" b="1" cap="all" baseline="0">
                <a:solidFill>
                  <a:schemeClr val="tx1"/>
                </a:solidFill>
              </a:defRPr>
            </a:lvl1pPr>
            <a:lvl2pPr marL="0" indent="0">
              <a:buNone/>
              <a:defRPr/>
            </a:lvl2pPr>
            <a:lvl3pPr marL="0" indent="0">
              <a:spcBef>
                <a:spcPts val="1800"/>
              </a:spcBef>
              <a:buNone/>
              <a:defRPr/>
            </a:lvl3pPr>
          </a:lstStyle>
          <a:p>
            <a:pPr lvl="0"/>
            <a:r>
              <a:rPr lang="en-US" dirty="0" smtClean="0"/>
              <a:t>Optional one line subhead, </a:t>
            </a:r>
            <a:r>
              <a:rPr lang="en-US" dirty="0" err="1" smtClean="0"/>
              <a:t>url</a:t>
            </a:r>
            <a:r>
              <a:rPr lang="en-US" dirty="0" smtClean="0"/>
              <a:t> or date</a:t>
            </a:r>
          </a:p>
        </p:txBody>
      </p:sp>
      <p:pic>
        <p:nvPicPr>
          <p:cNvPr id="3" name="Picture 2"/>
          <p:cNvPicPr>
            <a:picLocks noChangeAspect="1"/>
          </p:cNvPicPr>
          <p:nvPr userDrawn="1"/>
        </p:nvPicPr>
        <p:blipFill>
          <a:blip r:embed="rId2"/>
          <a:stretch>
            <a:fillRect/>
          </a:stretch>
        </p:blipFill>
        <p:spPr>
          <a:xfrm>
            <a:off x="9207500" y="523876"/>
            <a:ext cx="2374944" cy="671487"/>
          </a:xfrm>
          <a:prstGeom prst="rect">
            <a:avLst/>
          </a:prstGeom>
        </p:spPr>
      </p:pic>
    </p:spTree>
    <p:extLst>
      <p:ext uri="{BB962C8B-B14F-4D97-AF65-F5344CB8AC3E}">
        <p14:creationId xmlns:p14="http://schemas.microsoft.com/office/powerpoint/2010/main" val="4194122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B1B8DD-9860-4699-B826-D813719C073D}" type="datetimeFigureOut">
              <a:rPr lang="en-US" smtClean="0"/>
              <a:t>10/30/2020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147962435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lvl1pPr defTabSz="457200" eaLnBrk="0" hangingPunct="0">
              <a:defRPr>
                <a:latin typeface="Arial" panose="020B0604020202020204" pitchFamily="34" charset="0"/>
              </a:defRPr>
            </a:lvl1pPr>
          </a:lstStyle>
          <a:p>
            <a:pPr>
              <a:defRPr/>
            </a:pPr>
            <a:fld id="{9AA5E617-513D-4B70-95F9-0A3727277441}" type="slidenum">
              <a:rPr lang="en-US"/>
              <a:pPr>
                <a:defRPr/>
              </a:pPr>
              <a:t>‹#›</a:t>
            </a:fld>
            <a:endParaRPr lang="en-US"/>
          </a:p>
        </p:txBody>
      </p:sp>
      <p:sp>
        <p:nvSpPr>
          <p:cNvPr id="3" name="Footer Placeholder 4"/>
          <p:cNvSpPr>
            <a:spLocks noGrp="1"/>
          </p:cNvSpPr>
          <p:nvPr>
            <p:ph type="ftr" sz="quarter" idx="3"/>
          </p:nvPr>
        </p:nvSpPr>
        <p:spPr>
          <a:xfrm>
            <a:off x="2137105" y="6506039"/>
            <a:ext cx="8875401" cy="215436"/>
          </a:xfrm>
          <a:prstGeom prst="rect">
            <a:avLst/>
          </a:prstGeom>
        </p:spPr>
        <p:txBody>
          <a:bodyPr/>
          <a:lstStyle>
            <a:lvl1pPr algn="ctr">
              <a:defRPr sz="1200"/>
            </a:lvl1pPr>
          </a:lstStyle>
          <a:p>
            <a:r>
              <a:rPr lang="en-US" smtClean="0">
                <a:solidFill>
                  <a:srgbClr val="000000"/>
                </a:solidFill>
              </a:rPr>
              <a:t>yyyyy</a:t>
            </a:r>
            <a:endParaRPr lang="en-US" dirty="0">
              <a:solidFill>
                <a:srgbClr val="000000"/>
              </a:solidFill>
            </a:endParaRPr>
          </a:p>
        </p:txBody>
      </p:sp>
    </p:spTree>
    <p:extLst>
      <p:ext uri="{BB962C8B-B14F-4D97-AF65-F5344CB8AC3E}">
        <p14:creationId xmlns:p14="http://schemas.microsoft.com/office/powerpoint/2010/main" val="15873569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200311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232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7246327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a:prstGeom prst="rect">
            <a:avLst/>
          </a:prstGeom>
        </p:spPr>
        <p:txBody>
          <a:bodyPr/>
          <a:lstStyle/>
          <a:p>
            <a:endParaRPr lang="en-US"/>
          </a:p>
        </p:txBody>
      </p:sp>
    </p:spTree>
    <p:extLst>
      <p:ext uri="{BB962C8B-B14F-4D97-AF65-F5344CB8AC3E}">
        <p14:creationId xmlns:p14="http://schemas.microsoft.com/office/powerpoint/2010/main" val="5149509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609601" y="1168750"/>
            <a:ext cx="11163868" cy="499714"/>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p:nvSpPr>
        <p:spPr>
          <a:xfrm>
            <a:off x="2864467" y="1445567"/>
            <a:ext cx="184731" cy="369332"/>
          </a:xfrm>
          <a:prstGeom prst="rect">
            <a:avLst/>
          </a:prstGeom>
          <a:noFill/>
        </p:spPr>
        <p:txBody>
          <a:bodyPr wrap="none" rtlCol="0">
            <a:spAutoFit/>
          </a:bodyPr>
          <a:lstStyle/>
          <a:p>
            <a:endParaRPr lang="en-US" sz="1800" dirty="0">
              <a:solidFill>
                <a:srgbClr val="47484A"/>
              </a:solidFill>
            </a:endParaRPr>
          </a:p>
        </p:txBody>
      </p:sp>
      <p:sp>
        <p:nvSpPr>
          <p:cNvPr id="7" name="Slide Number Placeholder 6"/>
          <p:cNvSpPr>
            <a:spLocks noGrp="1"/>
          </p:cNvSpPr>
          <p:nvPr>
            <p:ph type="sldNum" sz="quarter" idx="13"/>
          </p:nvPr>
        </p:nvSpPr>
        <p:spPr/>
        <p:txBody>
          <a:bodyPr/>
          <a:lstStyle/>
          <a:p>
            <a:fld id="{87034D8C-3CB4-402A-BC46-2AB14C0FE90A}" type="slidenum">
              <a:rPr lang="en-US" smtClean="0"/>
              <a:pPr/>
              <a:t>‹#›</a:t>
            </a:fld>
            <a:endParaRPr lang="en-US"/>
          </a:p>
        </p:txBody>
      </p:sp>
    </p:spTree>
    <p:extLst>
      <p:ext uri="{BB962C8B-B14F-4D97-AF65-F5344CB8AC3E}">
        <p14:creationId xmlns:p14="http://schemas.microsoft.com/office/powerpoint/2010/main" val="1274541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609600" y="274637"/>
            <a:ext cx="109728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609600" y="1600200"/>
            <a:ext cx="109728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12924214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4EBD160-DDEF-49FB-89FA-3F0016A5B9EE}" type="datetimeFigureOut">
              <a:rPr lang="en-US">
                <a:solidFill>
                  <a:srgbClr val="47484A"/>
                </a:solidFill>
              </a:rPr>
              <a:pPr/>
              <a:t>10/30/2020</a:t>
            </a:fld>
            <a:endParaRPr lang="en-US">
              <a:solidFill>
                <a:srgbClr val="47484A"/>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srgbClr val="47484A"/>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16DEAB0F-7084-4ADE-9B07-2723F879DB06}" type="slidenum">
              <a:rPr lang="en-US" smtClean="0"/>
              <a:pPr/>
              <a:t>‹#›</a:t>
            </a:fld>
            <a:endParaRPr lang="en-US"/>
          </a:p>
        </p:txBody>
      </p:sp>
    </p:spTree>
    <p:extLst>
      <p:ext uri="{BB962C8B-B14F-4D97-AF65-F5344CB8AC3E}">
        <p14:creationId xmlns:p14="http://schemas.microsoft.com/office/powerpoint/2010/main" val="219228698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E79971E2-3403-4825-86D1-25BC6C5AEFEC}"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C3ADB4-F1BC-4A93-9D44-98163C3D0BA0}" type="slidenum">
              <a:rPr lang="en-US" smtClean="0"/>
              <a:t>‹#›</a:t>
            </a:fld>
            <a:endParaRPr lang="en-US"/>
          </a:p>
        </p:txBody>
      </p:sp>
    </p:spTree>
    <p:extLst>
      <p:ext uri="{BB962C8B-B14F-4D97-AF65-F5344CB8AC3E}">
        <p14:creationId xmlns:p14="http://schemas.microsoft.com/office/powerpoint/2010/main" val="17178631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BASIC CONTENT SLIDE</a:t>
            </a:r>
            <a:br>
              <a:rPr lang="en-US" dirty="0" smtClean="0"/>
            </a:br>
            <a:r>
              <a:rPr lang="en-US" dirty="0" smtClean="0"/>
              <a:t>one or two lines for headline</a:t>
            </a:r>
            <a:endParaRPr lang="en-US" dirty="0"/>
          </a:p>
        </p:txBody>
      </p:sp>
      <p:sp>
        <p:nvSpPr>
          <p:cNvPr id="3" name="Content Placeholder 2"/>
          <p:cNvSpPr>
            <a:spLocks noGrp="1"/>
          </p:cNvSpPr>
          <p:nvPr>
            <p:ph idx="1" hasCustomPrompt="1"/>
          </p:nvPr>
        </p:nvSpPr>
        <p:spPr>
          <a:xfrm>
            <a:off x="609601" y="1699995"/>
            <a:ext cx="11163868" cy="4422776"/>
          </a:xfrm>
        </p:spPr>
        <p:txBody>
          <a:bodyPr/>
          <a:lstStyle>
            <a:lvl1pPr>
              <a:defRPr baseline="0"/>
            </a:lvl1pPr>
          </a:lstStyle>
          <a:p>
            <a:pPr lvl="0"/>
            <a:r>
              <a:rPr lang="en-US" dirty="0" smtClean="0"/>
              <a:t>Click to add 1st-level bullet. Click an icon below to add table, graph or other imagery.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2" hasCustomPrompt="1"/>
          </p:nvPr>
        </p:nvSpPr>
        <p:spPr>
          <a:xfrm>
            <a:off x="609601" y="1168749"/>
            <a:ext cx="11163868"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smtClean="0"/>
              <a:t>Slide subtitle optional -  delete as needed</a:t>
            </a:r>
            <a:endParaRPr lang="en-US" dirty="0"/>
          </a:p>
        </p:txBody>
      </p:sp>
      <p:sp>
        <p:nvSpPr>
          <p:cNvPr id="8" name="Slide Number Placeholder 7"/>
          <p:cNvSpPr>
            <a:spLocks noGrp="1"/>
          </p:cNvSpPr>
          <p:nvPr>
            <p:ph type="sldNum" sz="quarter" idx="13"/>
          </p:nvPr>
        </p:nvSpPr>
        <p:spPr/>
        <p:txBody>
          <a:bodyPr/>
          <a:lstStyle/>
          <a:p>
            <a:fld id="{AEFAAC5A-9C4F-4278-920D-DF2BAB595749}" type="slidenum">
              <a:rPr lang="en-US" smtClean="0">
                <a:solidFill>
                  <a:srgbClr val="FFFFFF">
                    <a:lumMod val="50000"/>
                  </a:srgbClr>
                </a:solidFill>
                <a:latin typeface="Arial"/>
              </a:rPr>
              <a:pPr/>
              <a:t>‹#›</a:t>
            </a:fld>
            <a:endParaRPr lang="en-US" dirty="0">
              <a:solidFill>
                <a:srgbClr val="FFFFFF">
                  <a:lumMod val="50000"/>
                </a:srgbClr>
              </a:solidFill>
              <a:latin typeface="Arial"/>
            </a:endParaRPr>
          </a:p>
        </p:txBody>
      </p:sp>
    </p:spTree>
    <p:extLst>
      <p:ext uri="{BB962C8B-B14F-4D97-AF65-F5344CB8AC3E}">
        <p14:creationId xmlns:p14="http://schemas.microsoft.com/office/powerpoint/2010/main" val="78595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B1B8DD-9860-4699-B826-D813719C073D}" type="datetimeFigureOut">
              <a:rPr lang="en-US" smtClean="0"/>
              <a:t>10/30/2020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9338282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873933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2246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Tree>
    <p:extLst>
      <p:ext uri="{BB962C8B-B14F-4D97-AF65-F5344CB8AC3E}">
        <p14:creationId xmlns:p14="http://schemas.microsoft.com/office/powerpoint/2010/main" val="10014585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21549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8025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81974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9892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32775771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2743477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7480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B1B8DD-9860-4699-B826-D813719C073D}" type="datetimeFigureOut">
              <a:rPr lang="en-US" smtClean="0"/>
              <a:t>10/30/2020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38963325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70397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981200"/>
            <a:ext cx="10363200" cy="4114800"/>
          </a:xfrm>
        </p:spPr>
        <p:txBody>
          <a:bodyPr/>
          <a:lstStyle/>
          <a:p>
            <a:endParaRPr lang="en-US"/>
          </a:p>
        </p:txBody>
      </p:sp>
    </p:spTree>
    <p:extLst>
      <p:ext uri="{BB962C8B-B14F-4D97-AF65-F5344CB8AC3E}">
        <p14:creationId xmlns:p14="http://schemas.microsoft.com/office/powerpoint/2010/main" val="21092672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656728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SiteVisit2011">
    <p:spTree>
      <p:nvGrpSpPr>
        <p:cNvPr id="1" name=""/>
        <p:cNvGrpSpPr/>
        <p:nvPr/>
      </p:nvGrpSpPr>
      <p:grpSpPr>
        <a:xfrm>
          <a:off x="0" y="0"/>
          <a:ext cx="0" cy="0"/>
          <a:chOff x="0" y="0"/>
          <a:chExt cx="0" cy="0"/>
        </a:xfrm>
      </p:grpSpPr>
      <p:sp>
        <p:nvSpPr>
          <p:cNvPr id="2" name="Rectangle 1"/>
          <p:cNvSpPr/>
          <p:nvPr userDrawn="1"/>
        </p:nvSpPr>
        <p:spPr>
          <a:xfrm>
            <a:off x="1" y="6019801"/>
            <a:ext cx="12198351" cy="823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srgbClr val="FFFFFF"/>
              </a:solidFill>
            </a:endParaRPr>
          </a:p>
        </p:txBody>
      </p:sp>
      <p:pic>
        <p:nvPicPr>
          <p:cNvPr id="3" name="Picture 44"/>
          <p:cNvPicPr>
            <a:picLocks noChangeAspect="1" noChangeArrowheads="1"/>
          </p:cNvPicPr>
          <p:nvPr userDrawn="1"/>
        </p:nvPicPr>
        <p:blipFill>
          <a:blip r:embed="rId2" cstate="print"/>
          <a:srcRect t="4729" r="49992" b="14177"/>
          <a:stretch>
            <a:fillRect/>
          </a:stretch>
        </p:blipFill>
        <p:spPr bwMode="auto">
          <a:xfrm>
            <a:off x="419100" y="6019801"/>
            <a:ext cx="609600" cy="823913"/>
          </a:xfrm>
          <a:prstGeom prst="rect">
            <a:avLst/>
          </a:prstGeom>
          <a:noFill/>
          <a:ln w="9525">
            <a:noFill/>
            <a:miter lim="800000"/>
            <a:headEnd/>
            <a:tailEnd/>
          </a:ln>
        </p:spPr>
      </p:pic>
      <p:pic>
        <p:nvPicPr>
          <p:cNvPr id="4" name="Picture 46"/>
          <p:cNvPicPr>
            <a:picLocks noChangeAspect="1" noChangeArrowheads="1"/>
          </p:cNvPicPr>
          <p:nvPr userDrawn="1"/>
        </p:nvPicPr>
        <p:blipFill>
          <a:blip r:embed="rId3" cstate="print"/>
          <a:srcRect/>
          <a:stretch>
            <a:fillRect/>
          </a:stretch>
        </p:blipFill>
        <p:spPr bwMode="auto">
          <a:xfrm>
            <a:off x="1028700" y="6019800"/>
            <a:ext cx="535517" cy="814388"/>
          </a:xfrm>
          <a:prstGeom prst="rect">
            <a:avLst/>
          </a:prstGeom>
          <a:noFill/>
          <a:ln w="9525">
            <a:noFill/>
            <a:miter lim="800000"/>
            <a:headEnd/>
            <a:tailEnd/>
          </a:ln>
        </p:spPr>
      </p:pic>
      <p:sp>
        <p:nvSpPr>
          <p:cNvPr id="5" name="Text Box 47"/>
          <p:cNvSpPr txBox="1">
            <a:spLocks noChangeArrowheads="1"/>
          </p:cNvSpPr>
          <p:nvPr userDrawn="1"/>
        </p:nvSpPr>
        <p:spPr bwMode="auto">
          <a:xfrm>
            <a:off x="444501" y="6010275"/>
            <a:ext cx="4127500" cy="769938"/>
          </a:xfrm>
          <a:prstGeom prst="rect">
            <a:avLst/>
          </a:prstGeom>
          <a:noFill/>
          <a:ln w="9525">
            <a:noFill/>
            <a:miter lim="800000"/>
            <a:headEnd/>
            <a:tailEnd/>
          </a:ln>
          <a:effectLst/>
        </p:spPr>
        <p:txBody>
          <a:bodyPr>
            <a:spAutoFit/>
          </a:bodyPr>
          <a:lstStyle/>
          <a:p>
            <a:pPr defTabSz="3448050" fontAlgn="base">
              <a:spcBef>
                <a:spcPct val="0"/>
              </a:spcBef>
              <a:spcAft>
                <a:spcPct val="0"/>
              </a:spcAft>
              <a:defRPr/>
            </a:pPr>
            <a:r>
              <a:rPr lang="en-US" sz="4400" dirty="0">
                <a:solidFill>
                  <a:srgbClr val="BC8F00"/>
                </a:solidFill>
              </a:rPr>
              <a:t>GSE</a:t>
            </a:r>
            <a:r>
              <a:rPr lang="en-US" sz="4400" dirty="0">
                <a:solidFill>
                  <a:srgbClr val="FFFFFF"/>
                </a:solidFill>
              </a:rPr>
              <a:t>CARS</a:t>
            </a:r>
          </a:p>
        </p:txBody>
      </p:sp>
      <p:sp>
        <p:nvSpPr>
          <p:cNvPr id="6" name="TextBox 5"/>
          <p:cNvSpPr txBox="1"/>
          <p:nvPr userDrawn="1"/>
        </p:nvSpPr>
        <p:spPr>
          <a:xfrm>
            <a:off x="2540001" y="6586538"/>
            <a:ext cx="2023311" cy="246221"/>
          </a:xfrm>
          <a:prstGeom prst="rect">
            <a:avLst/>
          </a:prstGeom>
          <a:noFill/>
        </p:spPr>
        <p:txBody>
          <a:bodyPr wrap="none">
            <a:spAutoFit/>
          </a:bodyPr>
          <a:lstStyle/>
          <a:p>
            <a:pPr fontAlgn="base">
              <a:spcBef>
                <a:spcPct val="0"/>
              </a:spcBef>
              <a:spcAft>
                <a:spcPct val="0"/>
              </a:spcAft>
              <a:defRPr/>
            </a:pPr>
            <a:r>
              <a:rPr lang="en-US" sz="1000" b="1" dirty="0">
                <a:solidFill>
                  <a:srgbClr val="FFFFFF"/>
                </a:solidFill>
                <a:latin typeface="Segoe Script" pitchFamily="34" charset="0"/>
              </a:rPr>
              <a:t>The University of Chicago </a:t>
            </a:r>
          </a:p>
        </p:txBody>
      </p:sp>
      <p:sp>
        <p:nvSpPr>
          <p:cNvPr id="7" name="Rectangle 6"/>
          <p:cNvSpPr/>
          <p:nvPr userDrawn="1"/>
        </p:nvSpPr>
        <p:spPr>
          <a:xfrm>
            <a:off x="6062133" y="6100763"/>
            <a:ext cx="6096000" cy="646112"/>
          </a:xfrm>
          <a:prstGeom prst="rect">
            <a:avLst/>
          </a:prstGeom>
        </p:spPr>
        <p:txBody>
          <a:bodyPr>
            <a:spAutoFit/>
          </a:bodyPr>
          <a:lstStyle/>
          <a:p>
            <a:pPr algn="r" defTabSz="3448050" fontAlgn="base">
              <a:spcBef>
                <a:spcPct val="0"/>
              </a:spcBef>
              <a:spcAft>
                <a:spcPct val="0"/>
              </a:spcAft>
              <a:defRPr/>
            </a:pPr>
            <a:r>
              <a:rPr lang="en-US" sz="1200" b="1" dirty="0">
                <a:solidFill>
                  <a:srgbClr val="FFFFFF"/>
                </a:solidFill>
              </a:rPr>
              <a:t>A national resource for synchrotron  </a:t>
            </a:r>
          </a:p>
          <a:p>
            <a:pPr algn="r" defTabSz="3448050" fontAlgn="base">
              <a:spcBef>
                <a:spcPct val="0"/>
              </a:spcBef>
              <a:spcAft>
                <a:spcPct val="0"/>
              </a:spcAft>
              <a:defRPr/>
            </a:pPr>
            <a:r>
              <a:rPr lang="en-US" sz="1200" b="1" dirty="0">
                <a:solidFill>
                  <a:srgbClr val="FFFFFF"/>
                </a:solidFill>
              </a:rPr>
              <a:t>radiation research in the earth sciences</a:t>
            </a:r>
          </a:p>
          <a:p>
            <a:pPr algn="r" defTabSz="3448050" fontAlgn="base">
              <a:spcBef>
                <a:spcPct val="0"/>
              </a:spcBef>
              <a:spcAft>
                <a:spcPct val="0"/>
              </a:spcAft>
              <a:defRPr/>
            </a:pPr>
            <a:r>
              <a:rPr lang="en-US" sz="1200" b="1" dirty="0">
                <a:solidFill>
                  <a:srgbClr val="FFFFFF"/>
                </a:solidFill>
              </a:rPr>
              <a:t>NSF / DOE Site Visit  ● May 18, 2011</a:t>
            </a:r>
          </a:p>
        </p:txBody>
      </p:sp>
      <p:sp>
        <p:nvSpPr>
          <p:cNvPr id="8" name="Rectangle 7"/>
          <p:cNvSpPr/>
          <p:nvPr userDrawn="1"/>
        </p:nvSpPr>
        <p:spPr>
          <a:xfrm>
            <a:off x="406400" y="5943600"/>
            <a:ext cx="609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srgbClr val="FFFFFF"/>
              </a:solidFill>
            </a:endParaRPr>
          </a:p>
        </p:txBody>
      </p:sp>
      <p:sp>
        <p:nvSpPr>
          <p:cNvPr id="9" name="Footer Placeholder 4"/>
          <p:cNvSpPr>
            <a:spLocks noGrp="1"/>
          </p:cNvSpPr>
          <p:nvPr>
            <p:ph type="ftr" sz="quarter" idx="10"/>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091532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83042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54585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938147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55574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23259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752823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B1B8DD-9860-4699-B826-D813719C073D}"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11401160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iteVisit2011">
    <p:spTree>
      <p:nvGrpSpPr>
        <p:cNvPr id="1" name=""/>
        <p:cNvGrpSpPr/>
        <p:nvPr/>
      </p:nvGrpSpPr>
      <p:grpSpPr>
        <a:xfrm>
          <a:off x="0" y="0"/>
          <a:ext cx="0" cy="0"/>
          <a:chOff x="0" y="0"/>
          <a:chExt cx="0" cy="0"/>
        </a:xfrm>
      </p:grpSpPr>
      <p:sp>
        <p:nvSpPr>
          <p:cNvPr id="2" name="Rectangle 1"/>
          <p:cNvSpPr/>
          <p:nvPr userDrawn="1"/>
        </p:nvSpPr>
        <p:spPr>
          <a:xfrm>
            <a:off x="1" y="6019801"/>
            <a:ext cx="12198351" cy="823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srgbClr val="FFFFFF"/>
              </a:solidFill>
            </a:endParaRPr>
          </a:p>
        </p:txBody>
      </p:sp>
      <p:pic>
        <p:nvPicPr>
          <p:cNvPr id="3" name="Picture 44"/>
          <p:cNvPicPr>
            <a:picLocks noChangeAspect="1" noChangeArrowheads="1"/>
          </p:cNvPicPr>
          <p:nvPr userDrawn="1"/>
        </p:nvPicPr>
        <p:blipFill>
          <a:blip r:embed="rId2" cstate="print"/>
          <a:srcRect t="4729" r="49992" b="14177"/>
          <a:stretch>
            <a:fillRect/>
          </a:stretch>
        </p:blipFill>
        <p:spPr bwMode="auto">
          <a:xfrm>
            <a:off x="419100" y="6019801"/>
            <a:ext cx="609600" cy="823913"/>
          </a:xfrm>
          <a:prstGeom prst="rect">
            <a:avLst/>
          </a:prstGeom>
          <a:noFill/>
          <a:ln w="9525">
            <a:noFill/>
            <a:miter lim="800000"/>
            <a:headEnd/>
            <a:tailEnd/>
          </a:ln>
        </p:spPr>
      </p:pic>
      <p:pic>
        <p:nvPicPr>
          <p:cNvPr id="4" name="Picture 46"/>
          <p:cNvPicPr>
            <a:picLocks noChangeAspect="1" noChangeArrowheads="1"/>
          </p:cNvPicPr>
          <p:nvPr userDrawn="1"/>
        </p:nvPicPr>
        <p:blipFill>
          <a:blip r:embed="rId3" cstate="print"/>
          <a:srcRect/>
          <a:stretch>
            <a:fillRect/>
          </a:stretch>
        </p:blipFill>
        <p:spPr bwMode="auto">
          <a:xfrm>
            <a:off x="1028700" y="6019800"/>
            <a:ext cx="535517" cy="814388"/>
          </a:xfrm>
          <a:prstGeom prst="rect">
            <a:avLst/>
          </a:prstGeom>
          <a:noFill/>
          <a:ln w="9525">
            <a:noFill/>
            <a:miter lim="800000"/>
            <a:headEnd/>
            <a:tailEnd/>
          </a:ln>
        </p:spPr>
      </p:pic>
      <p:sp>
        <p:nvSpPr>
          <p:cNvPr id="5" name="Text Box 47"/>
          <p:cNvSpPr txBox="1">
            <a:spLocks noChangeArrowheads="1"/>
          </p:cNvSpPr>
          <p:nvPr userDrawn="1"/>
        </p:nvSpPr>
        <p:spPr bwMode="auto">
          <a:xfrm>
            <a:off x="444500" y="6010275"/>
            <a:ext cx="3556000" cy="769441"/>
          </a:xfrm>
          <a:prstGeom prst="rect">
            <a:avLst/>
          </a:prstGeom>
          <a:noFill/>
          <a:ln w="9525">
            <a:noFill/>
            <a:miter lim="800000"/>
            <a:headEnd/>
            <a:tailEnd/>
          </a:ln>
          <a:effectLst/>
        </p:spPr>
        <p:txBody>
          <a:bodyPr>
            <a:spAutoFit/>
          </a:bodyPr>
          <a:lstStyle/>
          <a:p>
            <a:pPr defTabSz="3448050" fontAlgn="base">
              <a:spcBef>
                <a:spcPct val="0"/>
              </a:spcBef>
              <a:spcAft>
                <a:spcPct val="0"/>
              </a:spcAft>
              <a:defRPr/>
            </a:pPr>
            <a:r>
              <a:rPr lang="en-US" sz="4400" dirty="0">
                <a:solidFill>
                  <a:srgbClr val="BC8F00"/>
                </a:solidFill>
              </a:rPr>
              <a:t>GSE</a:t>
            </a:r>
            <a:r>
              <a:rPr lang="en-US" sz="4400" dirty="0">
                <a:solidFill>
                  <a:srgbClr val="FFFFFF"/>
                </a:solidFill>
              </a:rPr>
              <a:t>CARS</a:t>
            </a:r>
          </a:p>
        </p:txBody>
      </p:sp>
      <p:sp>
        <p:nvSpPr>
          <p:cNvPr id="6" name="TextBox 5"/>
          <p:cNvSpPr txBox="1"/>
          <p:nvPr userDrawn="1"/>
        </p:nvSpPr>
        <p:spPr>
          <a:xfrm>
            <a:off x="2540001" y="6586538"/>
            <a:ext cx="2023311" cy="246221"/>
          </a:xfrm>
          <a:prstGeom prst="rect">
            <a:avLst/>
          </a:prstGeom>
          <a:noFill/>
        </p:spPr>
        <p:txBody>
          <a:bodyPr wrap="none">
            <a:spAutoFit/>
          </a:bodyPr>
          <a:lstStyle/>
          <a:p>
            <a:pPr fontAlgn="base">
              <a:spcBef>
                <a:spcPct val="0"/>
              </a:spcBef>
              <a:spcAft>
                <a:spcPct val="0"/>
              </a:spcAft>
              <a:defRPr/>
            </a:pPr>
            <a:r>
              <a:rPr lang="en-US" sz="1000" b="1" dirty="0">
                <a:solidFill>
                  <a:srgbClr val="FFFFFF"/>
                </a:solidFill>
                <a:latin typeface="Segoe Script" pitchFamily="34" charset="0"/>
              </a:rPr>
              <a:t>The University of Chicago </a:t>
            </a:r>
          </a:p>
        </p:txBody>
      </p:sp>
      <p:sp>
        <p:nvSpPr>
          <p:cNvPr id="7" name="Rectangle 6"/>
          <p:cNvSpPr/>
          <p:nvPr userDrawn="1"/>
        </p:nvSpPr>
        <p:spPr>
          <a:xfrm>
            <a:off x="6062133" y="6100763"/>
            <a:ext cx="6096000" cy="646112"/>
          </a:xfrm>
          <a:prstGeom prst="rect">
            <a:avLst/>
          </a:prstGeom>
        </p:spPr>
        <p:txBody>
          <a:bodyPr>
            <a:spAutoFit/>
          </a:bodyPr>
          <a:lstStyle/>
          <a:p>
            <a:pPr algn="r" defTabSz="3448050" fontAlgn="base">
              <a:spcBef>
                <a:spcPct val="0"/>
              </a:spcBef>
              <a:spcAft>
                <a:spcPct val="0"/>
              </a:spcAft>
              <a:defRPr/>
            </a:pPr>
            <a:r>
              <a:rPr lang="en-US" sz="1200" b="1" dirty="0">
                <a:solidFill>
                  <a:srgbClr val="FFFFFF"/>
                </a:solidFill>
              </a:rPr>
              <a:t>A national resource for synchrotron  </a:t>
            </a:r>
          </a:p>
          <a:p>
            <a:pPr algn="r" defTabSz="3448050" fontAlgn="base">
              <a:spcBef>
                <a:spcPct val="0"/>
              </a:spcBef>
              <a:spcAft>
                <a:spcPct val="0"/>
              </a:spcAft>
              <a:defRPr/>
            </a:pPr>
            <a:r>
              <a:rPr lang="en-US" sz="1200" b="1" dirty="0">
                <a:solidFill>
                  <a:srgbClr val="FFFFFF"/>
                </a:solidFill>
              </a:rPr>
              <a:t>radiation research in the earth sciences</a:t>
            </a:r>
          </a:p>
          <a:p>
            <a:pPr algn="r" defTabSz="3448050" fontAlgn="base">
              <a:spcBef>
                <a:spcPct val="0"/>
              </a:spcBef>
              <a:spcAft>
                <a:spcPct val="0"/>
              </a:spcAft>
              <a:defRPr/>
            </a:pPr>
            <a:r>
              <a:rPr lang="en-US" sz="1200" b="1" dirty="0">
                <a:solidFill>
                  <a:srgbClr val="FFFFFF"/>
                </a:solidFill>
              </a:rPr>
              <a:t>NSF / DOE Site Visit  ● May 18, 2011</a:t>
            </a:r>
          </a:p>
        </p:txBody>
      </p:sp>
      <p:sp>
        <p:nvSpPr>
          <p:cNvPr id="8" name="Rectangle 7"/>
          <p:cNvSpPr/>
          <p:nvPr userDrawn="1"/>
        </p:nvSpPr>
        <p:spPr>
          <a:xfrm>
            <a:off x="406400" y="5943600"/>
            <a:ext cx="609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srgbClr val="FFFFFF"/>
              </a:solidFill>
            </a:endParaRPr>
          </a:p>
        </p:txBody>
      </p:sp>
      <p:sp>
        <p:nvSpPr>
          <p:cNvPr id="9" name="Footer Placeholder 4"/>
          <p:cNvSpPr>
            <a:spLocks noGrp="1"/>
          </p:cNvSpPr>
          <p:nvPr>
            <p:ph type="ftr" sz="quarter" idx="10"/>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3148500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5086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44052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96094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7850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03499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a:prstGeom prst="rect">
            <a:avLst/>
          </a:prstGeom>
        </p:spPr>
        <p:txBody>
          <a:bodyPr/>
          <a:lstStyle/>
          <a:p>
            <a:endParaRPr lang="en-US"/>
          </a:p>
        </p:txBody>
      </p:sp>
    </p:spTree>
    <p:extLst>
      <p:ext uri="{BB962C8B-B14F-4D97-AF65-F5344CB8AC3E}">
        <p14:creationId xmlns:p14="http://schemas.microsoft.com/office/powerpoint/2010/main" val="12019616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63562"/>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11200" y="1066800"/>
            <a:ext cx="53848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99200" y="1066800"/>
            <a:ext cx="53848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711200" y="6245225"/>
            <a:ext cx="10871200" cy="476250"/>
          </a:xfrm>
        </p:spPr>
        <p:txBody>
          <a:bodyPr/>
          <a:lstStyle>
            <a:lvl1pPr>
              <a:defRPr/>
            </a:lvl1pPr>
          </a:lstStyle>
          <a:p>
            <a:r>
              <a:rPr lang="en-US" smtClean="0">
                <a:solidFill>
                  <a:srgbClr val="000000"/>
                </a:solidFill>
              </a:rPr>
              <a:t>Steve Sutton           JPSI Seminar           April 18, 2012</a:t>
            </a:r>
            <a:endParaRPr lang="en-US">
              <a:solidFill>
                <a:srgbClr val="000000"/>
              </a:solidFill>
            </a:endParaRPr>
          </a:p>
        </p:txBody>
      </p:sp>
    </p:spTree>
    <p:extLst>
      <p:ext uri="{BB962C8B-B14F-4D97-AF65-F5344CB8AC3E}">
        <p14:creationId xmlns:p14="http://schemas.microsoft.com/office/powerpoint/2010/main" val="15186886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6197600" y="1600201"/>
            <a:ext cx="5384800" cy="4525963"/>
          </a:xfrm>
          <a:prstGeom prst="rect">
            <a:avLst/>
          </a:prstGeom>
        </p:spPr>
        <p:txBody>
          <a:bodyPr/>
          <a:lstStyle/>
          <a:p>
            <a:endParaRPr lang="en-US"/>
          </a:p>
        </p:txBody>
      </p:sp>
      <p:sp>
        <p:nvSpPr>
          <p:cNvPr id="5" name="Footer Placeholder 4"/>
          <p:cNvSpPr>
            <a:spLocks noGrp="1"/>
          </p:cNvSpPr>
          <p:nvPr>
            <p:ph type="ftr" sz="quarter" idx="10"/>
          </p:nvPr>
        </p:nvSpPr>
        <p:spPr>
          <a:xfrm>
            <a:off x="0" y="6400800"/>
            <a:ext cx="12192000" cy="457200"/>
          </a:xfrm>
        </p:spPr>
        <p:txBody>
          <a:bodyPr/>
          <a:lstStyle>
            <a:lvl1pPr>
              <a:defRPr/>
            </a:lvl1pPr>
          </a:lstStyle>
          <a:p>
            <a:r>
              <a:rPr lang="en-US"/>
              <a:t>Center for Advanced Radiation Sources                                             National Synchrotron Light Source</a:t>
            </a:r>
            <a:endParaRPr lang="en-US" sz="1200"/>
          </a:p>
        </p:txBody>
      </p:sp>
    </p:spTree>
    <p:extLst>
      <p:ext uri="{BB962C8B-B14F-4D97-AF65-F5344CB8AC3E}">
        <p14:creationId xmlns:p14="http://schemas.microsoft.com/office/powerpoint/2010/main" val="290245415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282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0162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B1B8DD-9860-4699-B826-D813719C073D}"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400116899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321576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24704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61414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1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1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162189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0141249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7181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49684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06544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75449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1424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B1B8DD-9860-4699-B826-D813719C073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763210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B1B8DD-9860-4699-B826-D813719C073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611744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a:prstGeom prst="rect">
            <a:avLst/>
          </a:prstGeom>
        </p:spPr>
        <p:txBody>
          <a:bodyPr/>
          <a:lstStyle/>
          <a:p>
            <a:endParaRPr lang="en-US"/>
          </a:p>
        </p:txBody>
      </p:sp>
    </p:spTree>
    <p:extLst>
      <p:ext uri="{BB962C8B-B14F-4D97-AF65-F5344CB8AC3E}">
        <p14:creationId xmlns:p14="http://schemas.microsoft.com/office/powerpoint/2010/main" val="1113326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740833" y="6465891"/>
            <a:ext cx="3312584" cy="109537"/>
          </a:xfrm>
          <a:prstGeom prst="rect">
            <a:avLst/>
          </a:prstGeom>
          <a:solidFill>
            <a:srgbClr val="293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3" name="Rectangle 2"/>
          <p:cNvSpPr/>
          <p:nvPr userDrawn="1"/>
        </p:nvSpPr>
        <p:spPr>
          <a:xfrm>
            <a:off x="4243917" y="6465891"/>
            <a:ext cx="3666067" cy="109537"/>
          </a:xfrm>
          <a:prstGeom prst="rect">
            <a:avLst/>
          </a:prstGeom>
          <a:solidFill>
            <a:srgbClr val="BE88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cxnSp>
        <p:nvCxnSpPr>
          <p:cNvPr id="4" name="Straight Connector 3"/>
          <p:cNvCxnSpPr/>
          <p:nvPr/>
        </p:nvCxnSpPr>
        <p:spPr>
          <a:xfrm>
            <a:off x="338669" y="6578600"/>
            <a:ext cx="11476567" cy="0"/>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883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atin typeface="Arial" charset="0"/>
              </a:defRPr>
            </a:lvl1pPr>
          </a:lstStyle>
          <a:p>
            <a:pPr>
              <a:defRPr/>
            </a:pPr>
            <a:fld id="{789A0B2B-B3D8-431F-B5FB-2759174D70A4}" type="datetimeFigureOut">
              <a:rPr lang="en-US"/>
              <a:pPr>
                <a:defRPr/>
              </a:pPr>
              <a:t>10/30/2020</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E0D3284-4288-4382-B2A0-8E60D4F10D90}" type="slidenum">
              <a:rPr lang="en-US" altLang="en-US"/>
              <a:pPr/>
              <a:t>‹#›</a:t>
            </a:fld>
            <a:endParaRPr lang="en-US" altLang="en-US"/>
          </a:p>
        </p:txBody>
      </p:sp>
    </p:spTree>
    <p:extLst>
      <p:ext uri="{BB962C8B-B14F-4D97-AF65-F5344CB8AC3E}">
        <p14:creationId xmlns:p14="http://schemas.microsoft.com/office/powerpoint/2010/main" val="2503834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itle header_Blue_64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doe_blac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618" y="6456364"/>
            <a:ext cx="1280583" cy="231775"/>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title footer_Blue_64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794500"/>
            <a:ext cx="121920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314451" y="1671639"/>
            <a:ext cx="10261600" cy="1069975"/>
          </a:xfrm>
        </p:spPr>
        <p:txBody>
          <a:bodyPr/>
          <a:lstStyle>
            <a:lvl1pPr>
              <a:defRPr sz="30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1314451" y="3125788"/>
            <a:ext cx="8534400" cy="1752600"/>
          </a:xfrm>
        </p:spPr>
        <p:txBody>
          <a:bodyPr/>
          <a:lstStyle>
            <a:lvl1pPr marL="0" indent="0">
              <a:buFont typeface="Wingdings" pitchFamily="2" charset="2"/>
              <a:buNone/>
              <a:defRPr/>
            </a:lvl1pPr>
          </a:lstStyle>
          <a:p>
            <a:pPr lvl="0"/>
            <a:r>
              <a:rPr lang="en-US" noProof="0" smtClean="0"/>
              <a:t>Click to edit Master subtitle style</a:t>
            </a:r>
          </a:p>
        </p:txBody>
      </p:sp>
    </p:spTree>
    <p:extLst>
      <p:ext uri="{BB962C8B-B14F-4D97-AF65-F5344CB8AC3E}">
        <p14:creationId xmlns:p14="http://schemas.microsoft.com/office/powerpoint/2010/main" val="2526847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DA9C640-81C4-49F6-9C56-392C447F2C2D}" type="datetime1">
              <a:rPr lang="en-US"/>
              <a:pPr>
                <a:defRPr/>
              </a:pPr>
              <a:t>10/30/2020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6" name="Rectangle 6"/>
          <p:cNvSpPr>
            <a:spLocks noGrp="1" noChangeArrowheads="1"/>
          </p:cNvSpPr>
          <p:nvPr>
            <p:ph type="sldNum" sz="quarter" idx="12"/>
          </p:nvPr>
        </p:nvSpPr>
        <p:spPr>
          <a:ln/>
        </p:spPr>
        <p:txBody>
          <a:bodyPr/>
          <a:lstStyle>
            <a:lvl1pPr>
              <a:defRPr/>
            </a:lvl1pPr>
          </a:lstStyle>
          <a:p>
            <a:pPr>
              <a:defRPr/>
            </a:pPr>
            <a:fld id="{62B9E87E-CCED-442C-AD77-15FA3DEDEDDA}" type="slidenum">
              <a:rPr lang="en-US"/>
              <a:pPr>
                <a:defRPr/>
              </a:pPr>
              <a:t>‹#›</a:t>
            </a:fld>
            <a:endParaRPr lang="en-US"/>
          </a:p>
        </p:txBody>
      </p:sp>
    </p:spTree>
    <p:extLst>
      <p:ext uri="{BB962C8B-B14F-4D97-AF65-F5344CB8AC3E}">
        <p14:creationId xmlns:p14="http://schemas.microsoft.com/office/powerpoint/2010/main" val="1780667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D062A7A-06BD-42E6-9C7E-9A94968275C8}" type="datetime1">
              <a:rPr lang="en-US"/>
              <a:pPr>
                <a:defRPr/>
              </a:pPr>
              <a:t>10/30/2020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6" name="Rectangle 6"/>
          <p:cNvSpPr>
            <a:spLocks noGrp="1" noChangeArrowheads="1"/>
          </p:cNvSpPr>
          <p:nvPr>
            <p:ph type="sldNum" sz="quarter" idx="12"/>
          </p:nvPr>
        </p:nvSpPr>
        <p:spPr>
          <a:ln/>
        </p:spPr>
        <p:txBody>
          <a:bodyPr/>
          <a:lstStyle>
            <a:lvl1pPr>
              <a:defRPr/>
            </a:lvl1pPr>
          </a:lstStyle>
          <a:p>
            <a:pPr>
              <a:defRPr/>
            </a:pPr>
            <a:fld id="{BA3C8374-52DA-439C-86BD-52F603EB53F4}" type="slidenum">
              <a:rPr lang="en-US"/>
              <a:pPr>
                <a:defRPr/>
              </a:pPr>
              <a:t>‹#›</a:t>
            </a:fld>
            <a:endParaRPr lang="en-US"/>
          </a:p>
        </p:txBody>
      </p:sp>
    </p:spTree>
    <p:extLst>
      <p:ext uri="{BB962C8B-B14F-4D97-AF65-F5344CB8AC3E}">
        <p14:creationId xmlns:p14="http://schemas.microsoft.com/office/powerpoint/2010/main" val="22341258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79DEF1F-3AED-4010-B5D0-49CE92CF3BDF}" type="datetime1">
              <a:rPr lang="en-US"/>
              <a:pPr>
                <a:defRPr/>
              </a:pPr>
              <a:t>10/30/2020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7" name="Rectangle 6"/>
          <p:cNvSpPr>
            <a:spLocks noGrp="1" noChangeArrowheads="1"/>
          </p:cNvSpPr>
          <p:nvPr>
            <p:ph type="sldNum" sz="quarter" idx="12"/>
          </p:nvPr>
        </p:nvSpPr>
        <p:spPr>
          <a:ln/>
        </p:spPr>
        <p:txBody>
          <a:bodyPr/>
          <a:lstStyle>
            <a:lvl1pPr>
              <a:defRPr/>
            </a:lvl1pPr>
          </a:lstStyle>
          <a:p>
            <a:pPr>
              <a:defRPr/>
            </a:pPr>
            <a:fld id="{D97FDC58-7760-45BC-A12A-C0D79776E1F9}" type="slidenum">
              <a:rPr lang="en-US"/>
              <a:pPr>
                <a:defRPr/>
              </a:pPr>
              <a:t>‹#›</a:t>
            </a:fld>
            <a:endParaRPr lang="en-US"/>
          </a:p>
        </p:txBody>
      </p:sp>
    </p:spTree>
    <p:extLst>
      <p:ext uri="{BB962C8B-B14F-4D97-AF65-F5344CB8AC3E}">
        <p14:creationId xmlns:p14="http://schemas.microsoft.com/office/powerpoint/2010/main" val="348079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949912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0260FFE-93F5-4D2F-8153-7B433028AA5C}" type="datetime1">
              <a:rPr lang="en-US"/>
              <a:pPr>
                <a:defRPr/>
              </a:pPr>
              <a:t>10/30/2020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9" name="Rectangle 6"/>
          <p:cNvSpPr>
            <a:spLocks noGrp="1" noChangeArrowheads="1"/>
          </p:cNvSpPr>
          <p:nvPr>
            <p:ph type="sldNum" sz="quarter" idx="12"/>
          </p:nvPr>
        </p:nvSpPr>
        <p:spPr>
          <a:ln/>
        </p:spPr>
        <p:txBody>
          <a:bodyPr/>
          <a:lstStyle>
            <a:lvl1pPr>
              <a:defRPr/>
            </a:lvl1pPr>
          </a:lstStyle>
          <a:p>
            <a:pPr>
              <a:defRPr/>
            </a:pPr>
            <a:fld id="{48810BD5-B2D1-418E-A87F-979D623E1F89}" type="slidenum">
              <a:rPr lang="en-US"/>
              <a:pPr>
                <a:defRPr/>
              </a:pPr>
              <a:t>‹#›</a:t>
            </a:fld>
            <a:endParaRPr lang="en-US"/>
          </a:p>
        </p:txBody>
      </p:sp>
    </p:spTree>
    <p:extLst>
      <p:ext uri="{BB962C8B-B14F-4D97-AF65-F5344CB8AC3E}">
        <p14:creationId xmlns:p14="http://schemas.microsoft.com/office/powerpoint/2010/main" val="3056059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6C5B1E39-2573-41CC-8479-DBD2EBF835B5}" type="datetime1">
              <a:rPr lang="en-US"/>
              <a:pPr>
                <a:defRPr/>
              </a:pPr>
              <a:t>10/30/2020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5" name="Rectangle 6"/>
          <p:cNvSpPr>
            <a:spLocks noGrp="1" noChangeArrowheads="1"/>
          </p:cNvSpPr>
          <p:nvPr>
            <p:ph type="sldNum" sz="quarter" idx="12"/>
          </p:nvPr>
        </p:nvSpPr>
        <p:spPr>
          <a:ln/>
        </p:spPr>
        <p:txBody>
          <a:bodyPr/>
          <a:lstStyle>
            <a:lvl1pPr>
              <a:defRPr/>
            </a:lvl1pPr>
          </a:lstStyle>
          <a:p>
            <a:pPr>
              <a:defRPr/>
            </a:pPr>
            <a:fld id="{CA115A58-0C21-489F-8F42-D80D7F4B98AD}" type="slidenum">
              <a:rPr lang="en-US"/>
              <a:pPr>
                <a:defRPr/>
              </a:pPr>
              <a:t>‹#›</a:t>
            </a:fld>
            <a:endParaRPr lang="en-US"/>
          </a:p>
        </p:txBody>
      </p:sp>
    </p:spTree>
    <p:extLst>
      <p:ext uri="{BB962C8B-B14F-4D97-AF65-F5344CB8AC3E}">
        <p14:creationId xmlns:p14="http://schemas.microsoft.com/office/powerpoint/2010/main" val="27853832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1A30517-2334-4371-8FDD-0ADBAC4DF362}" type="datetime1">
              <a:rPr lang="en-US"/>
              <a:pPr>
                <a:defRPr/>
              </a:pPr>
              <a:t>10/30/2020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4" name="Rectangle 6"/>
          <p:cNvSpPr>
            <a:spLocks noGrp="1" noChangeArrowheads="1"/>
          </p:cNvSpPr>
          <p:nvPr>
            <p:ph type="sldNum" sz="quarter" idx="12"/>
          </p:nvPr>
        </p:nvSpPr>
        <p:spPr>
          <a:ln/>
        </p:spPr>
        <p:txBody>
          <a:bodyPr/>
          <a:lstStyle>
            <a:lvl1pPr>
              <a:defRPr/>
            </a:lvl1pPr>
          </a:lstStyle>
          <a:p>
            <a:pPr>
              <a:defRPr/>
            </a:pPr>
            <a:fld id="{AD5581A2-4F28-430E-847E-A1258E0C623C}" type="slidenum">
              <a:rPr lang="en-US"/>
              <a:pPr>
                <a:defRPr/>
              </a:pPr>
              <a:t>‹#›</a:t>
            </a:fld>
            <a:endParaRPr lang="en-US"/>
          </a:p>
        </p:txBody>
      </p:sp>
    </p:spTree>
    <p:extLst>
      <p:ext uri="{BB962C8B-B14F-4D97-AF65-F5344CB8AC3E}">
        <p14:creationId xmlns:p14="http://schemas.microsoft.com/office/powerpoint/2010/main" val="596679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1B4A350-D9D3-49FF-AE41-D5E79FC126F6}" type="datetime1">
              <a:rPr lang="en-US"/>
              <a:pPr>
                <a:defRPr/>
              </a:pPr>
              <a:t>10/30/2020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7" name="Rectangle 6"/>
          <p:cNvSpPr>
            <a:spLocks noGrp="1" noChangeArrowheads="1"/>
          </p:cNvSpPr>
          <p:nvPr>
            <p:ph type="sldNum" sz="quarter" idx="12"/>
          </p:nvPr>
        </p:nvSpPr>
        <p:spPr>
          <a:ln/>
        </p:spPr>
        <p:txBody>
          <a:bodyPr/>
          <a:lstStyle>
            <a:lvl1pPr>
              <a:defRPr/>
            </a:lvl1pPr>
          </a:lstStyle>
          <a:p>
            <a:pPr>
              <a:defRPr/>
            </a:pPr>
            <a:fld id="{A19B9988-C4FD-4383-BA98-FDA25BE042F3}" type="slidenum">
              <a:rPr lang="en-US"/>
              <a:pPr>
                <a:defRPr/>
              </a:pPr>
              <a:t>‹#›</a:t>
            </a:fld>
            <a:endParaRPr lang="en-US"/>
          </a:p>
        </p:txBody>
      </p:sp>
    </p:spTree>
    <p:extLst>
      <p:ext uri="{BB962C8B-B14F-4D97-AF65-F5344CB8AC3E}">
        <p14:creationId xmlns:p14="http://schemas.microsoft.com/office/powerpoint/2010/main" val="3480271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9028155-426E-455B-9CDD-0A3D4526AD7C}" type="datetime1">
              <a:rPr lang="en-US"/>
              <a:pPr>
                <a:defRPr/>
              </a:pPr>
              <a:t>10/30/2020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7" name="Rectangle 6"/>
          <p:cNvSpPr>
            <a:spLocks noGrp="1" noChangeArrowheads="1"/>
          </p:cNvSpPr>
          <p:nvPr>
            <p:ph type="sldNum" sz="quarter" idx="12"/>
          </p:nvPr>
        </p:nvSpPr>
        <p:spPr>
          <a:ln/>
        </p:spPr>
        <p:txBody>
          <a:bodyPr/>
          <a:lstStyle>
            <a:lvl1pPr>
              <a:defRPr/>
            </a:lvl1pPr>
          </a:lstStyle>
          <a:p>
            <a:pPr>
              <a:defRPr/>
            </a:pPr>
            <a:fld id="{C5A1E9CF-E7C6-4493-926C-BCDDB7CFD5FF}" type="slidenum">
              <a:rPr lang="en-US"/>
              <a:pPr>
                <a:defRPr/>
              </a:pPr>
              <a:t>‹#›</a:t>
            </a:fld>
            <a:endParaRPr lang="en-US"/>
          </a:p>
        </p:txBody>
      </p:sp>
    </p:spTree>
    <p:extLst>
      <p:ext uri="{BB962C8B-B14F-4D97-AF65-F5344CB8AC3E}">
        <p14:creationId xmlns:p14="http://schemas.microsoft.com/office/powerpoint/2010/main" val="207656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5F0294F-CE24-48F9-A4A1-B32D77A1B7A1}" type="datetime1">
              <a:rPr lang="en-US"/>
              <a:pPr>
                <a:defRPr/>
              </a:pPr>
              <a:t>10/30/2020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6" name="Rectangle 6"/>
          <p:cNvSpPr>
            <a:spLocks noGrp="1" noChangeArrowheads="1"/>
          </p:cNvSpPr>
          <p:nvPr>
            <p:ph type="sldNum" sz="quarter" idx="12"/>
          </p:nvPr>
        </p:nvSpPr>
        <p:spPr>
          <a:ln/>
        </p:spPr>
        <p:txBody>
          <a:bodyPr/>
          <a:lstStyle>
            <a:lvl1pPr>
              <a:defRPr/>
            </a:lvl1pPr>
          </a:lstStyle>
          <a:p>
            <a:pPr>
              <a:defRPr/>
            </a:pPr>
            <a:fld id="{B7349762-53D9-4947-8959-A5F2A9652672}" type="slidenum">
              <a:rPr lang="en-US"/>
              <a:pPr>
                <a:defRPr/>
              </a:pPr>
              <a:t>‹#›</a:t>
            </a:fld>
            <a:endParaRPr lang="en-US"/>
          </a:p>
        </p:txBody>
      </p:sp>
    </p:spTree>
    <p:extLst>
      <p:ext uri="{BB962C8B-B14F-4D97-AF65-F5344CB8AC3E}">
        <p14:creationId xmlns:p14="http://schemas.microsoft.com/office/powerpoint/2010/main" val="1198249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411A5F4-602F-4F9C-87EC-1CE47DF0678C}" type="datetime1">
              <a:rPr lang="en-US"/>
              <a:pPr>
                <a:defRPr/>
              </a:pPr>
              <a:t>10/30/2020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Advanced Photon Source, Argonne National Laboratory</a:t>
            </a:r>
          </a:p>
        </p:txBody>
      </p:sp>
      <p:sp>
        <p:nvSpPr>
          <p:cNvPr id="6" name="Rectangle 6"/>
          <p:cNvSpPr>
            <a:spLocks noGrp="1" noChangeArrowheads="1"/>
          </p:cNvSpPr>
          <p:nvPr>
            <p:ph type="sldNum" sz="quarter" idx="12"/>
          </p:nvPr>
        </p:nvSpPr>
        <p:spPr>
          <a:ln/>
        </p:spPr>
        <p:txBody>
          <a:bodyPr/>
          <a:lstStyle>
            <a:lvl1pPr>
              <a:defRPr/>
            </a:lvl1pPr>
          </a:lstStyle>
          <a:p>
            <a:pPr>
              <a:defRPr/>
            </a:pPr>
            <a:fld id="{1F1A9AF3-E67F-44A3-8413-E31B1097F346}" type="slidenum">
              <a:rPr lang="en-US"/>
              <a:pPr>
                <a:defRPr/>
              </a:pPr>
              <a:t>‹#›</a:t>
            </a:fld>
            <a:endParaRPr lang="en-US"/>
          </a:p>
        </p:txBody>
      </p:sp>
    </p:spTree>
    <p:extLst>
      <p:ext uri="{BB962C8B-B14F-4D97-AF65-F5344CB8AC3E}">
        <p14:creationId xmlns:p14="http://schemas.microsoft.com/office/powerpoint/2010/main" val="894501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7556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D82AE2-7FBE-426B-AF46-39D3BF2A19F9}" type="slidenum">
              <a:rPr lang="en-US" altLang="en-US"/>
              <a:pPr>
                <a:defRPr/>
              </a:pPr>
              <a:t>‹#›</a:t>
            </a:fld>
            <a:endParaRPr lang="en-US" altLang="en-US"/>
          </a:p>
        </p:txBody>
      </p:sp>
    </p:spTree>
    <p:extLst>
      <p:ext uri="{BB962C8B-B14F-4D97-AF65-F5344CB8AC3E}">
        <p14:creationId xmlns:p14="http://schemas.microsoft.com/office/powerpoint/2010/main" val="3582859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AD03A-BBF9-4468-8552-9FFEECBA3652}" type="slidenum">
              <a:rPr lang="en-US" altLang="en-US"/>
              <a:pPr>
                <a:defRPr/>
              </a:pPr>
              <a:t>‹#›</a:t>
            </a:fld>
            <a:endParaRPr lang="en-US" altLang="en-US"/>
          </a:p>
        </p:txBody>
      </p:sp>
    </p:spTree>
    <p:extLst>
      <p:ext uri="{BB962C8B-B14F-4D97-AF65-F5344CB8AC3E}">
        <p14:creationId xmlns:p14="http://schemas.microsoft.com/office/powerpoint/2010/main" val="1648701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2652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EBB47B-F44C-4807-A2D7-F84A905A6551}" type="slidenum">
              <a:rPr lang="en-US" altLang="en-US"/>
              <a:pPr>
                <a:defRPr/>
              </a:pPr>
              <a:t>‹#›</a:t>
            </a:fld>
            <a:endParaRPr lang="en-US" altLang="en-US"/>
          </a:p>
        </p:txBody>
      </p:sp>
    </p:spTree>
    <p:extLst>
      <p:ext uri="{BB962C8B-B14F-4D97-AF65-F5344CB8AC3E}">
        <p14:creationId xmlns:p14="http://schemas.microsoft.com/office/powerpoint/2010/main" val="1781549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BF78D9-FE29-4039-BE90-D70A94A31F54}" type="slidenum">
              <a:rPr lang="en-US" altLang="en-US"/>
              <a:pPr>
                <a:defRPr/>
              </a:pPr>
              <a:t>‹#›</a:t>
            </a:fld>
            <a:endParaRPr lang="en-US" altLang="en-US"/>
          </a:p>
        </p:txBody>
      </p:sp>
    </p:spTree>
    <p:extLst>
      <p:ext uri="{BB962C8B-B14F-4D97-AF65-F5344CB8AC3E}">
        <p14:creationId xmlns:p14="http://schemas.microsoft.com/office/powerpoint/2010/main" val="30296285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1F76D3-560D-46DE-A7D6-FD61B29B726F}" type="slidenum">
              <a:rPr lang="en-US" altLang="en-US"/>
              <a:pPr>
                <a:defRPr/>
              </a:pPr>
              <a:t>‹#›</a:t>
            </a:fld>
            <a:endParaRPr lang="en-US" altLang="en-US"/>
          </a:p>
        </p:txBody>
      </p:sp>
    </p:spTree>
    <p:extLst>
      <p:ext uri="{BB962C8B-B14F-4D97-AF65-F5344CB8AC3E}">
        <p14:creationId xmlns:p14="http://schemas.microsoft.com/office/powerpoint/2010/main" val="814439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F01CF5-18CA-4A69-A14D-CBBE1E64F8E2}" type="slidenum">
              <a:rPr lang="en-US" altLang="en-US"/>
              <a:pPr>
                <a:defRPr/>
              </a:pPr>
              <a:t>‹#›</a:t>
            </a:fld>
            <a:endParaRPr lang="en-US" altLang="en-US"/>
          </a:p>
        </p:txBody>
      </p:sp>
    </p:spTree>
    <p:extLst>
      <p:ext uri="{BB962C8B-B14F-4D97-AF65-F5344CB8AC3E}">
        <p14:creationId xmlns:p14="http://schemas.microsoft.com/office/powerpoint/2010/main" val="1140561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AD2C1C-85F6-43DB-9D34-D21506457D11}" type="slidenum">
              <a:rPr lang="en-US" altLang="en-US"/>
              <a:pPr>
                <a:defRPr/>
              </a:pPr>
              <a:t>‹#›</a:t>
            </a:fld>
            <a:endParaRPr lang="en-US" altLang="en-US"/>
          </a:p>
        </p:txBody>
      </p:sp>
    </p:spTree>
    <p:extLst>
      <p:ext uri="{BB962C8B-B14F-4D97-AF65-F5344CB8AC3E}">
        <p14:creationId xmlns:p14="http://schemas.microsoft.com/office/powerpoint/2010/main" val="2012811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4F8105-2279-4046-ADC5-2D07F235E2FD}" type="slidenum">
              <a:rPr lang="en-US" altLang="en-US"/>
              <a:pPr>
                <a:defRPr/>
              </a:pPr>
              <a:t>‹#›</a:t>
            </a:fld>
            <a:endParaRPr lang="en-US" altLang="en-US"/>
          </a:p>
        </p:txBody>
      </p:sp>
    </p:spTree>
    <p:extLst>
      <p:ext uri="{BB962C8B-B14F-4D97-AF65-F5344CB8AC3E}">
        <p14:creationId xmlns:p14="http://schemas.microsoft.com/office/powerpoint/2010/main" val="719848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2F590-0465-4249-8F4F-FDFD03E36DDF}" type="slidenum">
              <a:rPr lang="en-US" altLang="en-US"/>
              <a:pPr>
                <a:defRPr/>
              </a:pPr>
              <a:t>‹#›</a:t>
            </a:fld>
            <a:endParaRPr lang="en-US" altLang="en-US"/>
          </a:p>
        </p:txBody>
      </p:sp>
    </p:spTree>
    <p:extLst>
      <p:ext uri="{BB962C8B-B14F-4D97-AF65-F5344CB8AC3E}">
        <p14:creationId xmlns:p14="http://schemas.microsoft.com/office/powerpoint/2010/main" val="33407953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3A39C-FEF2-42A4-B6F3-770E117F86FA}" type="slidenum">
              <a:rPr lang="en-US" altLang="en-US"/>
              <a:pPr>
                <a:defRPr/>
              </a:pPr>
              <a:t>‹#›</a:t>
            </a:fld>
            <a:endParaRPr lang="en-US" altLang="en-US"/>
          </a:p>
        </p:txBody>
      </p:sp>
    </p:spTree>
    <p:extLst>
      <p:ext uri="{BB962C8B-B14F-4D97-AF65-F5344CB8AC3E}">
        <p14:creationId xmlns:p14="http://schemas.microsoft.com/office/powerpoint/2010/main" val="3561015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1A8D0E-0B4A-4BFD-907F-31328BB57036}" type="slidenum">
              <a:rPr lang="en-US" altLang="en-US"/>
              <a:pPr>
                <a:defRPr/>
              </a:pPr>
              <a:t>‹#›</a:t>
            </a:fld>
            <a:endParaRPr lang="en-US" altLang="en-US"/>
          </a:p>
        </p:txBody>
      </p:sp>
    </p:spTree>
    <p:extLst>
      <p:ext uri="{BB962C8B-B14F-4D97-AF65-F5344CB8AC3E}">
        <p14:creationId xmlns:p14="http://schemas.microsoft.com/office/powerpoint/2010/main" val="2859896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044369-5D96-4242-AC1D-F6509D5E8629}" type="slidenum">
              <a:rPr lang="en-US" altLang="en-US"/>
              <a:pPr>
                <a:defRPr/>
              </a:pPr>
              <a:t>‹#›</a:t>
            </a:fld>
            <a:endParaRPr lang="en-US" altLang="en-US"/>
          </a:p>
        </p:txBody>
      </p:sp>
    </p:spTree>
    <p:extLst>
      <p:ext uri="{BB962C8B-B14F-4D97-AF65-F5344CB8AC3E}">
        <p14:creationId xmlns:p14="http://schemas.microsoft.com/office/powerpoint/2010/main" val="28633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9032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BB7E89A-ABD3-4F89-A59C-8AD43BC12751}" type="slidenum">
              <a:rPr lang="en-US" altLang="en-US"/>
              <a:pPr>
                <a:defRPr/>
              </a:pPr>
              <a:t>‹#›</a:t>
            </a:fld>
            <a:endParaRPr lang="en-US" altLang="en-US"/>
          </a:p>
        </p:txBody>
      </p:sp>
    </p:spTree>
    <p:extLst>
      <p:ext uri="{BB962C8B-B14F-4D97-AF65-F5344CB8AC3E}">
        <p14:creationId xmlns:p14="http://schemas.microsoft.com/office/powerpoint/2010/main" val="42096663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B1B8DD-9860-4699-B826-D813719C073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2295038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B1B8DD-9860-4699-B826-D813719C073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285332463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B1B8DD-9860-4699-B826-D813719C073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920280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B1B8DD-9860-4699-B826-D813719C073D}"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15953863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B1B8DD-9860-4699-B826-D813719C073D}" type="datetimeFigureOut">
              <a:rPr lang="en-US" smtClean="0"/>
              <a:t>10/30/2020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76625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B1B8DD-9860-4699-B826-D813719C073D}" type="datetimeFigureOut">
              <a:rPr lang="en-US" smtClean="0"/>
              <a:t>10/30/2020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1640028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B1B8DD-9860-4699-B826-D813719C073D}" type="datetimeFigureOut">
              <a:rPr lang="en-US" smtClean="0"/>
              <a:t>10/30/2020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1823978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B1B8DD-9860-4699-B826-D813719C073D}"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40128843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B1B8DD-9860-4699-B826-D813719C073D}" type="datetimeFigureOut">
              <a:rPr lang="en-US" smtClean="0"/>
              <a:t>10/30/2020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3008329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8396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B1B8DD-9860-4699-B826-D813719C073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1881804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B1B8DD-9860-4699-B826-D813719C073D}" type="datetimeFigureOut">
              <a:rPr lang="en-US" smtClean="0"/>
              <a:t>10/30/2020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5E4D-BDC6-4F16-ABF2-B6A59B67EECE}" type="slidenum">
              <a:rPr lang="en-US" smtClean="0"/>
              <a:t>‹#›</a:t>
            </a:fld>
            <a:endParaRPr lang="en-US"/>
          </a:p>
        </p:txBody>
      </p:sp>
    </p:spTree>
    <p:extLst>
      <p:ext uri="{BB962C8B-B14F-4D97-AF65-F5344CB8AC3E}">
        <p14:creationId xmlns:p14="http://schemas.microsoft.com/office/powerpoint/2010/main" val="3774892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a:prstGeom prst="rect">
            <a:avLst/>
          </a:prstGeom>
        </p:spPr>
        <p:txBody>
          <a:bodyPr/>
          <a:lstStyle/>
          <a:p>
            <a:endParaRPr lang="en-US"/>
          </a:p>
        </p:txBody>
      </p:sp>
    </p:spTree>
    <p:extLst>
      <p:ext uri="{BB962C8B-B14F-4D97-AF65-F5344CB8AC3E}">
        <p14:creationId xmlns:p14="http://schemas.microsoft.com/office/powerpoint/2010/main" val="523232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3341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a:xfrm>
            <a:off x="11417300" y="6513801"/>
            <a:ext cx="609600" cy="182880"/>
          </a:xfrm>
        </p:spPr>
        <p:txBody>
          <a:bodyPr/>
          <a:lstStyle>
            <a:lvl1pPr>
              <a:defRPr>
                <a:solidFill>
                  <a:srgbClr val="232425"/>
                </a:solidFill>
              </a:defRPr>
            </a:lvl1pPr>
          </a:lstStyle>
          <a:p>
            <a:fld id="{AEFAAC5A-9C4F-4278-920D-DF2BAB595749}" type="slidenum">
              <a:rPr lang="en-US" smtClean="0">
                <a:latin typeface="Arial"/>
              </a:rPr>
              <a:pPr/>
              <a:t>‹#›</a:t>
            </a:fld>
            <a:endParaRPr lang="en-US" dirty="0">
              <a:latin typeface="Arial"/>
            </a:endParaRPr>
          </a:p>
        </p:txBody>
      </p:sp>
      <p:sp>
        <p:nvSpPr>
          <p:cNvPr id="7" name="Text Placeholder 5"/>
          <p:cNvSpPr>
            <a:spLocks noGrp="1"/>
          </p:cNvSpPr>
          <p:nvPr>
            <p:ph type="body" sz="quarter" idx="12" hasCustomPrompt="1"/>
          </p:nvPr>
        </p:nvSpPr>
        <p:spPr>
          <a:xfrm>
            <a:off x="609602" y="1168751"/>
            <a:ext cx="11163868" cy="499715"/>
          </a:xfrm>
        </p:spPr>
        <p:txBody>
          <a:bodyPr bIns="0">
            <a:noAutofit/>
          </a:bodyPr>
          <a:lstStyle>
            <a:lvl1pPr marL="0" indent="0">
              <a:lnSpc>
                <a:spcPct val="90000"/>
              </a:lnSpc>
              <a:spcBef>
                <a:spcPts val="0"/>
              </a:spcBef>
              <a:buNone/>
              <a:defRPr sz="1800" b="0">
                <a:solidFill>
                  <a:srgbClr val="000000"/>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609600" y="1699998"/>
            <a:ext cx="5364480" cy="4422775"/>
          </a:xfrm>
        </p:spPr>
        <p:txBody>
          <a:bodyPr/>
          <a:lstStyle>
            <a:lvl1pPr>
              <a:defRPr sz="1800">
                <a:solidFill>
                  <a:srgbClr val="000000"/>
                </a:solidFill>
              </a:defRPr>
            </a:lvl1pPr>
            <a:lvl2pPr marL="429816" indent="-223838">
              <a:spcBef>
                <a:spcPts val="0"/>
              </a:spcBef>
              <a:defRPr sz="1500">
                <a:solidFill>
                  <a:srgbClr val="000000"/>
                </a:solidFill>
              </a:defRPr>
            </a:lvl2pPr>
            <a:lvl3pPr marL="511969" indent="-138113">
              <a:defRPr sz="1350">
                <a:solidFill>
                  <a:srgbClr val="000000"/>
                </a:solidFill>
              </a:defRPr>
            </a:lvl3pPr>
            <a:lvl4pPr marL="648891" indent="-128588">
              <a:defRPr sz="1200">
                <a:solidFill>
                  <a:srgbClr val="000000"/>
                </a:solidFill>
              </a:defRPr>
            </a:lvl4pPr>
            <a:lvl5pPr marL="813197" indent="-128588">
              <a:defRPr sz="105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 Fourth Level</a:t>
            </a:r>
            <a:endParaRPr lang="en-US" dirty="0"/>
          </a:p>
        </p:txBody>
      </p:sp>
      <p:sp>
        <p:nvSpPr>
          <p:cNvPr id="15" name="Text Placeholder 3"/>
          <p:cNvSpPr>
            <a:spLocks noGrp="1"/>
          </p:cNvSpPr>
          <p:nvPr>
            <p:ph type="body" sz="quarter" idx="14"/>
          </p:nvPr>
        </p:nvSpPr>
        <p:spPr>
          <a:xfrm>
            <a:off x="6267451" y="1685707"/>
            <a:ext cx="5364480" cy="4422775"/>
          </a:xfrm>
        </p:spPr>
        <p:txBody>
          <a:bodyPr/>
          <a:lstStyle>
            <a:lvl1pPr>
              <a:defRPr sz="1800">
                <a:solidFill>
                  <a:srgbClr val="000000"/>
                </a:solidFill>
              </a:defRPr>
            </a:lvl1pPr>
            <a:lvl2pPr marL="429816" indent="-223838">
              <a:spcBef>
                <a:spcPts val="0"/>
              </a:spcBef>
              <a:defRPr sz="1500">
                <a:solidFill>
                  <a:srgbClr val="000000"/>
                </a:solidFill>
              </a:defRPr>
            </a:lvl2pPr>
            <a:lvl3pPr marL="511969" indent="-138113">
              <a:defRPr sz="1350">
                <a:solidFill>
                  <a:srgbClr val="000000"/>
                </a:solidFill>
              </a:defRPr>
            </a:lvl3pPr>
            <a:lvl4pPr marL="648891" indent="-128588">
              <a:defRPr sz="1200">
                <a:solidFill>
                  <a:srgbClr val="000000"/>
                </a:solidFill>
              </a:defRPr>
            </a:lvl4pPr>
            <a:lvl5pPr marL="813197" indent="-128588">
              <a:defRPr sz="105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 Fourth Level</a:t>
            </a:r>
            <a:endParaRPr lang="en-US" dirty="0"/>
          </a:p>
        </p:txBody>
      </p:sp>
      <p:sp>
        <p:nvSpPr>
          <p:cNvPr id="2" name="Title 1"/>
          <p:cNvSpPr>
            <a:spLocks noGrp="1"/>
          </p:cNvSpPr>
          <p:nvPr>
            <p:ph type="title" hasCustomPrompt="1"/>
          </p:nvPr>
        </p:nvSpPr>
        <p:spPr/>
        <p:txBody>
          <a:bodyPr/>
          <a:lstStyle>
            <a:lvl1pPr>
              <a:defRPr/>
            </a:lvl1pPr>
          </a:lstStyle>
          <a:p>
            <a:r>
              <a:rPr lang="en-US" dirty="0" smtClean="0"/>
              <a:t>Two-column CONTENT slide</a:t>
            </a:r>
            <a:br>
              <a:rPr lang="en-US" dirty="0" smtClean="0"/>
            </a:br>
            <a:r>
              <a:rPr lang="en-US" dirty="0" smtClean="0"/>
              <a:t>one or two lines for headline</a:t>
            </a:r>
            <a:endParaRPr lang="en-US" dirty="0"/>
          </a:p>
        </p:txBody>
      </p:sp>
      <p:sp>
        <p:nvSpPr>
          <p:cNvPr id="8" name="Footer Placeholder 4"/>
          <p:cNvSpPr>
            <a:spLocks noGrp="1"/>
          </p:cNvSpPr>
          <p:nvPr>
            <p:ph type="ftr" sz="quarter" idx="3"/>
          </p:nvPr>
        </p:nvSpPr>
        <p:spPr>
          <a:xfrm>
            <a:off x="3050997" y="6497523"/>
            <a:ext cx="6533281" cy="215436"/>
          </a:xfrm>
          <a:prstGeom prst="rect">
            <a:avLst/>
          </a:prstGeom>
        </p:spPr>
        <p:txBody>
          <a:bodyPr vert="horz" lIns="91440" tIns="45720" rIns="91440" bIns="45720" rtlCol="0" anchor="ctr"/>
          <a:lstStyle>
            <a:lvl1pPr algn="ctr">
              <a:defRPr sz="750">
                <a:solidFill>
                  <a:srgbClr val="232425"/>
                </a:solidFill>
              </a:defRPr>
            </a:lvl1pPr>
          </a:lstStyle>
          <a:p>
            <a:r>
              <a:rPr lang="en-US" smtClean="0"/>
              <a:t>Slides for Mark Rivers September 26, 2018</a:t>
            </a:r>
            <a:endParaRPr lang="en-US" dirty="0"/>
          </a:p>
        </p:txBody>
      </p:sp>
      <p:pic>
        <p:nvPicPr>
          <p:cNvPr id="9" name="Picture 8"/>
          <p:cNvPicPr>
            <a:picLocks noChangeAspect="1"/>
          </p:cNvPicPr>
          <p:nvPr userDrawn="1"/>
        </p:nvPicPr>
        <p:blipFill>
          <a:blip r:embed="rId2"/>
          <a:stretch>
            <a:fillRect/>
          </a:stretch>
        </p:blipFill>
        <p:spPr>
          <a:xfrm>
            <a:off x="542431" y="6412794"/>
            <a:ext cx="1109568" cy="335309"/>
          </a:xfrm>
          <a:prstGeom prst="rect">
            <a:avLst/>
          </a:prstGeom>
        </p:spPr>
      </p:pic>
    </p:spTree>
    <p:extLst>
      <p:ext uri="{BB962C8B-B14F-4D97-AF65-F5344CB8AC3E}">
        <p14:creationId xmlns:p14="http://schemas.microsoft.com/office/powerpoint/2010/main" val="1863652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Option A">
    <p:spTree>
      <p:nvGrpSpPr>
        <p:cNvPr id="1" name=""/>
        <p:cNvGrpSpPr/>
        <p:nvPr/>
      </p:nvGrpSpPr>
      <p:grpSpPr>
        <a:xfrm>
          <a:off x="0" y="0"/>
          <a:ext cx="0" cy="0"/>
          <a:chOff x="0" y="0"/>
          <a:chExt cx="0" cy="0"/>
        </a:xfrm>
      </p:grpSpPr>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3" y="1689100"/>
            <a:ext cx="6484965" cy="2706624"/>
          </a:xfrm>
          <a:solidFill>
            <a:srgbClr val="004165"/>
          </a:solidFill>
        </p:spPr>
        <p:txBody>
          <a:bodyPr lIns="457200" rIns="91440" anchor="ctr">
            <a:normAutofit/>
          </a:bodyPr>
          <a:lstStyle>
            <a:lvl1pPr>
              <a:defRPr sz="2100" baseline="0">
                <a:solidFill>
                  <a:schemeClr val="bg1"/>
                </a:solidFill>
              </a:defRPr>
            </a:lvl1pPr>
          </a:lstStyle>
          <a:p>
            <a:r>
              <a:rPr lang="en-US" dirty="0" smtClean="0"/>
              <a:t>Presentation title -Cover option A</a:t>
            </a:r>
            <a:br>
              <a:rPr lang="en-US" dirty="0" smtClean="0"/>
            </a:br>
            <a:r>
              <a:rPr lang="en-US" dirty="0" smtClean="0"/>
              <a:t>can be up to four </a:t>
            </a:r>
            <a:br>
              <a:rPr lang="en-US" dirty="0" smtClean="0"/>
            </a:br>
            <a:r>
              <a:rPr lang="en-US" dirty="0" smtClean="0"/>
              <a:t>or five lines of text</a:t>
            </a:r>
            <a:endParaRPr lang="en-US" dirty="0"/>
          </a:p>
        </p:txBody>
      </p:sp>
      <p:sp>
        <p:nvSpPr>
          <p:cNvPr id="45" name="Text Placeholder 4"/>
          <p:cNvSpPr>
            <a:spLocks noGrp="1"/>
          </p:cNvSpPr>
          <p:nvPr>
            <p:ph type="body" sz="quarter" idx="12" hasCustomPrompt="1"/>
          </p:nvPr>
        </p:nvSpPr>
        <p:spPr>
          <a:xfrm>
            <a:off x="-2" y="1689100"/>
            <a:ext cx="319619" cy="2706624"/>
          </a:xfrm>
          <a:solidFill>
            <a:schemeClr val="tx2">
              <a:lumMod val="75000"/>
            </a:schemeClr>
          </a:solidFill>
        </p:spPr>
        <p:txBody>
          <a:bodyPr bIns="0" anchor="b"/>
          <a:lstStyle>
            <a:lvl1pPr marL="0" indent="0">
              <a:buNone/>
              <a:defRPr sz="100"/>
            </a:lvl1pPr>
          </a:lstStyle>
          <a:p>
            <a:pPr lvl="0"/>
            <a:r>
              <a:rPr lang="en-US" dirty="0" smtClean="0"/>
              <a:t>  </a:t>
            </a:r>
          </a:p>
        </p:txBody>
      </p:sp>
      <p:sp>
        <p:nvSpPr>
          <p:cNvPr id="48"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050" b="1" cap="all" baseline="0">
                <a:solidFill>
                  <a:schemeClr val="tx1"/>
                </a:solidFill>
              </a:defRPr>
            </a:lvl1pPr>
            <a:lvl2pPr marL="0" indent="0">
              <a:buNone/>
              <a:defRPr/>
            </a:lvl2pPr>
            <a:lvl3pPr marL="0" indent="0">
              <a:spcBef>
                <a:spcPts val="1350"/>
              </a:spcBef>
              <a:buNone/>
              <a:defRPr/>
            </a:lvl3pPr>
          </a:lstStyle>
          <a:p>
            <a:pPr lvl="0"/>
            <a:r>
              <a:rPr lang="en-US" dirty="0" smtClean="0"/>
              <a:t>presenter name</a:t>
            </a:r>
          </a:p>
        </p:txBody>
      </p:sp>
      <p:sp>
        <p:nvSpPr>
          <p:cNvPr id="49" name="Text Placeholder 45"/>
          <p:cNvSpPr>
            <a:spLocks noGrp="1"/>
          </p:cNvSpPr>
          <p:nvPr>
            <p:ph type="body" sz="quarter" idx="18" hasCustomPrompt="1"/>
          </p:nvPr>
        </p:nvSpPr>
        <p:spPr>
          <a:xfrm>
            <a:off x="626535" y="5045054"/>
            <a:ext cx="3590495" cy="914400"/>
          </a:xfrm>
        </p:spPr>
        <p:txBody>
          <a:bodyPr lIns="0">
            <a:normAutofit/>
          </a:bodyPr>
          <a:lstStyle>
            <a:lvl1pPr marL="0" indent="0">
              <a:lnSpc>
                <a:spcPct val="95000"/>
              </a:lnSpc>
              <a:spcBef>
                <a:spcPts val="0"/>
              </a:spcBef>
              <a:buNone/>
              <a:defRPr sz="1050">
                <a:solidFill>
                  <a:schemeClr val="tx1"/>
                </a:solidFill>
              </a:defRPr>
            </a:lvl1pPr>
            <a:lvl2pPr marL="0" indent="0">
              <a:spcBef>
                <a:spcPts val="135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0"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050" b="1" cap="all" baseline="0">
                <a:solidFill>
                  <a:schemeClr val="tx1"/>
                </a:solidFill>
              </a:defRPr>
            </a:lvl1pPr>
            <a:lvl2pPr marL="0" indent="0">
              <a:buNone/>
              <a:defRPr/>
            </a:lvl2pPr>
            <a:lvl3pPr marL="0" indent="0">
              <a:spcBef>
                <a:spcPts val="1350"/>
              </a:spcBef>
              <a:buNone/>
              <a:defRPr/>
            </a:lvl3pPr>
          </a:lstStyle>
          <a:p>
            <a:pPr lvl="0"/>
            <a:r>
              <a:rPr lang="en-US" dirty="0" smtClean="0"/>
              <a:t>presenter name</a:t>
            </a:r>
          </a:p>
        </p:txBody>
      </p:sp>
      <p:sp>
        <p:nvSpPr>
          <p:cNvPr id="53" name="Text Placeholder 45"/>
          <p:cNvSpPr>
            <a:spLocks noGrp="1"/>
          </p:cNvSpPr>
          <p:nvPr>
            <p:ph type="body" sz="quarter" idx="22" hasCustomPrompt="1"/>
          </p:nvPr>
        </p:nvSpPr>
        <p:spPr>
          <a:xfrm>
            <a:off x="4556496" y="5045054"/>
            <a:ext cx="3590495" cy="914400"/>
          </a:xfrm>
        </p:spPr>
        <p:txBody>
          <a:bodyPr lIns="0">
            <a:normAutofit/>
          </a:bodyPr>
          <a:lstStyle>
            <a:lvl1pPr marL="0" indent="0">
              <a:lnSpc>
                <a:spcPct val="95000"/>
              </a:lnSpc>
              <a:spcBef>
                <a:spcPts val="0"/>
              </a:spcBef>
              <a:buFont typeface="Arial" pitchFamily="34" charset="0"/>
              <a:buNone/>
              <a:defRPr sz="1050">
                <a:solidFill>
                  <a:schemeClr val="tx1"/>
                </a:solidFill>
              </a:defRPr>
            </a:lvl1pPr>
            <a:lvl2pPr marL="0" indent="0">
              <a:spcBef>
                <a:spcPts val="1350"/>
              </a:spcBef>
              <a:buNone/>
              <a:defRPr/>
            </a:lvl2pPr>
          </a:lstStyle>
          <a:p>
            <a:pPr lvl="0"/>
            <a:r>
              <a:rPr lang="en-US" dirty="0" smtClean="0"/>
              <a:t>Remove second presenter </a:t>
            </a:r>
            <a:br>
              <a:rPr lang="en-US" dirty="0" smtClean="0"/>
            </a:br>
            <a:r>
              <a:rPr lang="en-US" dirty="0" smtClean="0"/>
              <a:t>info if not needed</a:t>
            </a:r>
            <a:endParaRPr lang="en-US" dirty="0"/>
          </a:p>
        </p:txBody>
      </p:sp>
      <p:sp>
        <p:nvSpPr>
          <p:cNvPr id="54"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050" b="1" cap="all" baseline="0">
                <a:solidFill>
                  <a:schemeClr val="tx1"/>
                </a:solidFill>
              </a:defRPr>
            </a:lvl1pPr>
            <a:lvl2pPr marL="0" indent="0">
              <a:buNone/>
              <a:defRPr/>
            </a:lvl2pPr>
            <a:lvl3pPr marL="0" indent="0">
              <a:spcBef>
                <a:spcPts val="1350"/>
              </a:spcBef>
              <a:buNone/>
              <a:defRPr/>
            </a:lvl3pPr>
          </a:lstStyle>
          <a:p>
            <a:pPr lvl="0"/>
            <a:r>
              <a:rPr lang="en-US" dirty="0" smtClean="0"/>
              <a:t>presenter name</a:t>
            </a:r>
          </a:p>
        </p:txBody>
      </p:sp>
      <p:sp>
        <p:nvSpPr>
          <p:cNvPr id="55" name="Text Placeholder 45"/>
          <p:cNvSpPr>
            <a:spLocks noGrp="1"/>
          </p:cNvSpPr>
          <p:nvPr>
            <p:ph type="body" sz="quarter" idx="26" hasCustomPrompt="1"/>
          </p:nvPr>
        </p:nvSpPr>
        <p:spPr>
          <a:xfrm>
            <a:off x="8480263" y="5045054"/>
            <a:ext cx="3590495" cy="914400"/>
          </a:xfrm>
        </p:spPr>
        <p:txBody>
          <a:bodyPr lIns="0">
            <a:normAutofit/>
          </a:bodyPr>
          <a:lstStyle>
            <a:lvl1pPr marL="0" indent="0">
              <a:lnSpc>
                <a:spcPct val="95000"/>
              </a:lnSpc>
              <a:spcBef>
                <a:spcPts val="0"/>
              </a:spcBef>
              <a:buFont typeface="Arial" pitchFamily="34" charset="0"/>
              <a:buNone/>
              <a:defRPr sz="1050">
                <a:solidFill>
                  <a:schemeClr val="tx1"/>
                </a:solidFill>
              </a:defRPr>
            </a:lvl1pPr>
            <a:lvl2pPr marL="0" indent="0">
              <a:spcBef>
                <a:spcPts val="1350"/>
              </a:spcBef>
              <a:buNone/>
              <a:defRPr/>
            </a:lvl2pPr>
          </a:lstStyle>
          <a:p>
            <a:pPr lvl="0"/>
            <a:r>
              <a:rPr lang="en-US" dirty="0" smtClean="0"/>
              <a:t>Remove third presenter </a:t>
            </a:r>
            <a:br>
              <a:rPr lang="en-US" dirty="0" smtClean="0"/>
            </a:br>
            <a:r>
              <a:rPr lang="en-US" dirty="0" smtClean="0"/>
              <a:t>info if not needed</a:t>
            </a:r>
            <a:endParaRPr lang="en-US" dirty="0"/>
          </a:p>
        </p:txBody>
      </p:sp>
      <p:sp>
        <p:nvSpPr>
          <p:cNvPr id="47" name="Text Placeholder 45"/>
          <p:cNvSpPr>
            <a:spLocks noGrp="1"/>
          </p:cNvSpPr>
          <p:nvPr>
            <p:ph type="body" sz="quarter" idx="19" hasCustomPrompt="1"/>
          </p:nvPr>
        </p:nvSpPr>
        <p:spPr>
          <a:xfrm>
            <a:off x="606117" y="5747821"/>
            <a:ext cx="7859323" cy="515411"/>
          </a:xfrm>
        </p:spPr>
        <p:txBody>
          <a:bodyPr lIns="0" anchor="b"/>
          <a:lstStyle>
            <a:lvl1pPr marL="0" indent="0">
              <a:spcBef>
                <a:spcPts val="0"/>
              </a:spcBef>
              <a:buNone/>
              <a:defRPr sz="1050" baseline="0">
                <a:solidFill>
                  <a:schemeClr val="tx1"/>
                </a:solidFill>
              </a:defRPr>
            </a:lvl1pPr>
            <a:lvl2pPr marL="0" indent="0">
              <a:spcBef>
                <a:spcPts val="1350"/>
              </a:spcBef>
              <a:buNone/>
              <a:defRPr/>
            </a:lvl2pPr>
          </a:lstStyle>
          <a:p>
            <a:pPr lvl="0"/>
            <a:r>
              <a:rPr lang="en-US" dirty="0" smtClean="0"/>
              <a:t>Presentation Date</a:t>
            </a:r>
            <a:br>
              <a:rPr lang="en-US" dirty="0" smtClean="0"/>
            </a:br>
            <a:r>
              <a:rPr lang="en-US" dirty="0" smtClean="0"/>
              <a:t>City, State (presentation location)</a:t>
            </a:r>
          </a:p>
        </p:txBody>
      </p:sp>
      <p:sp>
        <p:nvSpPr>
          <p:cNvPr id="15" name="Text Placeholder 9"/>
          <p:cNvSpPr>
            <a:spLocks noGrp="1"/>
          </p:cNvSpPr>
          <p:nvPr>
            <p:ph type="body" sz="quarter" idx="27" hasCustomPrompt="1"/>
          </p:nvPr>
        </p:nvSpPr>
        <p:spPr>
          <a:xfrm>
            <a:off x="575734" y="730250"/>
            <a:ext cx="8250767" cy="393700"/>
          </a:xfrm>
        </p:spPr>
        <p:txBody>
          <a:bodyPr lIns="0" bIns="0" anchor="b">
            <a:normAutofit/>
          </a:bodyPr>
          <a:lstStyle>
            <a:lvl1pPr marL="0" indent="0">
              <a:buNone/>
              <a:defRPr sz="1350" b="1" cap="all" baseline="0">
                <a:solidFill>
                  <a:schemeClr val="tx1"/>
                </a:solidFill>
              </a:defRPr>
            </a:lvl1pPr>
            <a:lvl2pPr marL="0" indent="0">
              <a:buNone/>
              <a:defRPr/>
            </a:lvl2pPr>
            <a:lvl3pPr marL="0" indent="0">
              <a:spcBef>
                <a:spcPts val="1350"/>
              </a:spcBef>
              <a:buNone/>
              <a:defRPr/>
            </a:lvl3pPr>
          </a:lstStyle>
          <a:p>
            <a:pPr lvl="0"/>
            <a:r>
              <a:rPr lang="en-US" dirty="0" smtClean="0"/>
              <a:t>Optional one line subhead, </a:t>
            </a:r>
            <a:r>
              <a:rPr lang="en-US" dirty="0" err="1" smtClean="0"/>
              <a:t>url</a:t>
            </a:r>
            <a:r>
              <a:rPr lang="en-US" dirty="0" smtClean="0"/>
              <a:t> or date</a:t>
            </a:r>
          </a:p>
        </p:txBody>
      </p:sp>
      <p:pic>
        <p:nvPicPr>
          <p:cNvPr id="3" name="Picture 2"/>
          <p:cNvPicPr>
            <a:picLocks noChangeAspect="1"/>
          </p:cNvPicPr>
          <p:nvPr userDrawn="1"/>
        </p:nvPicPr>
        <p:blipFill>
          <a:blip r:embed="rId2"/>
          <a:stretch>
            <a:fillRect/>
          </a:stretch>
        </p:blipFill>
        <p:spPr>
          <a:xfrm>
            <a:off x="9843247" y="523876"/>
            <a:ext cx="1739197" cy="671487"/>
          </a:xfrm>
          <a:prstGeom prst="rect">
            <a:avLst/>
          </a:prstGeom>
        </p:spPr>
      </p:pic>
    </p:spTree>
    <p:extLst>
      <p:ext uri="{BB962C8B-B14F-4D97-AF65-F5344CB8AC3E}">
        <p14:creationId xmlns:p14="http://schemas.microsoft.com/office/powerpoint/2010/main" val="3942820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6999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168751"/>
            <a:ext cx="11163868" cy="499715"/>
          </a:xfrm>
        </p:spPr>
        <p:txBody>
          <a:bodyPr bIns="0">
            <a:noAutofit/>
          </a:bodyPr>
          <a:lstStyle>
            <a:lvl1pPr marL="0" indent="0">
              <a:lnSpc>
                <a:spcPct val="90000"/>
              </a:lnSpc>
              <a:spcBef>
                <a:spcPts val="0"/>
              </a:spcBef>
              <a:buNone/>
              <a:defRPr sz="15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solidFill>
                  <a:srgbClr val="FFFFFF">
                    <a:lumMod val="50000"/>
                  </a:srgbClr>
                </a:solidFill>
                <a:latin typeface="Arial"/>
              </a:rPr>
              <a:pPr/>
              <a:t>‹#›</a:t>
            </a:fld>
            <a:endParaRPr lang="en-US" dirty="0">
              <a:solidFill>
                <a:srgbClr val="FFFFFF">
                  <a:lumMod val="50000"/>
                </a:srgbClr>
              </a:solidFill>
              <a:latin typeface="Arial"/>
            </a:endParaRPr>
          </a:p>
        </p:txBody>
      </p:sp>
    </p:spTree>
    <p:extLst>
      <p:ext uri="{BB962C8B-B14F-4D97-AF65-F5344CB8AC3E}">
        <p14:creationId xmlns:p14="http://schemas.microsoft.com/office/powerpoint/2010/main" val="4141957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1417300" y="6530859"/>
            <a:ext cx="609600" cy="182880"/>
          </a:xfrm>
          <a:prstGeom prst="rect">
            <a:avLst/>
          </a:prstGeom>
          <a:ln>
            <a:noFill/>
          </a:ln>
        </p:spPr>
        <p:txBody>
          <a:bodyPr vert="horz" lIns="0" tIns="45720" rIns="0" bIns="0" rtlCol="0" anchor="b"/>
          <a:lstStyle>
            <a:lvl1pPr algn="ctr">
              <a:defRPr sz="750">
                <a:solidFill>
                  <a:schemeClr val="bg1">
                    <a:lumMod val="50000"/>
                  </a:schemeClr>
                </a:solidFill>
              </a:defRPr>
            </a:lvl1p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1964007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2012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63562"/>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711200" y="1066800"/>
            <a:ext cx="109728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0385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264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eaLnBrk="1" hangingPunct="1"/>
            <a:fld id="{08B1B8DD-9860-4699-B826-D813719C073D}" type="datetimeFigureOut">
              <a:rPr lang="en-US" sz="1800" b="0" i="0" smtClean="0">
                <a:solidFill>
                  <a:prstClr val="black"/>
                </a:solidFill>
                <a:latin typeface="Arial" panose="020B0604020202020204" pitchFamily="34" charset="0"/>
                <a:ea typeface="+mn-ea"/>
              </a:rPr>
              <a:pPr eaLnBrk="1" hangingPunct="1"/>
              <a:t>10/30/2020</a:t>
            </a:fld>
            <a:endParaRPr lang="en-US" sz="1800" b="0" i="0">
              <a:solidFill>
                <a:prstClr val="black"/>
              </a:solidFill>
              <a:latin typeface="Arial" panose="020B0604020202020204" pitchFamily="34" charset="0"/>
              <a:ea typeface="+mn-ea"/>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eaLnBrk="1" hangingPunct="1"/>
            <a:endParaRPr lang="en-US" sz="1800" b="0" i="0">
              <a:solidFill>
                <a:prstClr val="black"/>
              </a:solidFill>
              <a:latin typeface="Arial" panose="020B0604020202020204" pitchFamily="34" charset="0"/>
              <a:ea typeface="+mn-ea"/>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pPr eaLnBrk="1" hangingPunct="1"/>
            <a:fld id="{4EC95E4D-BDC6-4F16-ABF2-B6A59B67EECE}" type="slidenum">
              <a:rPr lang="en-US" sz="1800" b="0" i="0" smtClean="0">
                <a:solidFill>
                  <a:prstClr val="black"/>
                </a:solidFill>
                <a:latin typeface="Arial" panose="020B0604020202020204" pitchFamily="34" charset="0"/>
                <a:ea typeface="+mn-ea"/>
              </a:rPr>
              <a:pPr eaLnBrk="1" hangingPunct="1"/>
              <a:t>‹#›</a:t>
            </a:fld>
            <a:endParaRPr lang="en-US" sz="1800" b="0" i="0">
              <a:solidFill>
                <a:prstClr val="black"/>
              </a:solidFill>
              <a:latin typeface="Arial" panose="020B0604020202020204" pitchFamily="34" charset="0"/>
              <a:ea typeface="+mn-ea"/>
            </a:endParaRPr>
          </a:p>
        </p:txBody>
      </p:sp>
    </p:spTree>
    <p:extLst>
      <p:ext uri="{BB962C8B-B14F-4D97-AF65-F5344CB8AC3E}">
        <p14:creationId xmlns:p14="http://schemas.microsoft.com/office/powerpoint/2010/main" val="709320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66339" y="6083301"/>
            <a:ext cx="2054459" cy="740115"/>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1"/>
            <a:ext cx="12192000" cy="5984917"/>
          </a:xfrm>
          <a:prstGeom prst="rect">
            <a:avLst/>
          </a:prstGeom>
        </p:spPr>
      </p:pic>
      <p:sp>
        <p:nvSpPr>
          <p:cNvPr id="3" name="Text Placeholder 2"/>
          <p:cNvSpPr>
            <a:spLocks noGrp="1"/>
          </p:cNvSpPr>
          <p:nvPr>
            <p:ph type="body" sz="quarter" idx="10" hasCustomPrompt="1"/>
          </p:nvPr>
        </p:nvSpPr>
        <p:spPr>
          <a:xfrm>
            <a:off x="2" y="-14246"/>
            <a:ext cx="12191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smtClean="0"/>
              <a:t>Type in SECTION BREAK TITLE</a:t>
            </a:r>
          </a:p>
        </p:txBody>
      </p:sp>
    </p:spTree>
    <p:extLst>
      <p:ext uri="{BB962C8B-B14F-4D97-AF65-F5344CB8AC3E}">
        <p14:creationId xmlns:p14="http://schemas.microsoft.com/office/powerpoint/2010/main" val="1668889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BASIC CONTENT SLIDE</a:t>
            </a:r>
            <a:br>
              <a:rPr lang="en-US" dirty="0" smtClean="0"/>
            </a:br>
            <a:r>
              <a:rPr lang="en-US" dirty="0" smtClean="0"/>
              <a:t>one or two lines for headline</a:t>
            </a:r>
            <a:endParaRPr lang="en-US" dirty="0"/>
          </a:p>
        </p:txBody>
      </p:sp>
      <p:sp>
        <p:nvSpPr>
          <p:cNvPr id="3" name="Content Placeholder 2"/>
          <p:cNvSpPr>
            <a:spLocks noGrp="1"/>
          </p:cNvSpPr>
          <p:nvPr>
            <p:ph idx="1" hasCustomPrompt="1"/>
          </p:nvPr>
        </p:nvSpPr>
        <p:spPr>
          <a:xfrm>
            <a:off x="609603" y="1877795"/>
            <a:ext cx="11163868" cy="4422776"/>
          </a:xfrm>
        </p:spPr>
        <p:txBody>
          <a:bodyPr/>
          <a:lstStyle>
            <a:lvl1pPr>
              <a:defRPr baseline="0"/>
            </a:lvl1pPr>
          </a:lstStyle>
          <a:p>
            <a:pPr lvl="0"/>
            <a:r>
              <a:rPr lang="en-US" dirty="0" smtClean="0"/>
              <a:t>Click to add 1st-level bullet. Click an icon below to add table, graph or other imagery.</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2" hasCustomPrompt="1"/>
          </p:nvPr>
        </p:nvSpPr>
        <p:spPr>
          <a:xfrm>
            <a:off x="609603" y="1346550"/>
            <a:ext cx="11163868" cy="499715"/>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smtClean="0"/>
              <a:t>Slide subtitle optional -  delete as needed</a:t>
            </a:r>
            <a:endParaRPr lang="en-US" dirty="0"/>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000288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490538"/>
            <a:ext cx="11163868" cy="828948"/>
          </a:xfrm>
        </p:spPr>
        <p:txBody>
          <a:bodyPr/>
          <a:lstStyle>
            <a:lvl1pPr>
              <a:defRPr b="1"/>
            </a:lvl1pPr>
          </a:lstStyle>
          <a:p>
            <a:r>
              <a:rPr lang="en-US" dirty="0" smtClean="0"/>
              <a:t>TITLE AND CONTENT </a:t>
            </a:r>
            <a:br>
              <a:rPr lang="en-US" dirty="0" smtClean="0"/>
            </a:br>
            <a:r>
              <a:rPr lang="en-US" dirty="0" smtClean="0"/>
              <a:t>Headline in </a:t>
            </a:r>
            <a:r>
              <a:rPr lang="en-US" dirty="0" err="1" smtClean="0"/>
              <a:t>arial</a:t>
            </a:r>
            <a:r>
              <a:rPr lang="en-US" dirty="0" smtClean="0"/>
              <a:t> and all caps</a:t>
            </a:r>
            <a:endParaRPr lang="en-US" dirty="0"/>
          </a:p>
        </p:txBody>
      </p:sp>
      <p:sp>
        <p:nvSpPr>
          <p:cNvPr id="6" name="Text Placeholder 5"/>
          <p:cNvSpPr>
            <a:spLocks noGrp="1"/>
          </p:cNvSpPr>
          <p:nvPr>
            <p:ph type="body" sz="quarter" idx="12" hasCustomPrompt="1"/>
          </p:nvPr>
        </p:nvSpPr>
        <p:spPr>
          <a:xfrm>
            <a:off x="609603" y="1359250"/>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Box 3"/>
          <p:cNvSpPr txBox="1"/>
          <p:nvPr userDrawn="1"/>
        </p:nvSpPr>
        <p:spPr>
          <a:xfrm>
            <a:off x="2864469" y="1445568"/>
            <a:ext cx="184731" cy="276999"/>
          </a:xfrm>
          <a:prstGeom prst="rect">
            <a:avLst/>
          </a:prstGeom>
          <a:noFill/>
        </p:spPr>
        <p:txBody>
          <a:bodyPr wrap="none" rtlCol="0">
            <a:spAutoFit/>
          </a:bodyPr>
          <a:lstStyle/>
          <a:p>
            <a:endParaRPr lang="en-US" sz="1200" dirty="0"/>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397759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3" y="1373718"/>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609600" y="1904966"/>
            <a:ext cx="5364480" cy="4422775"/>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6267451" y="1890678"/>
            <a:ext cx="5364480" cy="4422775"/>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hasCustomPrompt="1"/>
          </p:nvPr>
        </p:nvSpPr>
        <p:spPr/>
        <p:txBody>
          <a:bodyPr/>
          <a:lstStyle>
            <a:lvl1pPr>
              <a:defRPr/>
            </a:lvl1pPr>
          </a:lstStyle>
          <a:p>
            <a:r>
              <a:rPr lang="en-US" dirty="0" smtClean="0"/>
              <a:t>Two-column CONTENT slide</a:t>
            </a:r>
            <a:br>
              <a:rPr lang="en-US" dirty="0" smtClean="0"/>
            </a:br>
            <a:r>
              <a:rPr lang="en-US" dirty="0" smtClean="0"/>
              <a:t>one or two lines for headline</a:t>
            </a:r>
            <a:endParaRPr lang="en-US" dirty="0"/>
          </a:p>
        </p:txBody>
      </p:sp>
    </p:spTree>
    <p:extLst>
      <p:ext uri="{BB962C8B-B14F-4D97-AF65-F5344CB8AC3E}">
        <p14:creationId xmlns:p14="http://schemas.microsoft.com/office/powerpoint/2010/main" val="4134497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14527" y="2454270"/>
            <a:ext cx="5486400" cy="3835883"/>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6286500" y="2454270"/>
            <a:ext cx="5486400" cy="3835883"/>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quarter" idx="16" hasCustomPrompt="1"/>
          </p:nvPr>
        </p:nvSpPr>
        <p:spPr>
          <a:xfrm>
            <a:off x="6286500" y="1874731"/>
            <a:ext cx="5486400" cy="62099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smtClean="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3" y="1359250"/>
            <a:ext cx="11163868" cy="499715"/>
          </a:xfrm>
          <a:noFill/>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9" name="Text Placeholder 3"/>
          <p:cNvSpPr>
            <a:spLocks noGrp="1"/>
          </p:cNvSpPr>
          <p:nvPr>
            <p:ph type="body" sz="quarter" idx="15" hasCustomPrompt="1"/>
          </p:nvPr>
        </p:nvSpPr>
        <p:spPr>
          <a:xfrm>
            <a:off x="614527" y="1874731"/>
            <a:ext cx="5486400" cy="62099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smtClean="0"/>
              <a:t>Click to Add Headline</a:t>
            </a:r>
          </a:p>
        </p:txBody>
      </p:sp>
      <p:sp>
        <p:nvSpPr>
          <p:cNvPr id="2" name="Title 1"/>
          <p:cNvSpPr>
            <a:spLocks noGrp="1"/>
          </p:cNvSpPr>
          <p:nvPr>
            <p:ph type="title" hasCustomPrompt="1"/>
          </p:nvPr>
        </p:nvSpPr>
        <p:spPr/>
        <p:txBody>
          <a:bodyPr/>
          <a:lstStyle>
            <a:lvl1pPr>
              <a:defRPr baseline="0"/>
            </a:lvl1pPr>
          </a:lstStyle>
          <a:p>
            <a:r>
              <a:rPr lang="en-US" dirty="0" smtClean="0"/>
              <a:t>Two-column CONTENT slide</a:t>
            </a:r>
            <a:br>
              <a:rPr lang="en-US" dirty="0" smtClean="0"/>
            </a:br>
            <a:r>
              <a:rPr lang="en-US" dirty="0" smtClean="0"/>
              <a:t>with box treatment</a:t>
            </a:r>
            <a:endParaRPr lang="en-US" dirty="0"/>
          </a:p>
        </p:txBody>
      </p:sp>
    </p:spTree>
    <p:extLst>
      <p:ext uri="{BB962C8B-B14F-4D97-AF65-F5344CB8AC3E}">
        <p14:creationId xmlns:p14="http://schemas.microsoft.com/office/powerpoint/2010/main" val="1757361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6004767" y="1890497"/>
            <a:ext cx="5759667" cy="2054443"/>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660909" y="1890496"/>
            <a:ext cx="4972641" cy="2087843"/>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660909" y="4271089"/>
            <a:ext cx="4972641" cy="2087843"/>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609603" y="1359250"/>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6004767" y="4257460"/>
            <a:ext cx="5759667" cy="2054443"/>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Box 10"/>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3351147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060412" y="1934728"/>
            <a:ext cx="7753216" cy="1303379"/>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Edit Master text styles</a:t>
            </a:r>
          </a:p>
          <a:p>
            <a:pPr lvl="1"/>
            <a:r>
              <a:rPr lang="en-US" smtClean="0"/>
              <a:t>Second level</a:t>
            </a:r>
          </a:p>
          <a:p>
            <a:pPr lvl="2"/>
            <a:r>
              <a:rPr lang="en-US" smtClean="0"/>
              <a:t>Third level</a:t>
            </a:r>
          </a:p>
        </p:txBody>
      </p:sp>
      <p:sp>
        <p:nvSpPr>
          <p:cNvPr id="9" name="Picture Placeholder 4"/>
          <p:cNvSpPr>
            <a:spLocks noGrp="1"/>
          </p:cNvSpPr>
          <p:nvPr>
            <p:ph type="pic" sz="quarter" idx="15" hasCustomPrompt="1"/>
          </p:nvPr>
        </p:nvSpPr>
        <p:spPr>
          <a:xfrm>
            <a:off x="652525" y="1923616"/>
            <a:ext cx="2698328" cy="1186811"/>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649355" y="3493609"/>
            <a:ext cx="2704676" cy="1186811"/>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THREE IMAGES – VERTICAL</a:t>
            </a:r>
            <a:br>
              <a:rPr lang="en-US" dirty="0" smtClean="0"/>
            </a:br>
            <a:r>
              <a:rPr lang="en-US" dirty="0" smtClean="0"/>
              <a:t>Headline in </a:t>
            </a:r>
            <a:r>
              <a:rPr lang="en-US" dirty="0" err="1" smtClean="0"/>
              <a:t>arial</a:t>
            </a:r>
            <a:r>
              <a:rPr lang="en-US" dirty="0" smtClean="0"/>
              <a:t> and all caps</a:t>
            </a:r>
            <a:endParaRPr lang="en-US" dirty="0"/>
          </a:p>
        </p:txBody>
      </p:sp>
      <p:sp>
        <p:nvSpPr>
          <p:cNvPr id="8" name="Text Placeholder 5"/>
          <p:cNvSpPr>
            <a:spLocks noGrp="1"/>
          </p:cNvSpPr>
          <p:nvPr>
            <p:ph type="body" sz="quarter" idx="12" hasCustomPrompt="1"/>
          </p:nvPr>
        </p:nvSpPr>
        <p:spPr>
          <a:xfrm>
            <a:off x="609603" y="1371950"/>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0" name="Text Placeholder 3"/>
          <p:cNvSpPr>
            <a:spLocks noGrp="1"/>
          </p:cNvSpPr>
          <p:nvPr>
            <p:ph type="body" sz="quarter" idx="18"/>
          </p:nvPr>
        </p:nvSpPr>
        <p:spPr>
          <a:xfrm>
            <a:off x="4060412" y="3507969"/>
            <a:ext cx="7753216" cy="1303379"/>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Edit Master text styles</a:t>
            </a:r>
          </a:p>
          <a:p>
            <a:pPr lvl="1"/>
            <a:r>
              <a:rPr lang="en-US" smtClean="0"/>
              <a:t>Second level</a:t>
            </a:r>
          </a:p>
          <a:p>
            <a:pPr lvl="2"/>
            <a:r>
              <a:rPr lang="en-US" smtClean="0"/>
              <a:t>Third level</a:t>
            </a:r>
          </a:p>
        </p:txBody>
      </p:sp>
      <p:sp>
        <p:nvSpPr>
          <p:cNvPr id="14" name="Picture Placeholder 4"/>
          <p:cNvSpPr>
            <a:spLocks noGrp="1"/>
          </p:cNvSpPr>
          <p:nvPr>
            <p:ph type="pic" sz="quarter" idx="19" hasCustomPrompt="1"/>
          </p:nvPr>
        </p:nvSpPr>
        <p:spPr>
          <a:xfrm>
            <a:off x="649354" y="5076182"/>
            <a:ext cx="2704676" cy="1186811"/>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5" name="Text Placeholder 3"/>
          <p:cNvSpPr>
            <a:spLocks noGrp="1"/>
          </p:cNvSpPr>
          <p:nvPr>
            <p:ph type="body" sz="quarter" idx="20"/>
          </p:nvPr>
        </p:nvSpPr>
        <p:spPr>
          <a:xfrm>
            <a:off x="4060412" y="5059322"/>
            <a:ext cx="7753216" cy="1303379"/>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Edit Master text styles</a:t>
            </a:r>
          </a:p>
          <a:p>
            <a:pPr lvl="1"/>
            <a:r>
              <a:rPr lang="en-US" smtClean="0"/>
              <a:t>Second level</a:t>
            </a:r>
          </a:p>
          <a:p>
            <a:pPr lvl="2"/>
            <a:r>
              <a:rPr lang="en-US" smtClean="0"/>
              <a:t>Third level</a:t>
            </a:r>
          </a:p>
        </p:txBody>
      </p:sp>
      <p:sp>
        <p:nvSpPr>
          <p:cNvPr id="16" name="TextBox 15"/>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2219559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3" y="1359250"/>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651643" y="4188850"/>
            <a:ext cx="5486400"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3"/>
          <p:cNvSpPr>
            <a:spLocks noGrp="1"/>
          </p:cNvSpPr>
          <p:nvPr>
            <p:ph type="body" sz="quarter" idx="14"/>
          </p:nvPr>
        </p:nvSpPr>
        <p:spPr>
          <a:xfrm>
            <a:off x="6288290" y="4188850"/>
            <a:ext cx="5463447" cy="2129163"/>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Picture Placeholder 4"/>
          <p:cNvSpPr>
            <a:spLocks noGrp="1"/>
          </p:cNvSpPr>
          <p:nvPr>
            <p:ph type="pic" sz="quarter" idx="15" hasCustomPrompt="1"/>
          </p:nvPr>
        </p:nvSpPr>
        <p:spPr>
          <a:xfrm>
            <a:off x="660905" y="1890495"/>
            <a:ext cx="5364480"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6278733" y="1890495"/>
            <a:ext cx="5364480" cy="22860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top HORIZONTAL</a:t>
            </a:r>
            <a:br>
              <a:rPr lang="en-US" dirty="0" smtClean="0"/>
            </a:br>
            <a:r>
              <a:rPr lang="en-US" dirty="0" smtClean="0"/>
              <a:t>Headline in </a:t>
            </a:r>
            <a:r>
              <a:rPr lang="en-US" dirty="0" err="1" smtClean="0"/>
              <a:t>arial</a:t>
            </a:r>
            <a:r>
              <a:rPr lang="en-US" dirty="0" smtClean="0"/>
              <a:t> and all caps</a:t>
            </a:r>
            <a:endParaRPr lang="en-US" dirty="0"/>
          </a:p>
        </p:txBody>
      </p:sp>
      <p:sp>
        <p:nvSpPr>
          <p:cNvPr id="10" name="TextBox 9"/>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2935707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3" y="1355854"/>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609600" y="1877798"/>
            <a:ext cx="54864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smtClean="0"/>
              <a:t>Edit Master text styles</a:t>
            </a:r>
          </a:p>
          <a:p>
            <a:pPr lvl="1"/>
            <a:r>
              <a:rPr lang="en-US" smtClean="0"/>
              <a:t>Second level</a:t>
            </a:r>
          </a:p>
          <a:p>
            <a:pPr lvl="2"/>
            <a:r>
              <a:rPr lang="en-US" smtClean="0"/>
              <a:t>Third level</a:t>
            </a:r>
          </a:p>
        </p:txBody>
      </p:sp>
      <p:sp>
        <p:nvSpPr>
          <p:cNvPr id="15" name="Text Placeholder 3"/>
          <p:cNvSpPr>
            <a:spLocks noGrp="1"/>
          </p:cNvSpPr>
          <p:nvPr>
            <p:ph type="body" sz="quarter" idx="14"/>
          </p:nvPr>
        </p:nvSpPr>
        <p:spPr>
          <a:xfrm>
            <a:off x="6288287" y="1877798"/>
            <a:ext cx="5486400" cy="171707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smtClean="0"/>
              <a:t>Edit Master text styles</a:t>
            </a:r>
          </a:p>
          <a:p>
            <a:pPr lvl="1"/>
            <a:r>
              <a:rPr lang="en-US" smtClean="0"/>
              <a:t>Second level</a:t>
            </a:r>
          </a:p>
          <a:p>
            <a:pPr lvl="2"/>
            <a:r>
              <a:rPr lang="en-US" smtClean="0"/>
              <a:t>Third level</a:t>
            </a:r>
          </a:p>
        </p:txBody>
      </p:sp>
      <p:sp>
        <p:nvSpPr>
          <p:cNvPr id="10" name="Picture Placeholder 4"/>
          <p:cNvSpPr>
            <a:spLocks noGrp="1"/>
          </p:cNvSpPr>
          <p:nvPr>
            <p:ph type="pic" sz="quarter" idx="15" hasCustomPrompt="1"/>
          </p:nvPr>
        </p:nvSpPr>
        <p:spPr>
          <a:xfrm>
            <a:off x="618861" y="3615115"/>
            <a:ext cx="5364480" cy="2286000"/>
          </a:xfrm>
          <a:solidFill>
            <a:schemeClr val="bg1">
              <a:lumMod val="75000"/>
            </a:schemeClr>
          </a:solidFill>
        </p:spPr>
        <p:txBody>
          <a:bodyPr tIns="27432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p:cNvSpPr>
          <p:nvPr>
            <p:ph type="pic" sz="quarter" idx="16" hasCustomPrompt="1"/>
          </p:nvPr>
        </p:nvSpPr>
        <p:spPr>
          <a:xfrm>
            <a:off x="6307819" y="3615115"/>
            <a:ext cx="5364480" cy="2286000"/>
          </a:xfrm>
          <a:solidFill>
            <a:schemeClr val="bg1">
              <a:lumMod val="75000"/>
            </a:schemeClr>
          </a:solidFill>
        </p:spPr>
        <p:txBody>
          <a:bodyPr tIns="27432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IMAGES – bottom HORIZONTAL</a:t>
            </a:r>
            <a:br>
              <a:rPr lang="en-US" dirty="0" smtClean="0"/>
            </a:br>
            <a:r>
              <a:rPr lang="en-US" dirty="0" smtClean="0"/>
              <a:t>WITH CAPTIONS</a:t>
            </a:r>
            <a:endParaRPr lang="en-US" dirty="0"/>
          </a:p>
        </p:txBody>
      </p:sp>
      <p:sp>
        <p:nvSpPr>
          <p:cNvPr id="12" name="TextBox 11"/>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
        <p:nvSpPr>
          <p:cNvPr id="8" name="Text Placeholder 7"/>
          <p:cNvSpPr>
            <a:spLocks noGrp="1"/>
          </p:cNvSpPr>
          <p:nvPr>
            <p:ph type="body" sz="quarter" idx="17"/>
          </p:nvPr>
        </p:nvSpPr>
        <p:spPr>
          <a:xfrm>
            <a:off x="635023" y="5912892"/>
            <a:ext cx="5327631" cy="478760"/>
          </a:xfrm>
        </p:spPr>
        <p:txBody>
          <a:bodyPr/>
          <a:lstStyle>
            <a:lvl1pPr marL="0" indent="0">
              <a:buNone/>
              <a:defRPr sz="1200"/>
            </a:lvl1pPr>
          </a:lstStyle>
          <a:p>
            <a:pPr lvl="0"/>
            <a:r>
              <a:rPr lang="en-US" smtClean="0"/>
              <a:t>Edit Master text styles</a:t>
            </a:r>
          </a:p>
        </p:txBody>
      </p:sp>
      <p:sp>
        <p:nvSpPr>
          <p:cNvPr id="13" name="Text Placeholder 7"/>
          <p:cNvSpPr>
            <a:spLocks noGrp="1"/>
          </p:cNvSpPr>
          <p:nvPr>
            <p:ph type="body" sz="quarter" idx="18"/>
          </p:nvPr>
        </p:nvSpPr>
        <p:spPr>
          <a:xfrm>
            <a:off x="6333722" y="5925592"/>
            <a:ext cx="5327631" cy="478760"/>
          </a:xfrm>
        </p:spPr>
        <p:txBody>
          <a:bodyPr/>
          <a:lstStyle>
            <a:lvl1pPr marL="0" indent="0">
              <a:buNone/>
              <a:defRPr sz="1200"/>
            </a:lvl1pPr>
          </a:lstStyle>
          <a:p>
            <a:pPr lvl="0"/>
            <a:r>
              <a:rPr lang="en-US" smtClean="0"/>
              <a:t>Edit Master text styles</a:t>
            </a:r>
          </a:p>
        </p:txBody>
      </p:sp>
    </p:spTree>
    <p:extLst>
      <p:ext uri="{BB962C8B-B14F-4D97-AF65-F5344CB8AC3E}">
        <p14:creationId xmlns:p14="http://schemas.microsoft.com/office/powerpoint/2010/main" val="345871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39016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651643" y="5475820"/>
            <a:ext cx="5486400" cy="915835"/>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Edit Master text styles</a:t>
            </a:r>
          </a:p>
          <a:p>
            <a:pPr lvl="1"/>
            <a:r>
              <a:rPr lang="en-US" smtClean="0"/>
              <a:t>Second level</a:t>
            </a:r>
          </a:p>
        </p:txBody>
      </p:sp>
      <p:sp>
        <p:nvSpPr>
          <p:cNvPr id="15" name="Text Placeholder 3"/>
          <p:cNvSpPr>
            <a:spLocks noGrp="1"/>
          </p:cNvSpPr>
          <p:nvPr>
            <p:ph type="body" sz="quarter" idx="14"/>
          </p:nvPr>
        </p:nvSpPr>
        <p:spPr>
          <a:xfrm>
            <a:off x="6288290" y="5475820"/>
            <a:ext cx="5463447" cy="915835"/>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smtClean="0"/>
              <a:t>Edit Master text styles</a:t>
            </a:r>
          </a:p>
          <a:p>
            <a:pPr lvl="1"/>
            <a:r>
              <a:rPr lang="en-US" smtClean="0"/>
              <a:t>Second level</a:t>
            </a:r>
          </a:p>
        </p:txBody>
      </p:sp>
      <p:sp>
        <p:nvSpPr>
          <p:cNvPr id="9" name="Picture Placeholder 4"/>
          <p:cNvSpPr>
            <a:spLocks noGrp="1"/>
          </p:cNvSpPr>
          <p:nvPr>
            <p:ph type="pic" sz="quarter" idx="15" hasCustomPrompt="1"/>
          </p:nvPr>
        </p:nvSpPr>
        <p:spPr>
          <a:xfrm>
            <a:off x="660905" y="1894417"/>
            <a:ext cx="5364480" cy="35814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p:cNvSpPr>
          <p:nvPr>
            <p:ph type="pic" sz="quarter" idx="16" hasCustomPrompt="1"/>
          </p:nvPr>
        </p:nvSpPr>
        <p:spPr>
          <a:xfrm>
            <a:off x="6278733" y="1894417"/>
            <a:ext cx="5364480" cy="3581400"/>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baseline="0"/>
            </a:lvl1pPr>
          </a:lstStyle>
          <a:p>
            <a:r>
              <a:rPr lang="en-US" dirty="0" smtClean="0"/>
              <a:t>TWO Large IMAGES w/bullets </a:t>
            </a:r>
            <a:br>
              <a:rPr lang="en-US" dirty="0" smtClean="0"/>
            </a:br>
            <a:r>
              <a:rPr lang="en-US" dirty="0" smtClean="0"/>
              <a:t>Headline in </a:t>
            </a:r>
            <a:r>
              <a:rPr lang="en-US" dirty="0" err="1" smtClean="0"/>
              <a:t>arial</a:t>
            </a:r>
            <a:r>
              <a:rPr lang="en-US" dirty="0" smtClean="0"/>
              <a:t> and all caps</a:t>
            </a:r>
            <a:endParaRPr lang="en-US" dirty="0"/>
          </a:p>
        </p:txBody>
      </p:sp>
      <p:sp>
        <p:nvSpPr>
          <p:cNvPr id="10" name="TextBox 9"/>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
        <p:nvSpPr>
          <p:cNvPr id="11" name="Text Placeholder 5"/>
          <p:cNvSpPr>
            <a:spLocks noGrp="1"/>
          </p:cNvSpPr>
          <p:nvPr>
            <p:ph type="body" sz="quarter" idx="12" hasCustomPrompt="1"/>
          </p:nvPr>
        </p:nvSpPr>
        <p:spPr>
          <a:xfrm>
            <a:off x="609603" y="1346550"/>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Tree>
    <p:extLst>
      <p:ext uri="{BB962C8B-B14F-4D97-AF65-F5344CB8AC3E}">
        <p14:creationId xmlns:p14="http://schemas.microsoft.com/office/powerpoint/2010/main" val="2780411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902173" y="1889397"/>
            <a:ext cx="5053832" cy="3744153"/>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0" name="Text Placeholder 5"/>
          <p:cNvSpPr>
            <a:spLocks noGrp="1"/>
          </p:cNvSpPr>
          <p:nvPr>
            <p:ph type="body" sz="quarter" idx="17" hasCustomPrompt="1"/>
          </p:nvPr>
        </p:nvSpPr>
        <p:spPr>
          <a:xfrm>
            <a:off x="902173" y="5675247"/>
            <a:ext cx="512064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 </a:t>
            </a:r>
          </a:p>
          <a:p>
            <a:r>
              <a:rPr lang="en-US" dirty="0" smtClean="0"/>
              <a:t>Image Caption </a:t>
            </a:r>
          </a:p>
          <a:p>
            <a:r>
              <a:rPr lang="en-US" dirty="0" smtClean="0"/>
              <a:t> </a:t>
            </a:r>
            <a:endParaRPr lang="en-US" dirty="0"/>
          </a:p>
        </p:txBody>
      </p:sp>
      <p:sp>
        <p:nvSpPr>
          <p:cNvPr id="2" name="Title 1"/>
          <p:cNvSpPr>
            <a:spLocks noGrp="1"/>
          </p:cNvSpPr>
          <p:nvPr>
            <p:ph type="title" hasCustomPrompt="1"/>
          </p:nvPr>
        </p:nvSpPr>
        <p:spPr/>
        <p:txBody>
          <a:bodyPr/>
          <a:lstStyle>
            <a:lvl1pPr>
              <a:defRPr/>
            </a:lvl1pPr>
          </a:lstStyle>
          <a:p>
            <a:r>
              <a:rPr lang="en-US" dirty="0" smtClean="0"/>
              <a:t>TWO IMAGES with captions</a:t>
            </a:r>
            <a:br>
              <a:rPr lang="en-US" dirty="0" smtClean="0"/>
            </a:br>
            <a:r>
              <a:rPr lang="en-US" dirty="0" smtClean="0"/>
              <a:t>Headline in </a:t>
            </a:r>
            <a:r>
              <a:rPr lang="en-US" dirty="0" err="1" smtClean="0"/>
              <a:t>arial</a:t>
            </a:r>
            <a:r>
              <a:rPr lang="en-US" dirty="0" smtClean="0"/>
              <a:t> and all caps</a:t>
            </a:r>
            <a:endParaRPr lang="en-US" dirty="0"/>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609603" y="1346550"/>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6" name="Picture Placeholder 4"/>
          <p:cNvSpPr>
            <a:spLocks noGrp="1" noChangeAspect="1"/>
          </p:cNvSpPr>
          <p:nvPr>
            <p:ph type="pic" sz="quarter" idx="21" hasCustomPrompt="1"/>
          </p:nvPr>
        </p:nvSpPr>
        <p:spPr>
          <a:xfrm>
            <a:off x="6353507" y="1888618"/>
            <a:ext cx="5053832" cy="3744153"/>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7" name="Text Placeholder 5"/>
          <p:cNvSpPr>
            <a:spLocks noGrp="1"/>
          </p:cNvSpPr>
          <p:nvPr>
            <p:ph type="body" sz="quarter" idx="22" hasCustomPrompt="1"/>
          </p:nvPr>
        </p:nvSpPr>
        <p:spPr>
          <a:xfrm>
            <a:off x="6353507" y="5674468"/>
            <a:ext cx="5120640" cy="585031"/>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a:p>
            <a:r>
              <a:rPr lang="en-US" dirty="0" smtClean="0"/>
              <a:t>Image Caption </a:t>
            </a:r>
          </a:p>
          <a:p>
            <a:r>
              <a:rPr lang="en-US" dirty="0" smtClean="0"/>
              <a:t>Image Caption </a:t>
            </a:r>
          </a:p>
          <a:p>
            <a:r>
              <a:rPr lang="en-US" dirty="0" smtClean="0"/>
              <a:t> </a:t>
            </a:r>
            <a:endParaRPr lang="en-US" dirty="0"/>
          </a:p>
        </p:txBody>
      </p:sp>
      <p:sp>
        <p:nvSpPr>
          <p:cNvPr id="11" name="TextBox 10"/>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1853494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609603" y="1359250"/>
            <a:ext cx="11163868" cy="485427"/>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4" name="Text Placeholder 3"/>
          <p:cNvSpPr>
            <a:spLocks noGrp="1"/>
          </p:cNvSpPr>
          <p:nvPr>
            <p:ph type="body" sz="quarter" idx="13"/>
          </p:nvPr>
        </p:nvSpPr>
        <p:spPr>
          <a:xfrm>
            <a:off x="661172" y="3806614"/>
            <a:ext cx="3287445" cy="2146611"/>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Edit Master text styles</a:t>
            </a:r>
          </a:p>
          <a:p>
            <a:pPr lvl="1"/>
            <a:r>
              <a:rPr lang="en-US" smtClean="0"/>
              <a:t>Second level</a:t>
            </a:r>
          </a:p>
          <a:p>
            <a:pPr lvl="2"/>
            <a:r>
              <a:rPr lang="en-US" smtClean="0"/>
              <a:t>Third level</a:t>
            </a:r>
          </a:p>
        </p:txBody>
      </p:sp>
      <p:sp>
        <p:nvSpPr>
          <p:cNvPr id="15" name="Text Placeholder 3"/>
          <p:cNvSpPr>
            <a:spLocks noGrp="1"/>
          </p:cNvSpPr>
          <p:nvPr>
            <p:ph type="body" sz="quarter" idx="14"/>
          </p:nvPr>
        </p:nvSpPr>
        <p:spPr>
          <a:xfrm>
            <a:off x="4508115" y="3806614"/>
            <a:ext cx="3287445" cy="2146611"/>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Edit Master text styles</a:t>
            </a:r>
          </a:p>
          <a:p>
            <a:pPr lvl="1"/>
            <a:r>
              <a:rPr lang="en-US" smtClean="0"/>
              <a:t>Second level</a:t>
            </a:r>
          </a:p>
          <a:p>
            <a:pPr lvl="2"/>
            <a:r>
              <a:rPr lang="en-US" smtClean="0"/>
              <a:t>Third level</a:t>
            </a:r>
          </a:p>
        </p:txBody>
      </p:sp>
      <p:sp>
        <p:nvSpPr>
          <p:cNvPr id="9" name="Picture Placeholder 4"/>
          <p:cNvSpPr>
            <a:spLocks noGrp="1" noChangeAspect="1"/>
          </p:cNvSpPr>
          <p:nvPr>
            <p:ph type="pic" sz="quarter" idx="15" hasCustomPrompt="1"/>
          </p:nvPr>
        </p:nvSpPr>
        <p:spPr>
          <a:xfrm>
            <a:off x="670772" y="1887595"/>
            <a:ext cx="3148325"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noChangeAspect="1"/>
          </p:cNvSpPr>
          <p:nvPr>
            <p:ph type="pic" sz="quarter" idx="16" hasCustomPrompt="1"/>
          </p:nvPr>
        </p:nvSpPr>
        <p:spPr>
          <a:xfrm>
            <a:off x="4517715" y="1887595"/>
            <a:ext cx="3148325"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7" name="Text Placeholder 3"/>
          <p:cNvSpPr>
            <a:spLocks noGrp="1"/>
          </p:cNvSpPr>
          <p:nvPr>
            <p:ph type="body" sz="quarter" idx="19"/>
          </p:nvPr>
        </p:nvSpPr>
        <p:spPr>
          <a:xfrm>
            <a:off x="8348928" y="3809113"/>
            <a:ext cx="3287445" cy="2146611"/>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smtClean="0"/>
              <a:t>Edit Master text styles</a:t>
            </a:r>
          </a:p>
          <a:p>
            <a:pPr lvl="1"/>
            <a:r>
              <a:rPr lang="en-US" smtClean="0"/>
              <a:t>Second level</a:t>
            </a:r>
          </a:p>
          <a:p>
            <a:pPr lvl="2"/>
            <a:r>
              <a:rPr lang="en-US" smtClean="0"/>
              <a:t>Third level</a:t>
            </a:r>
          </a:p>
        </p:txBody>
      </p:sp>
      <p:sp>
        <p:nvSpPr>
          <p:cNvPr id="18" name="Picture Placeholder 4"/>
          <p:cNvSpPr>
            <a:spLocks noGrp="1" noChangeAspect="1"/>
          </p:cNvSpPr>
          <p:nvPr>
            <p:ph type="pic" sz="quarter" idx="20" hasCustomPrompt="1"/>
          </p:nvPr>
        </p:nvSpPr>
        <p:spPr>
          <a:xfrm>
            <a:off x="8358528" y="1890094"/>
            <a:ext cx="3148325" cy="182057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p:txBody>
          <a:bodyPr/>
          <a:lstStyle>
            <a:lvl1pPr>
              <a:defRPr/>
            </a:lvl1pPr>
          </a:lstStyle>
          <a:p>
            <a:r>
              <a:rPr lang="en-US" dirty="0" smtClean="0"/>
              <a:t>THREE IMAGES – HORIZONTAL</a:t>
            </a:r>
            <a:br>
              <a:rPr lang="en-US" dirty="0" smtClean="0"/>
            </a:br>
            <a:r>
              <a:rPr lang="en-US" dirty="0" smtClean="0"/>
              <a:t>Headline in </a:t>
            </a:r>
            <a:r>
              <a:rPr lang="en-US" dirty="0" err="1" smtClean="0"/>
              <a:t>arial</a:t>
            </a:r>
            <a:r>
              <a:rPr lang="en-US" dirty="0" smtClean="0"/>
              <a:t> and all caps</a:t>
            </a:r>
            <a:endParaRPr lang="en-US" dirty="0"/>
          </a:p>
        </p:txBody>
      </p:sp>
      <p:sp>
        <p:nvSpPr>
          <p:cNvPr id="13" name="TextBox 12"/>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79417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6" y="1891974"/>
            <a:ext cx="2987040" cy="223828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3270980" y="1891974"/>
            <a:ext cx="2987040" cy="223828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6251121" y="1891974"/>
            <a:ext cx="2987040" cy="223828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noChangeAspect="1"/>
          </p:cNvSpPr>
          <p:nvPr>
            <p:ph type="pic" sz="quarter" idx="17" hasCustomPrompt="1"/>
          </p:nvPr>
        </p:nvSpPr>
        <p:spPr>
          <a:xfrm>
            <a:off x="9208029" y="1891974"/>
            <a:ext cx="2987040" cy="223828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626534" y="4896695"/>
            <a:ext cx="11246069" cy="144844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smtClean="0"/>
              <a:t>Edit Master text styles</a:t>
            </a:r>
          </a:p>
          <a:p>
            <a:pPr lvl="1"/>
            <a:r>
              <a:rPr lang="en-US" smtClean="0"/>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1" i="0" kern="1200" cap="all" baseline="0" dirty="0">
                <a:solidFill>
                  <a:schemeClr val="tx1">
                    <a:lumMod val="50000"/>
                  </a:schemeClr>
                </a:solidFill>
                <a:latin typeface="+mj-lt"/>
                <a:ea typeface="+mj-ea"/>
                <a:cs typeface="+mj-cs"/>
              </a:defRPr>
            </a:lvl1pPr>
          </a:lstStyle>
          <a:p>
            <a:r>
              <a:rPr lang="en-US" dirty="0" smtClean="0"/>
              <a:t>four images, captions and bullets</a:t>
            </a:r>
            <a:br>
              <a:rPr lang="en-US" dirty="0" smtClean="0"/>
            </a:br>
            <a:r>
              <a:rPr lang="en-US" dirty="0" smtClean="0"/>
              <a:t>Headline is </a:t>
            </a:r>
            <a:r>
              <a:rPr lang="en-US" dirty="0" err="1" smtClean="0"/>
              <a:t>arial</a:t>
            </a:r>
            <a:r>
              <a:rPr lang="en-US" dirty="0" smtClean="0"/>
              <a:t> in all caps</a:t>
            </a:r>
            <a:endParaRPr lang="en-US" dirty="0"/>
          </a:p>
        </p:txBody>
      </p:sp>
      <p:sp>
        <p:nvSpPr>
          <p:cNvPr id="4" name="Text Placeholder 3"/>
          <p:cNvSpPr>
            <a:spLocks noGrp="1"/>
          </p:cNvSpPr>
          <p:nvPr>
            <p:ph type="body" sz="quarter" idx="18" hasCustomPrompt="1"/>
          </p:nvPr>
        </p:nvSpPr>
        <p:spPr>
          <a:xfrm>
            <a:off x="290838" y="4169563"/>
            <a:ext cx="2984625" cy="477837"/>
          </a:xfrm>
          <a:noFill/>
        </p:spPr>
        <p:txBody>
          <a:bodyPr lIns="91440" rIns="91440"/>
          <a:lstStyle>
            <a:lvl1pPr marL="0" indent="0">
              <a:lnSpc>
                <a:spcPct val="95000"/>
              </a:lnSpc>
              <a:buNone/>
              <a:defRPr sz="1200" b="0" baseline="0">
                <a:solidFill>
                  <a:srgbClr val="000000"/>
                </a:solidFill>
              </a:defRPr>
            </a:lvl1pPr>
          </a:lstStyle>
          <a:p>
            <a:pPr lvl="0"/>
            <a:r>
              <a:rPr lang="en-US" dirty="0" smtClean="0"/>
              <a:t>Image caption Image caption Image caption Image caption Image</a:t>
            </a:r>
            <a:endParaRPr lang="en-US" dirty="0"/>
          </a:p>
        </p:txBody>
      </p:sp>
      <p:sp>
        <p:nvSpPr>
          <p:cNvPr id="16" name="Text Placeholder 3"/>
          <p:cNvSpPr>
            <a:spLocks noGrp="1"/>
          </p:cNvSpPr>
          <p:nvPr>
            <p:ph type="body" sz="quarter" idx="19" hasCustomPrompt="1"/>
          </p:nvPr>
        </p:nvSpPr>
        <p:spPr>
          <a:xfrm>
            <a:off x="3256796" y="4169563"/>
            <a:ext cx="2984625"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7" name="Text Placeholder 3"/>
          <p:cNvSpPr>
            <a:spLocks noGrp="1"/>
          </p:cNvSpPr>
          <p:nvPr>
            <p:ph type="body" sz="quarter" idx="20" hasCustomPrompt="1"/>
          </p:nvPr>
        </p:nvSpPr>
        <p:spPr>
          <a:xfrm>
            <a:off x="6241421" y="4169563"/>
            <a:ext cx="2984625"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8" name="Text Placeholder 3"/>
          <p:cNvSpPr>
            <a:spLocks noGrp="1"/>
          </p:cNvSpPr>
          <p:nvPr>
            <p:ph type="body" sz="quarter" idx="21" hasCustomPrompt="1"/>
          </p:nvPr>
        </p:nvSpPr>
        <p:spPr>
          <a:xfrm>
            <a:off x="9207378" y="4169563"/>
            <a:ext cx="2984625" cy="477837"/>
          </a:xfrm>
          <a:noFill/>
        </p:spPr>
        <p:txBody>
          <a:bodyPr lIns="91440" rIns="91440"/>
          <a:lstStyle>
            <a:lvl1pPr marL="0" indent="0">
              <a:lnSpc>
                <a:spcPct val="95000"/>
              </a:lnSpc>
              <a:buNone/>
              <a:defRPr sz="1200" b="0">
                <a:solidFill>
                  <a:srgbClr val="000000"/>
                </a:solidFill>
              </a:defRPr>
            </a:lvl1pPr>
          </a:lstStyle>
          <a:p>
            <a:pPr lvl="0"/>
            <a:r>
              <a:rPr lang="en-US" dirty="0" smtClean="0"/>
              <a:t>Image caption Image caption Image caption Image caption Image</a:t>
            </a:r>
            <a:endParaRPr lang="en-US" dirty="0"/>
          </a:p>
        </p:txBody>
      </p:sp>
      <p:sp>
        <p:nvSpPr>
          <p:cNvPr id="14" name="TextBox 13"/>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609603" y="1359250"/>
            <a:ext cx="11163868" cy="499715"/>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Tree>
    <p:extLst>
      <p:ext uri="{BB962C8B-B14F-4D97-AF65-F5344CB8AC3E}">
        <p14:creationId xmlns:p14="http://schemas.microsoft.com/office/powerpoint/2010/main" val="2210109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four IMAGES with captions</a:t>
            </a:r>
            <a:br>
              <a:rPr lang="en-US" dirty="0" smtClean="0"/>
            </a:br>
            <a:r>
              <a:rPr lang="en-US" dirty="0" smtClean="0"/>
              <a:t>Headline in </a:t>
            </a:r>
            <a:r>
              <a:rPr lang="en-US" dirty="0" err="1" smtClean="0"/>
              <a:t>arial</a:t>
            </a:r>
            <a:r>
              <a:rPr lang="en-US" dirty="0" smtClean="0"/>
              <a:t> and all caps</a:t>
            </a:r>
            <a:endParaRPr lang="en-US" dirty="0"/>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609603" y="1359251"/>
            <a:ext cx="11163868" cy="27699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14" name="TextBox 13"/>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p>
          <a:p>
            <a:pPr marL="228600" indent="-228600">
              <a:buFont typeface="+mj-lt"/>
              <a:buAutoNum type="arabicPeriod"/>
            </a:pPr>
            <a:r>
              <a:rPr lang="en-US" sz="1400" dirty="0" smtClean="0">
                <a:solidFill>
                  <a:schemeClr val="bg1"/>
                </a:solidFill>
              </a:rPr>
              <a:t>Select </a:t>
            </a:r>
            <a:r>
              <a:rPr lang="en-US" sz="1400" dirty="0">
                <a:solidFill>
                  <a:schemeClr val="bg1"/>
                </a:solidFill>
              </a:rPr>
              <a:t>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
        <p:nvSpPr>
          <p:cNvPr id="15" name="Picture Placeholder 4"/>
          <p:cNvSpPr>
            <a:spLocks noGrp="1" noChangeAspect="1"/>
          </p:cNvSpPr>
          <p:nvPr>
            <p:ph type="pic" sz="quarter" idx="15" hasCustomPrompt="1"/>
          </p:nvPr>
        </p:nvSpPr>
        <p:spPr>
          <a:xfrm>
            <a:off x="649916" y="1894419"/>
            <a:ext cx="5053832"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6" name="Text Placeholder 5"/>
          <p:cNvSpPr>
            <a:spLocks noGrp="1"/>
          </p:cNvSpPr>
          <p:nvPr>
            <p:ph type="body" sz="quarter" idx="17" hasCustomPrompt="1"/>
          </p:nvPr>
        </p:nvSpPr>
        <p:spPr>
          <a:xfrm>
            <a:off x="649916" y="3763179"/>
            <a:ext cx="512064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p:txBody>
      </p:sp>
      <p:sp>
        <p:nvSpPr>
          <p:cNvPr id="18" name="Picture Placeholder 4"/>
          <p:cNvSpPr>
            <a:spLocks noGrp="1" noChangeAspect="1"/>
          </p:cNvSpPr>
          <p:nvPr>
            <p:ph type="pic" sz="quarter" idx="25" hasCustomPrompt="1"/>
          </p:nvPr>
        </p:nvSpPr>
        <p:spPr>
          <a:xfrm>
            <a:off x="6549909" y="1894419"/>
            <a:ext cx="5053832"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19" name="Text Placeholder 5"/>
          <p:cNvSpPr>
            <a:spLocks noGrp="1"/>
          </p:cNvSpPr>
          <p:nvPr>
            <p:ph type="body" sz="quarter" idx="26" hasCustomPrompt="1"/>
          </p:nvPr>
        </p:nvSpPr>
        <p:spPr>
          <a:xfrm>
            <a:off x="6549909" y="3763179"/>
            <a:ext cx="512064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endParaRPr lang="en-US" dirty="0"/>
          </a:p>
        </p:txBody>
      </p:sp>
      <p:sp>
        <p:nvSpPr>
          <p:cNvPr id="20" name="Picture Placeholder 4"/>
          <p:cNvSpPr>
            <a:spLocks noGrp="1" noChangeAspect="1"/>
          </p:cNvSpPr>
          <p:nvPr>
            <p:ph type="pic" sz="quarter" idx="27" hasCustomPrompt="1"/>
          </p:nvPr>
        </p:nvSpPr>
        <p:spPr>
          <a:xfrm>
            <a:off x="649916" y="4130202"/>
            <a:ext cx="5053832"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3" name="Text Placeholder 5"/>
          <p:cNvSpPr>
            <a:spLocks noGrp="1"/>
          </p:cNvSpPr>
          <p:nvPr>
            <p:ph type="body" sz="quarter" idx="28" hasCustomPrompt="1"/>
          </p:nvPr>
        </p:nvSpPr>
        <p:spPr>
          <a:xfrm>
            <a:off x="649916" y="6003567"/>
            <a:ext cx="512064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p>
        </p:txBody>
      </p:sp>
      <p:sp>
        <p:nvSpPr>
          <p:cNvPr id="24" name="Picture Placeholder 4"/>
          <p:cNvSpPr>
            <a:spLocks noGrp="1" noChangeAspect="1"/>
          </p:cNvSpPr>
          <p:nvPr>
            <p:ph type="pic" sz="quarter" idx="29" hasCustomPrompt="1"/>
          </p:nvPr>
        </p:nvSpPr>
        <p:spPr>
          <a:xfrm>
            <a:off x="6549909" y="4130202"/>
            <a:ext cx="5053832" cy="1844567"/>
          </a:xfrm>
          <a:solidFill>
            <a:schemeClr val="bg1">
              <a:lumMod val="75000"/>
            </a:schemeClr>
          </a:solidFill>
        </p:spPr>
        <p:txBody>
          <a:bodyPr tIns="182880"/>
          <a:lstStyle>
            <a:lvl1pPr marL="0" indent="0" algn="ctr">
              <a:buNone/>
              <a:defRPr baseline="0"/>
            </a:lvl1pPr>
          </a:lstStyle>
          <a:p>
            <a:r>
              <a:rPr lang="en-US" dirty="0" smtClean="0"/>
              <a:t>Click icon to insert an image</a:t>
            </a:r>
            <a:endParaRPr lang="en-US" dirty="0"/>
          </a:p>
        </p:txBody>
      </p:sp>
      <p:sp>
        <p:nvSpPr>
          <p:cNvPr id="27" name="Text Placeholder 5"/>
          <p:cNvSpPr>
            <a:spLocks noGrp="1"/>
          </p:cNvSpPr>
          <p:nvPr>
            <p:ph type="body" sz="quarter" idx="30" hasCustomPrompt="1"/>
          </p:nvPr>
        </p:nvSpPr>
        <p:spPr>
          <a:xfrm>
            <a:off x="6549909" y="6007358"/>
            <a:ext cx="5120640" cy="368183"/>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smtClean="0"/>
              <a:t>Image Caption</a:t>
            </a:r>
            <a:endParaRPr lang="en-US" dirty="0"/>
          </a:p>
        </p:txBody>
      </p:sp>
    </p:spTree>
    <p:extLst>
      <p:ext uri="{BB962C8B-B14F-4D97-AF65-F5344CB8AC3E}">
        <p14:creationId xmlns:p14="http://schemas.microsoft.com/office/powerpoint/2010/main" val="1850602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smtClean="0"/>
              <a:t>graph, chart or table slide. </a:t>
            </a:r>
            <a:br>
              <a:rPr lang="en-US" dirty="0" smtClean="0"/>
            </a:br>
            <a:r>
              <a:rPr lang="en-US" dirty="0" smtClean="0"/>
              <a:t>Headline in all caps, Arial Font</a:t>
            </a:r>
            <a:endParaRPr lang="en-US" dirty="0"/>
          </a:p>
        </p:txBody>
      </p:sp>
      <p:sp>
        <p:nvSpPr>
          <p:cNvPr id="3" name="Content Placeholder 2"/>
          <p:cNvSpPr>
            <a:spLocks noGrp="1"/>
          </p:cNvSpPr>
          <p:nvPr>
            <p:ph idx="1" hasCustomPrompt="1"/>
          </p:nvPr>
        </p:nvSpPr>
        <p:spPr>
          <a:xfrm>
            <a:off x="609603" y="1890105"/>
            <a:ext cx="11163868" cy="4029859"/>
          </a:xfrm>
        </p:spPr>
        <p:txBody>
          <a:bodyPr/>
          <a:lstStyle>
            <a:lvl1pPr>
              <a:defRPr baseline="0"/>
            </a:lvl1pPr>
          </a:lstStyle>
          <a:p>
            <a:pPr lvl="0"/>
            <a:r>
              <a:rPr lang="en-US" dirty="0" smtClean="0"/>
              <a:t>Click an icon below to add a chart, graph, or table.</a:t>
            </a:r>
            <a:endParaRPr lang="en-US" dirty="0"/>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609603" y="1359250"/>
            <a:ext cx="11163868" cy="499715"/>
          </a:xfrm>
        </p:spPr>
        <p:txBody>
          <a:bodyPr bIns="0">
            <a:noAutofit/>
          </a:bodyPr>
          <a:lstStyle>
            <a:lvl1pPr marL="0" indent="0">
              <a:lnSpc>
                <a:spcPct val="90000"/>
              </a:lnSpc>
              <a:spcBef>
                <a:spcPts val="0"/>
              </a:spcBef>
              <a:buNone/>
              <a:defRPr sz="2000" b="1">
                <a:solidFill>
                  <a:srgbClr val="0065A2"/>
                </a:solidFill>
              </a:defRPr>
            </a:lvl1pPr>
          </a:lstStyle>
          <a:p>
            <a:r>
              <a:rPr lang="en-US" dirty="0" smtClean="0"/>
              <a:t>Slide subtitle optional -  delete as needed</a:t>
            </a:r>
            <a:endParaRPr lang="en-US" dirty="0"/>
          </a:p>
        </p:txBody>
      </p:sp>
      <p:sp>
        <p:nvSpPr>
          <p:cNvPr id="7" name="Text Placeholder 6"/>
          <p:cNvSpPr>
            <a:spLocks noGrp="1"/>
          </p:cNvSpPr>
          <p:nvPr>
            <p:ph type="body" sz="quarter" idx="13" hasCustomPrompt="1"/>
          </p:nvPr>
        </p:nvSpPr>
        <p:spPr>
          <a:xfrm>
            <a:off x="647703" y="6318957"/>
            <a:ext cx="4948052" cy="539045"/>
          </a:xfrm>
        </p:spPr>
        <p:txBody>
          <a:bodyPr bIns="0" anchor="t" anchorCtr="0"/>
          <a:lstStyle>
            <a:lvl1pPr marL="0" indent="0">
              <a:buNone/>
              <a:defRPr sz="1050" baseline="0"/>
            </a:lvl1pPr>
          </a:lstStyle>
          <a:p>
            <a:pPr lvl="0"/>
            <a:r>
              <a:rPr lang="en-US" dirty="0" smtClean="0"/>
              <a:t>Source:</a:t>
            </a:r>
          </a:p>
        </p:txBody>
      </p:sp>
    </p:spTree>
    <p:extLst>
      <p:ext uri="{BB962C8B-B14F-4D97-AF65-F5344CB8AC3E}">
        <p14:creationId xmlns:p14="http://schemas.microsoft.com/office/powerpoint/2010/main" val="1376382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66339" y="6083301"/>
            <a:ext cx="2054459" cy="740115"/>
          </a:xfrm>
          <a:prstGeom prst="rect">
            <a:avLst/>
          </a:prstGeom>
          <a:noFill/>
          <a:extLst>
            <a:ext uri="{909E8E84-426E-40dd-AFC4-6F175D3DCCD1}">
              <a14:hiddenFill xmlns:a14="http://schemas.microsoft.com/office/drawing/2010/main" xmlns="">
                <a:solidFill>
                  <a:srgbClr val="FFFFFF"/>
                </a:solidFill>
              </a14:hiddenFill>
            </a:ext>
          </a:extLst>
        </p:spPr>
      </p:pic>
      <p:sp>
        <p:nvSpPr>
          <p:cNvPr id="38" name="TextBox 37"/>
          <p:cNvSpPr txBox="1"/>
          <p:nvPr userDrawn="1"/>
        </p:nvSpPr>
        <p:spPr>
          <a:xfrm>
            <a:off x="626535" y="6180026"/>
            <a:ext cx="952697" cy="276999"/>
          </a:xfrm>
          <a:prstGeom prst="rect">
            <a:avLst/>
          </a:prstGeom>
          <a:noFill/>
        </p:spPr>
        <p:txBody>
          <a:bodyPr wrap="none" lIns="0" rtlCol="0">
            <a:spAutoFit/>
          </a:bodyPr>
          <a:lstStyle/>
          <a:p>
            <a:r>
              <a:rPr lang="en-US" sz="1200" dirty="0" smtClean="0">
                <a:solidFill>
                  <a:schemeClr val="tx1">
                    <a:lumMod val="50000"/>
                  </a:schemeClr>
                </a:solidFill>
              </a:rPr>
              <a:t>www.anl.gov</a:t>
            </a:r>
            <a:endParaRPr lang="en-US" sz="1200" dirty="0">
              <a:solidFill>
                <a:schemeClr val="tx1">
                  <a:lumMod val="50000"/>
                </a:schemeClr>
              </a:solidFill>
            </a:endParaRPr>
          </a:p>
        </p:txBody>
      </p:sp>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1"/>
            <a:ext cx="12192000" cy="5984917"/>
          </a:xfrm>
          <a:prstGeom prst="rect">
            <a:avLst/>
          </a:prstGeom>
        </p:spPr>
      </p:pic>
      <p:sp>
        <p:nvSpPr>
          <p:cNvPr id="8" name="Text Placeholder 2"/>
          <p:cNvSpPr>
            <a:spLocks noGrp="1"/>
          </p:cNvSpPr>
          <p:nvPr>
            <p:ph type="body" sz="quarter" idx="10" hasCustomPrompt="1"/>
          </p:nvPr>
        </p:nvSpPr>
        <p:spPr>
          <a:xfrm>
            <a:off x="2" y="-14246"/>
            <a:ext cx="12191999" cy="5999163"/>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smtClean="0"/>
              <a:t>Type in closing statement</a:t>
            </a:r>
          </a:p>
        </p:txBody>
      </p:sp>
      <p:sp>
        <p:nvSpPr>
          <p:cNvPr id="9" name="TextBox 8"/>
          <p:cNvSpPr txBox="1"/>
          <p:nvPr userDrawn="1"/>
        </p:nvSpPr>
        <p:spPr>
          <a:xfrm>
            <a:off x="-1321339" y="-2421176"/>
            <a:ext cx="5042667" cy="1508105"/>
          </a:xfrm>
          <a:prstGeom prst="rect">
            <a:avLst/>
          </a:prstGeom>
          <a:solidFill>
            <a:schemeClr val="bg1">
              <a:lumMod val="50000"/>
            </a:schemeClr>
          </a:solidFill>
        </p:spPr>
        <p:txBody>
          <a:bodyPr wrap="square" rtlCol="0">
            <a:spAutoFit/>
          </a:bodyPr>
          <a:lstStyle/>
          <a:p>
            <a:r>
              <a:rPr lang="en-US" sz="1400" b="1" dirty="0" smtClean="0">
                <a:solidFill>
                  <a:schemeClr val="bg1"/>
                </a:solidFill>
              </a:rPr>
              <a:t>Suggested</a:t>
            </a:r>
            <a:r>
              <a:rPr lang="en-US" sz="1400" b="1" baseline="0" dirty="0" smtClean="0">
                <a:solidFill>
                  <a:schemeClr val="bg1"/>
                </a:solidFill>
              </a:rPr>
              <a:t> closing statement (optional): </a:t>
            </a:r>
          </a:p>
          <a:p>
            <a:endParaRPr lang="en-US" sz="1400" b="1" baseline="0" dirty="0" smtClean="0">
              <a:solidFill>
                <a:schemeClr val="bg1"/>
              </a:solidFill>
            </a:endParaRPr>
          </a:p>
          <a:p>
            <a:pPr lvl="0"/>
            <a:r>
              <a:rPr lang="en-US" sz="1400" b="1" dirty="0" smtClean="0">
                <a:solidFill>
                  <a:schemeClr val="bg1"/>
                </a:solidFill>
              </a:rPr>
              <a:t>WE START WITH YES.</a:t>
            </a:r>
          </a:p>
          <a:p>
            <a:pPr lvl="0">
              <a:spcAft>
                <a:spcPts val="1200"/>
              </a:spcAft>
            </a:pPr>
            <a:r>
              <a:rPr lang="en-US" sz="1400" b="1" dirty="0" smtClean="0">
                <a:solidFill>
                  <a:schemeClr val="bg1"/>
                </a:solidFill>
              </a:rPr>
              <a:t>AND END WITH THANK YOU.</a:t>
            </a:r>
          </a:p>
          <a:p>
            <a:pPr lvl="0"/>
            <a:r>
              <a:rPr lang="en-US" sz="1400" b="1" dirty="0" smtClean="0">
                <a:solidFill>
                  <a:schemeClr val="bg1"/>
                </a:solidFill>
              </a:rPr>
              <a:t>DO YOU HAVE ANY BIG QUESTIONS?</a:t>
            </a:r>
            <a:endParaRPr lang="en-US" sz="1400" dirty="0">
              <a:solidFill>
                <a:schemeClr val="bg1"/>
              </a:solidFill>
            </a:endParaRPr>
          </a:p>
          <a:p>
            <a:endParaRPr lang="en-US" sz="1200" dirty="0">
              <a:solidFill>
                <a:schemeClr val="bg1"/>
              </a:solidFill>
            </a:endParaRPr>
          </a:p>
        </p:txBody>
      </p:sp>
    </p:spTree>
    <p:extLst>
      <p:ext uri="{BB962C8B-B14F-4D97-AF65-F5344CB8AC3E}">
        <p14:creationId xmlns:p14="http://schemas.microsoft.com/office/powerpoint/2010/main" val="2268033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3"/>
            <a:ext cx="12192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2" name="Title 1"/>
          <p:cNvSpPr>
            <a:spLocks noGrp="1"/>
          </p:cNvSpPr>
          <p:nvPr>
            <p:ph type="title" hasCustomPrompt="1"/>
          </p:nvPr>
        </p:nvSpPr>
        <p:spPr>
          <a:xfrm>
            <a:off x="609603" y="515940"/>
            <a:ext cx="11163868" cy="806017"/>
          </a:xfrm>
        </p:spPr>
        <p:txBody>
          <a:bodyPr anchor="b"/>
          <a:lstStyle>
            <a:lvl1pPr>
              <a:defRPr b="1">
                <a:solidFill>
                  <a:schemeClr val="bg1"/>
                </a:solidFill>
              </a:defRPr>
            </a:lvl1pPr>
          </a:lstStyle>
          <a:p>
            <a:r>
              <a:rPr lang="en-US" dirty="0" smtClean="0"/>
              <a:t>TITLE AND CONTENT SLIDE. </a:t>
            </a:r>
            <a:br>
              <a:rPr lang="en-US" dirty="0" smtClean="0"/>
            </a:br>
            <a:r>
              <a:rPr lang="en-US" dirty="0" smtClean="0"/>
              <a:t>Headline in all caps, Arial Font.</a:t>
            </a:r>
            <a:endParaRPr lang="en-US" dirty="0"/>
          </a:p>
        </p:txBody>
      </p:sp>
    </p:spTree>
    <p:extLst>
      <p:ext uri="{BB962C8B-B14F-4D97-AF65-F5344CB8AC3E}">
        <p14:creationId xmlns:p14="http://schemas.microsoft.com/office/powerpoint/2010/main" val="989933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538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1"/>
            <a:ext cx="7580467" cy="406205"/>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smtClean="0"/>
              <a:t>Optional one line subhead, </a:t>
            </a:r>
            <a:r>
              <a:rPr lang="en-US" dirty="0" err="1" smtClean="0"/>
              <a:t>url</a:t>
            </a:r>
            <a:r>
              <a:rPr lang="en-US" dirty="0" smtClean="0"/>
              <a:t> or date</a:t>
            </a:r>
          </a:p>
        </p:txBody>
      </p:sp>
      <p:pic>
        <p:nvPicPr>
          <p:cNvPr id="15"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69752" y="544589"/>
            <a:ext cx="2382461" cy="85827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icture Placeholder 4"/>
          <p:cNvSpPr>
            <a:spLocks noGrp="1" noChangeAspect="1"/>
          </p:cNvSpPr>
          <p:nvPr>
            <p:ph type="pic" sz="quarter" idx="16" hasCustomPrompt="1"/>
          </p:nvPr>
        </p:nvSpPr>
        <p:spPr>
          <a:xfrm>
            <a:off x="6484970" y="1689100"/>
            <a:ext cx="5707033"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A</a:t>
            </a:r>
            <a:br>
              <a:rPr lang="en-US" dirty="0" smtClean="0"/>
            </a:br>
            <a:r>
              <a:rPr lang="en-US" dirty="0" smtClean="0"/>
              <a:t>can be up to four </a:t>
            </a:r>
            <a:br>
              <a:rPr lang="en-US" dirty="0" smtClean="0"/>
            </a:br>
            <a:r>
              <a:rPr lang="en-US" dirty="0" smtClean="0"/>
              <a:t>or five lines of text</a:t>
            </a:r>
            <a:endParaRPr lang="en-US" dirty="0"/>
          </a:p>
        </p:txBody>
      </p:sp>
      <p:sp>
        <p:nvSpPr>
          <p:cNvPr id="45"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00"/>
            </a:lvl1pPr>
          </a:lstStyle>
          <a:p>
            <a:pPr lvl="0"/>
            <a:r>
              <a:rPr lang="en-US" dirty="0" smtClean="0"/>
              <a:t>  </a:t>
            </a:r>
          </a:p>
        </p:txBody>
      </p:sp>
      <p:sp>
        <p:nvSpPr>
          <p:cNvPr id="48" name="Text Placeholder 9"/>
          <p:cNvSpPr>
            <a:spLocks noGrp="1"/>
          </p:cNvSpPr>
          <p:nvPr>
            <p:ph type="body" sz="quarter" idx="17" hasCustomPrompt="1"/>
          </p:nvPr>
        </p:nvSpPr>
        <p:spPr>
          <a:xfrm>
            <a:off x="626537" y="4582947"/>
            <a:ext cx="3590495"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49" name="Text Placeholder 45"/>
          <p:cNvSpPr>
            <a:spLocks noGrp="1"/>
          </p:cNvSpPr>
          <p:nvPr>
            <p:ph type="body" sz="quarter" idx="18" hasCustomPrompt="1"/>
          </p:nvPr>
        </p:nvSpPr>
        <p:spPr>
          <a:xfrm>
            <a:off x="626537" y="4960384"/>
            <a:ext cx="3590495"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0" name="Text Placeholder 9"/>
          <p:cNvSpPr>
            <a:spLocks noGrp="1"/>
          </p:cNvSpPr>
          <p:nvPr>
            <p:ph type="body" sz="quarter" idx="21" hasCustomPrompt="1"/>
          </p:nvPr>
        </p:nvSpPr>
        <p:spPr>
          <a:xfrm>
            <a:off x="4556498" y="4582947"/>
            <a:ext cx="3590495"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smtClean="0"/>
              <a:t>PRESENTER NAME</a:t>
            </a:r>
            <a:endParaRPr lang="en-US" dirty="0"/>
          </a:p>
        </p:txBody>
      </p:sp>
      <p:sp>
        <p:nvSpPr>
          <p:cNvPr id="53" name="Text Placeholder 45"/>
          <p:cNvSpPr>
            <a:spLocks noGrp="1"/>
          </p:cNvSpPr>
          <p:nvPr>
            <p:ph type="body" sz="quarter" idx="22" hasCustomPrompt="1"/>
          </p:nvPr>
        </p:nvSpPr>
        <p:spPr>
          <a:xfrm>
            <a:off x="4556498" y="4960384"/>
            <a:ext cx="3590495" cy="9144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a:t>
            </a:r>
            <a:br>
              <a:rPr lang="en-US" dirty="0" smtClean="0"/>
            </a:br>
            <a:r>
              <a:rPr lang="en-US" dirty="0" smtClean="0"/>
              <a:t>info if not needed</a:t>
            </a:r>
            <a:endParaRPr lang="en-US" dirty="0"/>
          </a:p>
        </p:txBody>
      </p:sp>
      <p:sp>
        <p:nvSpPr>
          <p:cNvPr id="54" name="Text Placeholder 9"/>
          <p:cNvSpPr>
            <a:spLocks noGrp="1"/>
          </p:cNvSpPr>
          <p:nvPr>
            <p:ph type="body" sz="quarter" idx="25" hasCustomPrompt="1"/>
          </p:nvPr>
        </p:nvSpPr>
        <p:spPr>
          <a:xfrm>
            <a:off x="8480265" y="4582947"/>
            <a:ext cx="3590495"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smtClean="0"/>
              <a:t>PRESENTER NAME</a:t>
            </a:r>
            <a:endParaRPr lang="en-US" dirty="0"/>
          </a:p>
        </p:txBody>
      </p:sp>
      <p:sp>
        <p:nvSpPr>
          <p:cNvPr id="55" name="Text Placeholder 45"/>
          <p:cNvSpPr>
            <a:spLocks noGrp="1"/>
          </p:cNvSpPr>
          <p:nvPr>
            <p:ph type="body" sz="quarter" idx="26" hasCustomPrompt="1"/>
          </p:nvPr>
        </p:nvSpPr>
        <p:spPr>
          <a:xfrm>
            <a:off x="8480265" y="4960384"/>
            <a:ext cx="3590495" cy="9144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a:t>
            </a:r>
            <a:br>
              <a:rPr lang="en-US" dirty="0" smtClean="0"/>
            </a:br>
            <a:r>
              <a:rPr lang="en-US" dirty="0" smtClean="0"/>
              <a:t>info if not needed</a:t>
            </a:r>
            <a:endParaRPr lang="en-US" dirty="0"/>
          </a:p>
        </p:txBody>
      </p:sp>
      <p:sp>
        <p:nvSpPr>
          <p:cNvPr id="47" name="Text Placeholder 45"/>
          <p:cNvSpPr>
            <a:spLocks noGrp="1"/>
          </p:cNvSpPr>
          <p:nvPr>
            <p:ph type="body" sz="quarter" idx="19" hasCustomPrompt="1"/>
          </p:nvPr>
        </p:nvSpPr>
        <p:spPr>
          <a:xfrm>
            <a:off x="626533" y="6094282"/>
            <a:ext cx="7859323"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16" name="TextBox 15"/>
          <p:cNvSpPr txBox="1"/>
          <p:nvPr userDrawn="1"/>
        </p:nvSpPr>
        <p:spPr>
          <a:xfrm>
            <a:off x="-1358552" y="-1972722"/>
            <a:ext cx="4670533" cy="923330"/>
          </a:xfrm>
          <a:prstGeom prst="rect">
            <a:avLst/>
          </a:prstGeom>
          <a:solidFill>
            <a:schemeClr val="bg1">
              <a:lumMod val="50000"/>
            </a:schemeClr>
          </a:solidFill>
        </p:spPr>
        <p:txBody>
          <a:bodyPr wrap="square" rtlCol="0">
            <a:spAutoFit/>
          </a:bodyPr>
          <a:lstStyle/>
          <a:p>
            <a:r>
              <a:rPr lang="en-US" sz="1400" b="1" dirty="0" smtClean="0">
                <a:solidFill>
                  <a:schemeClr val="bg1"/>
                </a:solidFill>
              </a:rPr>
              <a:t>Suggested</a:t>
            </a:r>
            <a:r>
              <a:rPr lang="en-US" sz="1400" b="1" baseline="0" dirty="0" smtClean="0">
                <a:solidFill>
                  <a:schemeClr val="bg1"/>
                </a:solidFill>
              </a:rPr>
              <a:t> line of text (optional): </a:t>
            </a:r>
          </a:p>
          <a:p>
            <a:endParaRPr lang="en-US" sz="1400" b="1" baseline="0" dirty="0" smtClean="0">
              <a:solidFill>
                <a:schemeClr val="bg1"/>
              </a:solidFill>
            </a:endParaRPr>
          </a:p>
          <a:p>
            <a:r>
              <a:rPr lang="en-US" sz="1400" b="1" baseline="0" dirty="0" smtClean="0">
                <a:solidFill>
                  <a:schemeClr val="bg1"/>
                </a:solidFill>
              </a:rPr>
              <a:t>WE START WITH YES.</a:t>
            </a:r>
            <a:endParaRPr lang="en-US" sz="1400" dirty="0">
              <a:solidFill>
                <a:schemeClr val="bg1"/>
              </a:solidFill>
            </a:endParaRPr>
          </a:p>
          <a:p>
            <a:endParaRPr lang="en-US" sz="1200" dirty="0">
              <a:solidFill>
                <a:schemeClr val="bg1"/>
              </a:solidFill>
            </a:endParaRPr>
          </a:p>
        </p:txBody>
      </p:sp>
    </p:spTree>
    <p:extLst>
      <p:ext uri="{BB962C8B-B14F-4D97-AF65-F5344CB8AC3E}">
        <p14:creationId xmlns:p14="http://schemas.microsoft.com/office/powerpoint/2010/main" val="1434212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22626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63970" y="6060003"/>
            <a:ext cx="2076449" cy="748036"/>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7020"/>
            <a:ext cx="12192000" cy="6011939"/>
          </a:xfrm>
          <a:prstGeom prst="rect">
            <a:avLst/>
          </a:prstGeom>
        </p:spPr>
      </p:pic>
      <p:sp>
        <p:nvSpPr>
          <p:cNvPr id="84" name="Text Placeholder 1"/>
          <p:cNvSpPr>
            <a:spLocks noGrp="1"/>
          </p:cNvSpPr>
          <p:nvPr>
            <p:ph type="body" sz="quarter" idx="10" hasCustomPrompt="1"/>
          </p:nvPr>
        </p:nvSpPr>
        <p:spPr>
          <a:xfrm>
            <a:off x="0" y="-27020"/>
            <a:ext cx="12192000" cy="6011939"/>
          </a:xfrm>
          <a:solidFill>
            <a:schemeClr val="accent2">
              <a:alpha val="85000"/>
            </a:schemeClr>
          </a:solidFill>
        </p:spPr>
        <p:txBody>
          <a:bodyPr bIns="0" anchor="b"/>
          <a:lstStyle>
            <a:lvl1pPr marL="0" indent="0">
              <a:buNone/>
              <a:defRPr sz="100"/>
            </a:lvl1pPr>
          </a:lstStyle>
          <a:p>
            <a:r>
              <a:rPr lang="en-US" dirty="0" smtClean="0"/>
              <a:t> </a:t>
            </a:r>
            <a:endParaRPr lang="en-US" dirty="0"/>
          </a:p>
        </p:txBody>
      </p:sp>
      <p:sp>
        <p:nvSpPr>
          <p:cNvPr id="8" name="Picture Placeholder 4"/>
          <p:cNvSpPr>
            <a:spLocks noGrp="1" noChangeAspect="1"/>
          </p:cNvSpPr>
          <p:nvPr>
            <p:ph type="pic" sz="quarter" idx="16" hasCustomPrompt="1"/>
          </p:nvPr>
        </p:nvSpPr>
        <p:spPr>
          <a:xfrm>
            <a:off x="6484970" y="1689100"/>
            <a:ext cx="5707033" cy="2706624"/>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2800" baseline="0">
                <a:solidFill>
                  <a:schemeClr val="bg1"/>
                </a:solidFill>
              </a:defRPr>
            </a:lvl1pPr>
          </a:lstStyle>
          <a:p>
            <a:r>
              <a:rPr lang="en-US" dirty="0" smtClean="0"/>
              <a:t>presentation title -Cover option B </a:t>
            </a:r>
            <a:br>
              <a:rPr lang="en-US" dirty="0" smtClean="0"/>
            </a:br>
            <a:r>
              <a:rPr lang="en-US" dirty="0" smtClean="0"/>
              <a:t>can be up to four </a:t>
            </a:r>
            <a:br>
              <a:rPr lang="en-US" dirty="0" smtClean="0"/>
            </a:br>
            <a:r>
              <a:rPr lang="en-US" dirty="0" smtClean="0"/>
              <a:t>or five lines of text</a:t>
            </a:r>
            <a:endParaRPr lang="en-US" dirty="0"/>
          </a:p>
        </p:txBody>
      </p:sp>
      <p:sp>
        <p:nvSpPr>
          <p:cNvPr id="4" name="Text Placeholder 3"/>
          <p:cNvSpPr>
            <a:spLocks noGrp="1"/>
          </p:cNvSpPr>
          <p:nvPr>
            <p:ph type="body" sz="quarter" idx="24" hasCustomPrompt="1"/>
          </p:nvPr>
        </p:nvSpPr>
        <p:spPr>
          <a:xfrm>
            <a:off x="1" y="204954"/>
            <a:ext cx="7802035" cy="1292225"/>
          </a:xfrm>
        </p:spPr>
        <p:txBody>
          <a:bodyPr lIns="457200" rIns="274320" anchor="ctr"/>
          <a:lstStyle>
            <a:lvl1pPr marL="0" indent="0">
              <a:buNone/>
              <a:defRPr cap="all" baseline="0">
                <a:solidFill>
                  <a:schemeClr val="bg1"/>
                </a:solidFill>
              </a:defRPr>
            </a:lvl1pPr>
          </a:lstStyle>
          <a:p>
            <a:pPr lvl="0"/>
            <a:r>
              <a:rPr lang="en-US" dirty="0" smtClean="0"/>
              <a:t>Insert presentation date</a:t>
            </a:r>
          </a:p>
        </p:txBody>
      </p:sp>
      <p:sp>
        <p:nvSpPr>
          <p:cNvPr id="85" name="Text Placeholder 9"/>
          <p:cNvSpPr>
            <a:spLocks noGrp="1"/>
          </p:cNvSpPr>
          <p:nvPr>
            <p:ph type="body" sz="quarter" idx="17" hasCustomPrompt="1"/>
          </p:nvPr>
        </p:nvSpPr>
        <p:spPr>
          <a:xfrm>
            <a:off x="626537" y="4582947"/>
            <a:ext cx="3590495" cy="393700"/>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6" name="Text Placeholder 45"/>
          <p:cNvSpPr>
            <a:spLocks noGrp="1"/>
          </p:cNvSpPr>
          <p:nvPr>
            <p:ph type="body" sz="quarter" idx="18" hasCustomPrompt="1"/>
          </p:nvPr>
        </p:nvSpPr>
        <p:spPr>
          <a:xfrm>
            <a:off x="626537" y="4960384"/>
            <a:ext cx="3590495" cy="9144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87" name="Text Placeholder 9"/>
          <p:cNvSpPr>
            <a:spLocks noGrp="1"/>
          </p:cNvSpPr>
          <p:nvPr>
            <p:ph type="body" sz="quarter" idx="21" hasCustomPrompt="1"/>
          </p:nvPr>
        </p:nvSpPr>
        <p:spPr>
          <a:xfrm>
            <a:off x="4556498" y="4582947"/>
            <a:ext cx="3590495"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2" hasCustomPrompt="1"/>
          </p:nvPr>
        </p:nvSpPr>
        <p:spPr>
          <a:xfrm>
            <a:off x="4556498" y="4960384"/>
            <a:ext cx="3590495"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89" name="Text Placeholder 9"/>
          <p:cNvSpPr>
            <a:spLocks noGrp="1"/>
          </p:cNvSpPr>
          <p:nvPr>
            <p:ph type="body" sz="quarter" idx="25" hasCustomPrompt="1"/>
          </p:nvPr>
        </p:nvSpPr>
        <p:spPr>
          <a:xfrm>
            <a:off x="8480265" y="4582947"/>
            <a:ext cx="3590495" cy="393700"/>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smtClean="0"/>
              <a:t>presenter name</a:t>
            </a:r>
          </a:p>
        </p:txBody>
      </p:sp>
      <p:sp>
        <p:nvSpPr>
          <p:cNvPr id="90" name="Text Placeholder 45"/>
          <p:cNvSpPr>
            <a:spLocks noGrp="1"/>
          </p:cNvSpPr>
          <p:nvPr>
            <p:ph type="body" sz="quarter" idx="26" hasCustomPrompt="1"/>
          </p:nvPr>
        </p:nvSpPr>
        <p:spPr>
          <a:xfrm>
            <a:off x="8480265" y="4960384"/>
            <a:ext cx="3590495" cy="9144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47"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00"/>
            </a:lvl1pPr>
          </a:lstStyle>
          <a:p>
            <a:pPr lvl="0"/>
            <a:r>
              <a:rPr lang="en-US" dirty="0" smtClean="0"/>
              <a:t>  </a:t>
            </a:r>
          </a:p>
        </p:txBody>
      </p:sp>
      <p:sp>
        <p:nvSpPr>
          <p:cNvPr id="155" name="TextBox 154"/>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3288698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63970" y="109775"/>
            <a:ext cx="2076449" cy="748036"/>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626533" y="6094282"/>
            <a:ext cx="7859323"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50" name="Text Placeholder 9"/>
          <p:cNvSpPr>
            <a:spLocks noGrp="1"/>
          </p:cNvSpPr>
          <p:nvPr>
            <p:ph type="body" sz="quarter" idx="17" hasCustomPrompt="1"/>
          </p:nvPr>
        </p:nvSpPr>
        <p:spPr>
          <a:xfrm>
            <a:off x="626537" y="4945566"/>
            <a:ext cx="3590495"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18" hasCustomPrompt="1"/>
          </p:nvPr>
        </p:nvSpPr>
        <p:spPr>
          <a:xfrm>
            <a:off x="626537" y="5323002"/>
            <a:ext cx="3590495" cy="746723"/>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endParaRPr lang="en-US" dirty="0"/>
          </a:p>
        </p:txBody>
      </p:sp>
      <p:sp>
        <p:nvSpPr>
          <p:cNvPr id="56" name="Text Placeholder 9"/>
          <p:cNvSpPr>
            <a:spLocks noGrp="1"/>
          </p:cNvSpPr>
          <p:nvPr>
            <p:ph type="body" sz="quarter" idx="21" hasCustomPrompt="1"/>
          </p:nvPr>
        </p:nvSpPr>
        <p:spPr>
          <a:xfrm>
            <a:off x="4556498" y="4945566"/>
            <a:ext cx="3590495"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7" name="Text Placeholder 45"/>
          <p:cNvSpPr>
            <a:spLocks noGrp="1"/>
          </p:cNvSpPr>
          <p:nvPr>
            <p:ph type="body" sz="quarter" idx="22" hasCustomPrompt="1"/>
          </p:nvPr>
        </p:nvSpPr>
        <p:spPr>
          <a:xfrm>
            <a:off x="4556498" y="5323002"/>
            <a:ext cx="3590495" cy="746723"/>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45" name="Picture Placeholder 4"/>
          <p:cNvSpPr>
            <a:spLocks noGrp="1" noChangeAspect="1"/>
          </p:cNvSpPr>
          <p:nvPr>
            <p:ph type="pic" sz="quarter" idx="16" hasCustomPrompt="1"/>
          </p:nvPr>
        </p:nvSpPr>
        <p:spPr>
          <a:xfrm>
            <a:off x="290836" y="899576"/>
            <a:ext cx="11901165" cy="2761535"/>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626533" y="3726367"/>
            <a:ext cx="11270539" cy="862880"/>
          </a:xfrm>
        </p:spPr>
        <p:txBody>
          <a:bodyPr lIns="0" rIns="91440" anchor="b">
            <a:normAutofit/>
          </a:bodyPr>
          <a:lstStyle>
            <a:lvl1pPr>
              <a:defRPr sz="2800" baseline="0">
                <a:solidFill>
                  <a:schemeClr val="tx1">
                    <a:lumMod val="50000"/>
                  </a:schemeClr>
                </a:solidFill>
              </a:defRPr>
            </a:lvl1pPr>
          </a:lstStyle>
          <a:p>
            <a:r>
              <a:rPr lang="en-US" dirty="0" smtClean="0"/>
              <a:t>presentation title – cover option c </a:t>
            </a:r>
            <a:endParaRPr lang="en-US" dirty="0"/>
          </a:p>
        </p:txBody>
      </p:sp>
      <p:sp>
        <p:nvSpPr>
          <p:cNvPr id="87" name="Text Placeholder 9"/>
          <p:cNvSpPr>
            <a:spLocks noGrp="1"/>
          </p:cNvSpPr>
          <p:nvPr>
            <p:ph type="body" sz="quarter" idx="23" hasCustomPrompt="1"/>
          </p:nvPr>
        </p:nvSpPr>
        <p:spPr>
          <a:xfrm>
            <a:off x="8480265" y="4945566"/>
            <a:ext cx="3590495"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4" hasCustomPrompt="1"/>
          </p:nvPr>
        </p:nvSpPr>
        <p:spPr>
          <a:xfrm>
            <a:off x="8480265" y="5323002"/>
            <a:ext cx="3590495" cy="746723"/>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5" name="Text Placeholder 4"/>
          <p:cNvSpPr>
            <a:spLocks noGrp="1"/>
          </p:cNvSpPr>
          <p:nvPr>
            <p:ph type="body" sz="quarter" idx="25" hasCustomPrompt="1"/>
          </p:nvPr>
        </p:nvSpPr>
        <p:spPr>
          <a:xfrm>
            <a:off x="626533" y="4589248"/>
            <a:ext cx="11313219" cy="331077"/>
          </a:xfrm>
        </p:spPr>
        <p:txBody>
          <a:bodyPr/>
          <a:lstStyle>
            <a:lvl1pPr marL="0" indent="0">
              <a:buNone/>
              <a:defRPr b="1" baseline="0">
                <a:solidFill>
                  <a:schemeClr val="accent2"/>
                </a:solidFill>
              </a:defRPr>
            </a:lvl1pPr>
          </a:lstStyle>
          <a:p>
            <a:pPr lvl="0"/>
            <a:r>
              <a:rPr lang="en-US" dirty="0" smtClean="0"/>
              <a:t>Subtitle – delete if not needed</a:t>
            </a:r>
          </a:p>
        </p:txBody>
      </p:sp>
      <p:sp>
        <p:nvSpPr>
          <p:cNvPr id="46" name="Text Placeholder 4"/>
          <p:cNvSpPr>
            <a:spLocks noGrp="1"/>
          </p:cNvSpPr>
          <p:nvPr>
            <p:ph type="body" sz="quarter" idx="12" hasCustomPrompt="1"/>
          </p:nvPr>
        </p:nvSpPr>
        <p:spPr>
          <a:xfrm>
            <a:off x="5" y="899573"/>
            <a:ext cx="299452" cy="2761488"/>
          </a:xfrm>
          <a:solidFill>
            <a:schemeClr val="accent1"/>
          </a:solidFill>
        </p:spPr>
        <p:txBody>
          <a:bodyPr bIns="0" anchor="b"/>
          <a:lstStyle>
            <a:lvl1pPr marL="0" indent="0">
              <a:buNone/>
              <a:defRPr sz="100"/>
            </a:lvl1pPr>
          </a:lstStyle>
          <a:p>
            <a:pPr lvl="0"/>
            <a:r>
              <a:rPr lang="en-US" dirty="0" smtClean="0"/>
              <a:t>  </a:t>
            </a:r>
          </a:p>
        </p:txBody>
      </p:sp>
      <p:sp>
        <p:nvSpPr>
          <p:cNvPr id="186" name="TextBox 185"/>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
        <p:nvSpPr>
          <p:cNvPr id="16" name="Text Placeholder 4"/>
          <p:cNvSpPr>
            <a:spLocks noGrp="1"/>
          </p:cNvSpPr>
          <p:nvPr>
            <p:ph type="body" sz="quarter" idx="26" hasCustomPrompt="1"/>
          </p:nvPr>
        </p:nvSpPr>
        <p:spPr>
          <a:xfrm>
            <a:off x="670984" y="401282"/>
            <a:ext cx="7979531" cy="441436"/>
          </a:xfrm>
        </p:spPr>
        <p:txBody>
          <a:bodyPr/>
          <a:lstStyle>
            <a:lvl1pPr marL="0" indent="0">
              <a:buNone/>
              <a:defRPr sz="1000" b="1" cap="all" baseline="0">
                <a:solidFill>
                  <a:schemeClr val="tx1"/>
                </a:solidFill>
              </a:defRPr>
            </a:lvl1pPr>
          </a:lstStyle>
          <a:p>
            <a:r>
              <a:rPr lang="en-US" sz="1000" b="0" cap="all" dirty="0" smtClean="0">
                <a:solidFill>
                  <a:srgbClr val="000000"/>
                </a:solidFill>
              </a:rPr>
              <a:t>Type in Name of </a:t>
            </a:r>
            <a:r>
              <a:rPr lang="en-US" sz="1000" b="0" cap="all" dirty="0" err="1" smtClean="0">
                <a:solidFill>
                  <a:srgbClr val="000000"/>
                </a:solidFill>
              </a:rPr>
              <a:t>fACILITY</a:t>
            </a:r>
            <a:r>
              <a:rPr lang="en-US" sz="1000" b="0" cap="all" dirty="0" smtClean="0">
                <a:solidFill>
                  <a:srgbClr val="000000"/>
                </a:solidFill>
              </a:rPr>
              <a:t>, division, group, program or </a:t>
            </a:r>
            <a:r>
              <a:rPr lang="en-US" sz="1000" dirty="0" smtClean="0">
                <a:solidFill>
                  <a:srgbClr val="000000"/>
                </a:solidFill>
              </a:rPr>
              <a:t>www.anl.gov</a:t>
            </a:r>
            <a:endParaRPr lang="en-US" sz="1000" dirty="0">
              <a:solidFill>
                <a:srgbClr val="000000"/>
              </a:solidFill>
            </a:endParaRPr>
          </a:p>
        </p:txBody>
      </p:sp>
    </p:spTree>
    <p:extLst>
      <p:ext uri="{BB962C8B-B14F-4D97-AF65-F5344CB8AC3E}">
        <p14:creationId xmlns:p14="http://schemas.microsoft.com/office/powerpoint/2010/main" val="3448396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63970" y="227511"/>
            <a:ext cx="2076449" cy="748036"/>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Placeholder 45"/>
          <p:cNvSpPr>
            <a:spLocks noGrp="1"/>
          </p:cNvSpPr>
          <p:nvPr>
            <p:ph type="body" sz="quarter" idx="19" hasCustomPrompt="1"/>
          </p:nvPr>
        </p:nvSpPr>
        <p:spPr>
          <a:xfrm>
            <a:off x="626533" y="6094282"/>
            <a:ext cx="7859323" cy="515411"/>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smtClean="0"/>
              <a:t>Presentation Date</a:t>
            </a:r>
            <a:br>
              <a:rPr lang="en-US" dirty="0" smtClean="0"/>
            </a:br>
            <a:r>
              <a:rPr lang="en-US" dirty="0" smtClean="0"/>
              <a:t>City, State (presentation location)</a:t>
            </a:r>
          </a:p>
        </p:txBody>
      </p:sp>
      <p:sp>
        <p:nvSpPr>
          <p:cNvPr id="50" name="Text Placeholder 9"/>
          <p:cNvSpPr>
            <a:spLocks noGrp="1"/>
          </p:cNvSpPr>
          <p:nvPr>
            <p:ph type="body" sz="quarter" idx="17" hasCustomPrompt="1"/>
          </p:nvPr>
        </p:nvSpPr>
        <p:spPr>
          <a:xfrm>
            <a:off x="626537" y="4581631"/>
            <a:ext cx="3590495" cy="393700"/>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3" name="Text Placeholder 45"/>
          <p:cNvSpPr>
            <a:spLocks noGrp="1"/>
          </p:cNvSpPr>
          <p:nvPr>
            <p:ph type="body" sz="quarter" idx="18" hasCustomPrompt="1"/>
          </p:nvPr>
        </p:nvSpPr>
        <p:spPr>
          <a:xfrm>
            <a:off x="626537" y="4959068"/>
            <a:ext cx="3590495" cy="9144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smtClean="0"/>
              <a:t>Add Presenter Title</a:t>
            </a:r>
            <a:br>
              <a:rPr lang="en-US" dirty="0" smtClean="0"/>
            </a:br>
            <a:r>
              <a:rPr lang="en-US" dirty="0" smtClean="0"/>
              <a:t>Optional Line 2</a:t>
            </a:r>
            <a:br>
              <a:rPr lang="en-US" dirty="0" smtClean="0"/>
            </a:br>
            <a:r>
              <a:rPr lang="en-US" dirty="0" smtClean="0"/>
              <a:t>Optional Line 3</a:t>
            </a:r>
            <a:endParaRPr lang="en-US" dirty="0"/>
          </a:p>
        </p:txBody>
      </p:sp>
      <p:sp>
        <p:nvSpPr>
          <p:cNvPr id="56" name="Text Placeholder 9"/>
          <p:cNvSpPr>
            <a:spLocks noGrp="1"/>
          </p:cNvSpPr>
          <p:nvPr>
            <p:ph type="body" sz="quarter" idx="21" hasCustomPrompt="1"/>
          </p:nvPr>
        </p:nvSpPr>
        <p:spPr>
          <a:xfrm>
            <a:off x="4556498" y="4581631"/>
            <a:ext cx="3590495"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57" name="Text Placeholder 45"/>
          <p:cNvSpPr>
            <a:spLocks noGrp="1"/>
          </p:cNvSpPr>
          <p:nvPr>
            <p:ph type="body" sz="quarter" idx="22" hasCustomPrompt="1"/>
          </p:nvPr>
        </p:nvSpPr>
        <p:spPr>
          <a:xfrm>
            <a:off x="4556498" y="4959069"/>
            <a:ext cx="3590495" cy="746723"/>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second presenter info </a:t>
            </a:r>
            <a:br>
              <a:rPr lang="en-US" dirty="0" smtClean="0"/>
            </a:br>
            <a:r>
              <a:rPr lang="en-US" dirty="0" smtClean="0"/>
              <a:t>if not needed</a:t>
            </a:r>
          </a:p>
        </p:txBody>
      </p:sp>
      <p:sp>
        <p:nvSpPr>
          <p:cNvPr id="45" name="Picture Placeholder 4"/>
          <p:cNvSpPr>
            <a:spLocks noGrp="1" noChangeAspect="1"/>
          </p:cNvSpPr>
          <p:nvPr>
            <p:ph type="pic" sz="quarter" idx="16" hasCustomPrompt="1"/>
          </p:nvPr>
        </p:nvSpPr>
        <p:spPr>
          <a:xfrm>
            <a:off x="290836" y="1681608"/>
            <a:ext cx="11901165" cy="2761535"/>
          </a:xfrm>
          <a:solidFill>
            <a:schemeClr val="bg1">
              <a:lumMod val="75000"/>
            </a:schemeClr>
          </a:solidFill>
        </p:spPr>
        <p:txBody>
          <a:bodyPr tIns="36576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626535" y="110361"/>
            <a:ext cx="9034837" cy="1119235"/>
          </a:xfrm>
        </p:spPr>
        <p:txBody>
          <a:bodyPr lIns="0" rIns="91440" anchor="b">
            <a:normAutofit/>
          </a:bodyPr>
          <a:lstStyle>
            <a:lvl1pPr>
              <a:defRPr sz="2800" baseline="0">
                <a:solidFill>
                  <a:schemeClr val="tx1">
                    <a:lumMod val="50000"/>
                  </a:schemeClr>
                </a:solidFill>
              </a:defRPr>
            </a:lvl1pPr>
          </a:lstStyle>
          <a:p>
            <a:r>
              <a:rPr lang="en-US" dirty="0" smtClean="0"/>
              <a:t>presentation title –</a:t>
            </a:r>
            <a:br>
              <a:rPr lang="en-US" dirty="0" smtClean="0"/>
            </a:br>
            <a:r>
              <a:rPr lang="en-US" dirty="0" smtClean="0"/>
              <a:t>Cover option D</a:t>
            </a:r>
            <a:endParaRPr lang="en-US" dirty="0"/>
          </a:p>
        </p:txBody>
      </p:sp>
      <p:sp>
        <p:nvSpPr>
          <p:cNvPr id="87" name="Text Placeholder 9"/>
          <p:cNvSpPr>
            <a:spLocks noGrp="1"/>
          </p:cNvSpPr>
          <p:nvPr>
            <p:ph type="body" sz="quarter" idx="23" hasCustomPrompt="1"/>
          </p:nvPr>
        </p:nvSpPr>
        <p:spPr>
          <a:xfrm>
            <a:off x="8480265" y="4581631"/>
            <a:ext cx="3590495" cy="393700"/>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smtClean="0"/>
              <a:t>presenter name</a:t>
            </a:r>
          </a:p>
        </p:txBody>
      </p:sp>
      <p:sp>
        <p:nvSpPr>
          <p:cNvPr id="88" name="Text Placeholder 45"/>
          <p:cNvSpPr>
            <a:spLocks noGrp="1"/>
          </p:cNvSpPr>
          <p:nvPr>
            <p:ph type="body" sz="quarter" idx="24" hasCustomPrompt="1"/>
          </p:nvPr>
        </p:nvSpPr>
        <p:spPr>
          <a:xfrm>
            <a:off x="8480265" y="4959069"/>
            <a:ext cx="3590495" cy="746723"/>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smtClean="0"/>
              <a:t>Remove third presenter info </a:t>
            </a:r>
            <a:br>
              <a:rPr lang="en-US" dirty="0" smtClean="0"/>
            </a:br>
            <a:r>
              <a:rPr lang="en-US" dirty="0" smtClean="0"/>
              <a:t>if not needed</a:t>
            </a:r>
          </a:p>
        </p:txBody>
      </p:sp>
      <p:sp>
        <p:nvSpPr>
          <p:cNvPr id="5" name="Text Placeholder 4"/>
          <p:cNvSpPr>
            <a:spLocks noGrp="1"/>
          </p:cNvSpPr>
          <p:nvPr>
            <p:ph type="body" sz="quarter" idx="25" hasCustomPrompt="1"/>
          </p:nvPr>
        </p:nvSpPr>
        <p:spPr>
          <a:xfrm>
            <a:off x="626533" y="1229595"/>
            <a:ext cx="11313219" cy="331077"/>
          </a:xfrm>
        </p:spPr>
        <p:txBody>
          <a:bodyPr/>
          <a:lstStyle>
            <a:lvl1pPr marL="0" indent="0">
              <a:buNone/>
              <a:defRPr b="1" baseline="0">
                <a:solidFill>
                  <a:schemeClr val="accent2"/>
                </a:solidFill>
              </a:defRPr>
            </a:lvl1pPr>
          </a:lstStyle>
          <a:p>
            <a:pPr lvl="0"/>
            <a:r>
              <a:rPr lang="en-US" dirty="0" smtClean="0"/>
              <a:t>Subtitle – delete if not needed</a:t>
            </a:r>
          </a:p>
        </p:txBody>
      </p:sp>
      <p:sp>
        <p:nvSpPr>
          <p:cNvPr id="46" name="Text Placeholder 4"/>
          <p:cNvSpPr>
            <a:spLocks noGrp="1"/>
          </p:cNvSpPr>
          <p:nvPr>
            <p:ph type="body" sz="quarter" idx="12" hasCustomPrompt="1"/>
          </p:nvPr>
        </p:nvSpPr>
        <p:spPr>
          <a:xfrm>
            <a:off x="5" y="1681605"/>
            <a:ext cx="299452" cy="2761488"/>
          </a:xfrm>
          <a:solidFill>
            <a:schemeClr val="accent1"/>
          </a:solidFill>
        </p:spPr>
        <p:txBody>
          <a:bodyPr bIns="0" anchor="b"/>
          <a:lstStyle>
            <a:lvl1pPr marL="0" indent="0">
              <a:buNone/>
              <a:defRPr sz="100"/>
            </a:lvl1pPr>
          </a:lstStyle>
          <a:p>
            <a:pPr lvl="0"/>
            <a:r>
              <a:rPr lang="en-US" dirty="0" smtClean="0"/>
              <a:t>  </a:t>
            </a:r>
          </a:p>
        </p:txBody>
      </p:sp>
      <p:sp>
        <p:nvSpPr>
          <p:cNvPr id="153" name="TextBox 152"/>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3907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8" y="9304"/>
            <a:ext cx="11901164" cy="6858000"/>
          </a:xfrm>
          <a:solidFill>
            <a:schemeClr val="bg1"/>
          </a:solidFill>
        </p:spPr>
        <p:txBody>
          <a:bodyPr lIns="0" tIns="1645920" anchor="t" anchorCtr="0"/>
          <a:lstStyle>
            <a:lvl1pPr marL="0" indent="0" algn="ctr">
              <a:buNone/>
              <a:defRPr baseline="0"/>
            </a:lvl1pPr>
          </a:lstStyle>
          <a:p>
            <a:r>
              <a:rPr lang="en-US" dirty="0" smtClean="0"/>
              <a:t>Click icon to insert an image then right click image and “SEND IMAGE TO BACK”</a:t>
            </a:r>
            <a:endParaRPr lang="en-US" dirty="0"/>
          </a:p>
        </p:txBody>
      </p:sp>
      <p:sp>
        <p:nvSpPr>
          <p:cNvPr id="7" name="Text Placeholder 6"/>
          <p:cNvSpPr>
            <a:spLocks noGrp="1"/>
          </p:cNvSpPr>
          <p:nvPr>
            <p:ph type="body" sz="quarter" idx="17" hasCustomPrompt="1"/>
          </p:nvPr>
        </p:nvSpPr>
        <p:spPr>
          <a:xfrm>
            <a:off x="0" y="4775200"/>
            <a:ext cx="12192000" cy="2082800"/>
          </a:xfrm>
          <a:solidFill>
            <a:schemeClr val="tx2">
              <a:alpha val="91000"/>
            </a:schemeClr>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2" name="Title 1"/>
          <p:cNvSpPr>
            <a:spLocks noGrp="1"/>
          </p:cNvSpPr>
          <p:nvPr>
            <p:ph type="title" hasCustomPrompt="1"/>
          </p:nvPr>
        </p:nvSpPr>
        <p:spPr>
          <a:xfrm>
            <a:off x="626535" y="5042975"/>
            <a:ext cx="11094720" cy="1373592"/>
          </a:xfrm>
        </p:spPr>
        <p:txBody>
          <a:bodyPr lIns="0" anchor="t"/>
          <a:lstStyle>
            <a:lvl1pPr>
              <a:defRPr sz="2400" b="1" cap="all" baseline="0">
                <a:solidFill>
                  <a:schemeClr val="bg1"/>
                </a:solidFill>
              </a:defRPr>
            </a:lvl1pPr>
          </a:lstStyle>
          <a:p>
            <a:r>
              <a:rPr lang="en-US" dirty="0" smtClean="0"/>
              <a:t>Full-frame image layout  – title</a:t>
            </a:r>
            <a:endParaRPr lang="en-US" dirty="0"/>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00"/>
            </a:lvl1pPr>
          </a:lstStyle>
          <a:p>
            <a:pPr lvl="0"/>
            <a:r>
              <a:rPr lang="en-US" dirty="0" smtClean="0"/>
              <a:t>  </a:t>
            </a:r>
          </a:p>
        </p:txBody>
      </p:sp>
      <p:sp>
        <p:nvSpPr>
          <p:cNvPr id="9" name="TextBox 8"/>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3462978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3"/>
            <a:ext cx="12192000" cy="3201879"/>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10" name="Text Placeholder 7"/>
          <p:cNvSpPr>
            <a:spLocks noGrp="1"/>
          </p:cNvSpPr>
          <p:nvPr>
            <p:ph type="body" sz="quarter" idx="14"/>
          </p:nvPr>
        </p:nvSpPr>
        <p:spPr>
          <a:xfrm>
            <a:off x="626534" y="5191520"/>
            <a:ext cx="11246069" cy="1813035"/>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p:txBody>
      </p:sp>
      <p:sp>
        <p:nvSpPr>
          <p:cNvPr id="5" name="Picture Placeholder 4"/>
          <p:cNvSpPr>
            <a:spLocks noGrp="1" noChangeAspect="1"/>
          </p:cNvSpPr>
          <p:nvPr>
            <p:ph type="pic" sz="quarter" idx="13" hasCustomPrompt="1"/>
          </p:nvPr>
        </p:nvSpPr>
        <p:spPr>
          <a:xfrm>
            <a:off x="290838" y="0"/>
            <a:ext cx="11901164" cy="3656013"/>
          </a:xfrm>
          <a:solidFill>
            <a:schemeClr val="bg1"/>
          </a:solidFill>
        </p:spPr>
        <p:txBody>
          <a:bodyPr lIns="0" tIns="1097280" anchor="t" anchorCtr="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626533" y="4353385"/>
            <a:ext cx="11565467" cy="787099"/>
          </a:xfrm>
        </p:spPr>
        <p:txBody>
          <a:bodyPr lIns="0"/>
          <a:lstStyle>
            <a:lvl1pPr>
              <a:defRPr sz="2800" b="1" baseline="0">
                <a:solidFill>
                  <a:schemeClr val="bg1"/>
                </a:solidFill>
              </a:defRPr>
            </a:lvl1pPr>
          </a:lstStyle>
          <a:p>
            <a:r>
              <a:rPr lang="en-US" dirty="0" smtClean="0"/>
              <a:t>Science/R&amp;D hero – one image</a:t>
            </a:r>
            <a:br>
              <a:rPr lang="en-US" dirty="0" smtClean="0"/>
            </a:br>
            <a:r>
              <a:rPr lang="en-US" dirty="0" smtClean="0"/>
              <a:t>Headline is </a:t>
            </a:r>
            <a:r>
              <a:rPr lang="en-US" dirty="0" err="1" smtClean="0"/>
              <a:t>arial</a:t>
            </a:r>
            <a:r>
              <a:rPr lang="en-US" dirty="0" smtClean="0"/>
              <a:t> in all caps</a:t>
            </a:r>
            <a:endParaRPr lang="en-US" dirty="0"/>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00"/>
            </a:lvl1pPr>
          </a:lstStyle>
          <a:p>
            <a:pPr lvl="0"/>
            <a:r>
              <a:rPr lang="en-US" dirty="0" smtClean="0"/>
              <a:t>  </a:t>
            </a:r>
          </a:p>
        </p:txBody>
      </p:sp>
      <p:sp>
        <p:nvSpPr>
          <p:cNvPr id="11" name="TextBox 10"/>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3954144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3"/>
            <a:ext cx="12192000" cy="3201879"/>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11" name="Picture Placeholder 4"/>
          <p:cNvSpPr>
            <a:spLocks noGrp="1" noChangeAspect="1"/>
          </p:cNvSpPr>
          <p:nvPr>
            <p:ph type="pic" sz="quarter" idx="16" hasCustomPrompt="1"/>
          </p:nvPr>
        </p:nvSpPr>
        <p:spPr>
          <a:xfrm>
            <a:off x="290836" y="2"/>
            <a:ext cx="5974080" cy="3663951"/>
          </a:xfrm>
          <a:solidFill>
            <a:schemeClr val="bg1">
              <a:lumMod val="75000"/>
            </a:schemeClr>
          </a:solidFill>
        </p:spPr>
        <p:txBody>
          <a:bodyPr tIns="1097280" anchor="t" anchorCtr="0"/>
          <a:lstStyle>
            <a:lvl1pPr marL="0" indent="0" algn="ctr">
              <a:buNone/>
              <a:defRPr baseline="0"/>
            </a:lvl1pPr>
          </a:lstStyle>
          <a:p>
            <a:r>
              <a:rPr lang="en-US" dirty="0" smtClean="0"/>
              <a:t>Click icon to insert an image</a:t>
            </a:r>
            <a:endParaRPr lang="en-US" dirty="0"/>
          </a:p>
        </p:txBody>
      </p:sp>
      <p:sp>
        <p:nvSpPr>
          <p:cNvPr id="12" name="Picture Placeholder 4"/>
          <p:cNvSpPr>
            <a:spLocks noGrp="1" noChangeAspect="1"/>
          </p:cNvSpPr>
          <p:nvPr>
            <p:ph type="pic" sz="quarter" idx="17" hasCustomPrompt="1"/>
          </p:nvPr>
        </p:nvSpPr>
        <p:spPr>
          <a:xfrm>
            <a:off x="6243367" y="2"/>
            <a:ext cx="5974080" cy="3663951"/>
          </a:xfrm>
          <a:solidFill>
            <a:schemeClr val="bg1">
              <a:lumMod val="85000"/>
            </a:schemeClr>
          </a:solidFill>
        </p:spPr>
        <p:txBody>
          <a:bodyPr tIns="1097280" anchor="t" anchorCtr="0"/>
          <a:lstStyle>
            <a:lvl1pPr marL="0" indent="0" algn="ctr">
              <a:buNone/>
              <a:defRPr baseline="0"/>
            </a:lvl1pPr>
          </a:lstStyle>
          <a:p>
            <a:r>
              <a:rPr lang="en-US" dirty="0" smtClean="0"/>
              <a:t>Click icon to insert an image</a:t>
            </a:r>
            <a:endParaRPr lang="en-US" dirty="0"/>
          </a:p>
        </p:txBody>
      </p:sp>
      <p:sp>
        <p:nvSpPr>
          <p:cNvPr id="2" name="Title 1"/>
          <p:cNvSpPr>
            <a:spLocks noGrp="1"/>
          </p:cNvSpPr>
          <p:nvPr>
            <p:ph type="title" hasCustomPrompt="1"/>
          </p:nvPr>
        </p:nvSpPr>
        <p:spPr>
          <a:xfrm>
            <a:off x="626533" y="4340685"/>
            <a:ext cx="11565467" cy="787099"/>
          </a:xfrm>
        </p:spPr>
        <p:txBody>
          <a:bodyPr lIns="0"/>
          <a:lstStyle>
            <a:lvl1pPr>
              <a:defRPr sz="2800" b="1">
                <a:solidFill>
                  <a:schemeClr val="bg1"/>
                </a:solidFill>
              </a:defRPr>
            </a:lvl1pPr>
          </a:lstStyle>
          <a:p>
            <a:r>
              <a:rPr lang="en-US" dirty="0" smtClean="0"/>
              <a:t>Science/R&amp;D hero – TWO images</a:t>
            </a:r>
            <a:br>
              <a:rPr lang="en-US" dirty="0" smtClean="0"/>
            </a:br>
            <a:r>
              <a:rPr lang="en-US" dirty="0" smtClean="0"/>
              <a:t>Headline is </a:t>
            </a:r>
            <a:r>
              <a:rPr lang="en-US" dirty="0" err="1" smtClean="0"/>
              <a:t>arial</a:t>
            </a:r>
            <a:r>
              <a:rPr lang="en-US" dirty="0" smtClean="0"/>
              <a:t> in all caps</a:t>
            </a:r>
            <a:endParaRPr lang="en-US" dirty="0"/>
          </a:p>
        </p:txBody>
      </p:sp>
      <p:sp>
        <p:nvSpPr>
          <p:cNvPr id="9" name="Text Placeholder 7"/>
          <p:cNvSpPr>
            <a:spLocks noGrp="1"/>
          </p:cNvSpPr>
          <p:nvPr>
            <p:ph type="body" sz="quarter" idx="14"/>
          </p:nvPr>
        </p:nvSpPr>
        <p:spPr>
          <a:xfrm>
            <a:off x="626534" y="5178820"/>
            <a:ext cx="11246069" cy="1813035"/>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00"/>
            </a:lvl1pPr>
          </a:lstStyle>
          <a:p>
            <a:pPr lvl="0"/>
            <a:r>
              <a:rPr lang="en-US" dirty="0" smtClean="0"/>
              <a:t>  </a:t>
            </a:r>
          </a:p>
        </p:txBody>
      </p:sp>
      <p:sp>
        <p:nvSpPr>
          <p:cNvPr id="14" name="TextBox 13"/>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1211044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3"/>
            <a:ext cx="12192000" cy="3201879"/>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5" name="Picture Placeholder 4"/>
          <p:cNvSpPr>
            <a:spLocks noGrp="1" noChangeAspect="1"/>
          </p:cNvSpPr>
          <p:nvPr>
            <p:ph type="pic" sz="quarter" idx="13" hasCustomPrompt="1"/>
          </p:nvPr>
        </p:nvSpPr>
        <p:spPr>
          <a:xfrm>
            <a:off x="290836" y="1"/>
            <a:ext cx="3986784" cy="367364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4258983" y="1"/>
            <a:ext cx="3986784" cy="367364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8248149" y="1"/>
            <a:ext cx="3943851" cy="367364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626534" y="5191520"/>
            <a:ext cx="11246069" cy="1813035"/>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p:txBody>
      </p:sp>
      <p:sp>
        <p:nvSpPr>
          <p:cNvPr id="2" name="Title 1"/>
          <p:cNvSpPr>
            <a:spLocks noGrp="1"/>
          </p:cNvSpPr>
          <p:nvPr>
            <p:ph type="title" hasCustomPrompt="1"/>
          </p:nvPr>
        </p:nvSpPr>
        <p:spPr>
          <a:xfrm>
            <a:off x="626533" y="4353385"/>
            <a:ext cx="11565467" cy="787099"/>
          </a:xfrm>
        </p:spPr>
        <p:txBody>
          <a:bodyPr lIns="0"/>
          <a:lstStyle>
            <a:lvl1pPr>
              <a:defRPr sz="2800" b="1">
                <a:solidFill>
                  <a:schemeClr val="bg1"/>
                </a:solidFill>
              </a:defRPr>
            </a:lvl1pPr>
          </a:lstStyle>
          <a:p>
            <a:r>
              <a:rPr lang="en-US" dirty="0" smtClean="0"/>
              <a:t>Science/R&amp;D hero – Three images</a:t>
            </a:r>
            <a:br>
              <a:rPr lang="en-US" dirty="0" smtClean="0"/>
            </a:br>
            <a:r>
              <a:rPr lang="en-US" dirty="0" smtClean="0"/>
              <a:t>Headline is </a:t>
            </a:r>
            <a:r>
              <a:rPr lang="en-US" dirty="0" err="1" smtClean="0"/>
              <a:t>arial</a:t>
            </a:r>
            <a:r>
              <a:rPr lang="en-US" dirty="0" smtClean="0"/>
              <a:t> in all caps</a:t>
            </a:r>
            <a:endParaRPr lang="en-US" dirty="0"/>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00"/>
            </a:lvl1pPr>
          </a:lstStyle>
          <a:p>
            <a:pPr lvl="0"/>
            <a:r>
              <a:rPr lang="en-US" dirty="0" smtClean="0"/>
              <a:t>  </a:t>
            </a:r>
          </a:p>
        </p:txBody>
      </p:sp>
      <p:sp>
        <p:nvSpPr>
          <p:cNvPr id="13" name="TextBox 12"/>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2713638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12192000" cy="6858000"/>
          </a:xfrm>
          <a:solidFill>
            <a:schemeClr val="accent2"/>
          </a:solidFill>
        </p:spPr>
        <p:txBody>
          <a:bodyPr bIns="0" anchor="b" anchorCtr="0"/>
          <a:lstStyle>
            <a:lvl1pPr marL="0" indent="0">
              <a:buNone/>
              <a:defRPr sz="100"/>
            </a:lvl1pPr>
          </a:lstStyle>
          <a:p>
            <a:pPr lvl="0"/>
            <a:r>
              <a:rPr lang="en-US" dirty="0" smtClean="0"/>
              <a:t> </a:t>
            </a:r>
            <a:r>
              <a:rPr lang="en-US" dirty="0" err="1" smtClean="0"/>
              <a:t>x1</a:t>
            </a:r>
            <a:endParaRPr lang="en-US" dirty="0" smtClean="0"/>
          </a:p>
          <a:p>
            <a:pPr lvl="0"/>
            <a:endParaRPr lang="en-US" dirty="0" smtClean="0"/>
          </a:p>
        </p:txBody>
      </p:sp>
      <p:sp>
        <p:nvSpPr>
          <p:cNvPr id="5" name="Picture Placeholder 4"/>
          <p:cNvSpPr>
            <a:spLocks noGrp="1" noChangeAspect="1"/>
          </p:cNvSpPr>
          <p:nvPr>
            <p:ph type="pic" sz="quarter" idx="13" hasCustomPrompt="1"/>
          </p:nvPr>
        </p:nvSpPr>
        <p:spPr>
          <a:xfrm>
            <a:off x="290836" y="1654176"/>
            <a:ext cx="2987040" cy="223828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9" name="Picture Placeholder 4"/>
          <p:cNvSpPr>
            <a:spLocks noGrp="1" noChangeAspect="1"/>
          </p:cNvSpPr>
          <p:nvPr>
            <p:ph type="pic" sz="quarter" idx="15" hasCustomPrompt="1"/>
          </p:nvPr>
        </p:nvSpPr>
        <p:spPr>
          <a:xfrm>
            <a:off x="3270980" y="1654176"/>
            <a:ext cx="2987040" cy="223828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0" name="Picture Placeholder 4"/>
          <p:cNvSpPr>
            <a:spLocks noGrp="1" noChangeAspect="1"/>
          </p:cNvSpPr>
          <p:nvPr>
            <p:ph type="pic" sz="quarter" idx="16" hasCustomPrompt="1"/>
          </p:nvPr>
        </p:nvSpPr>
        <p:spPr>
          <a:xfrm>
            <a:off x="6251121" y="1654176"/>
            <a:ext cx="2987040" cy="2238283"/>
          </a:xfrm>
          <a:solidFill>
            <a:schemeClr val="bg1">
              <a:lumMod val="8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11" name="Picture Placeholder 4"/>
          <p:cNvSpPr>
            <a:spLocks noGrp="1" noChangeAspect="1"/>
          </p:cNvSpPr>
          <p:nvPr>
            <p:ph type="pic" sz="quarter" idx="17" hasCustomPrompt="1"/>
          </p:nvPr>
        </p:nvSpPr>
        <p:spPr>
          <a:xfrm>
            <a:off x="9208029" y="1654176"/>
            <a:ext cx="2987040" cy="2238283"/>
          </a:xfrm>
          <a:solidFill>
            <a:schemeClr val="bg1">
              <a:lumMod val="75000"/>
            </a:schemeClr>
          </a:solidFill>
        </p:spPr>
        <p:txBody>
          <a:bodyPr lIns="0" tIns="731520" anchor="t" anchorCtr="0"/>
          <a:lstStyle>
            <a:lvl1pPr marL="0" indent="0" algn="ctr">
              <a:buNone/>
              <a:defRPr baseline="0"/>
            </a:lvl1pPr>
          </a:lstStyle>
          <a:p>
            <a:r>
              <a:rPr lang="en-US" dirty="0" smtClean="0"/>
              <a:t>Click icon to insert an image</a:t>
            </a:r>
            <a:endParaRPr lang="en-US" dirty="0"/>
          </a:p>
        </p:txBody>
      </p:sp>
      <p:sp>
        <p:nvSpPr>
          <p:cNvPr id="8" name="Text Placeholder 7"/>
          <p:cNvSpPr>
            <a:spLocks noGrp="1"/>
          </p:cNvSpPr>
          <p:nvPr>
            <p:ph type="body" sz="quarter" idx="14"/>
          </p:nvPr>
        </p:nvSpPr>
        <p:spPr>
          <a:xfrm>
            <a:off x="626534" y="4645420"/>
            <a:ext cx="11246069" cy="1813035"/>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smtClean="0"/>
              <a:t>Edit Master text styles</a:t>
            </a:r>
          </a:p>
          <a:p>
            <a:pPr lvl="1"/>
            <a:r>
              <a:rPr lang="en-US" smtClean="0"/>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smtClean="0"/>
              <a:t>Science/R&amp;D hero – four images</a:t>
            </a:r>
            <a:br>
              <a:rPr lang="en-US" dirty="0" smtClean="0"/>
            </a:br>
            <a:r>
              <a:rPr lang="en-US" dirty="0" smtClean="0"/>
              <a:t>Headline is </a:t>
            </a:r>
            <a:r>
              <a:rPr lang="en-US" dirty="0" err="1" smtClean="0"/>
              <a:t>arial</a:t>
            </a:r>
            <a:r>
              <a:rPr lang="en-US" dirty="0" smtClean="0"/>
              <a:t> in all caps</a:t>
            </a:r>
            <a:endParaRPr lang="en-US" dirty="0"/>
          </a:p>
        </p:txBody>
      </p:sp>
      <p:sp>
        <p:nvSpPr>
          <p:cNvPr id="4" name="Text Placeholder 3"/>
          <p:cNvSpPr>
            <a:spLocks noGrp="1"/>
          </p:cNvSpPr>
          <p:nvPr>
            <p:ph type="body" sz="quarter" idx="18" hasCustomPrompt="1"/>
          </p:nvPr>
        </p:nvSpPr>
        <p:spPr>
          <a:xfrm>
            <a:off x="290838" y="3931765"/>
            <a:ext cx="2984625" cy="477837"/>
          </a:xfrm>
        </p:spPr>
        <p:txBody>
          <a:bodyPr lIns="91440" rIns="91440"/>
          <a:lstStyle>
            <a:lvl1pPr marL="0" indent="0">
              <a:lnSpc>
                <a:spcPct val="95000"/>
              </a:lnSpc>
              <a:buNone/>
              <a:defRPr sz="1200" b="0" baseline="0">
                <a:solidFill>
                  <a:schemeClr val="bg1"/>
                </a:solidFill>
              </a:defRPr>
            </a:lvl1pPr>
          </a:lstStyle>
          <a:p>
            <a:pPr lvl="0"/>
            <a:r>
              <a:rPr lang="en-US" dirty="0" smtClean="0"/>
              <a:t>Image caption Image caption Image caption Image caption Image</a:t>
            </a:r>
            <a:endParaRPr lang="en-US" dirty="0"/>
          </a:p>
        </p:txBody>
      </p:sp>
      <p:sp>
        <p:nvSpPr>
          <p:cNvPr id="16" name="Text Placeholder 3"/>
          <p:cNvSpPr>
            <a:spLocks noGrp="1"/>
          </p:cNvSpPr>
          <p:nvPr>
            <p:ph type="body" sz="quarter" idx="19" hasCustomPrompt="1"/>
          </p:nvPr>
        </p:nvSpPr>
        <p:spPr>
          <a:xfrm>
            <a:off x="3256796" y="3931765"/>
            <a:ext cx="2984625"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17" name="Text Placeholder 3"/>
          <p:cNvSpPr>
            <a:spLocks noGrp="1"/>
          </p:cNvSpPr>
          <p:nvPr>
            <p:ph type="body" sz="quarter" idx="20" hasCustomPrompt="1"/>
          </p:nvPr>
        </p:nvSpPr>
        <p:spPr>
          <a:xfrm>
            <a:off x="6241421" y="3931765"/>
            <a:ext cx="2984625"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18" name="Text Placeholder 3"/>
          <p:cNvSpPr>
            <a:spLocks noGrp="1"/>
          </p:cNvSpPr>
          <p:nvPr>
            <p:ph type="body" sz="quarter" idx="21" hasCustomPrompt="1"/>
          </p:nvPr>
        </p:nvSpPr>
        <p:spPr>
          <a:xfrm>
            <a:off x="9207378" y="3931765"/>
            <a:ext cx="2984625" cy="477837"/>
          </a:xfrm>
        </p:spPr>
        <p:txBody>
          <a:bodyPr lIns="91440" rIns="91440"/>
          <a:lstStyle>
            <a:lvl1pPr marL="0" indent="0">
              <a:lnSpc>
                <a:spcPct val="95000"/>
              </a:lnSpc>
              <a:buNone/>
              <a:defRPr sz="1200" b="0">
                <a:solidFill>
                  <a:schemeClr val="bg1"/>
                </a:solidFill>
              </a:defRPr>
            </a:lvl1pPr>
          </a:lstStyle>
          <a:p>
            <a:pPr lvl="0"/>
            <a:r>
              <a:rPr lang="en-US" dirty="0" smtClean="0"/>
              <a:t>Image caption Image caption Image caption Image caption Image</a:t>
            </a:r>
            <a:endParaRPr lang="en-US" dirty="0"/>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3048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00"/>
            </a:lvl1pPr>
          </a:lstStyle>
          <a:p>
            <a:pPr lvl="0"/>
            <a:r>
              <a:rPr lang="en-US" dirty="0" smtClean="0"/>
              <a:t>  </a:t>
            </a:r>
          </a:p>
        </p:txBody>
      </p:sp>
      <p:sp>
        <p:nvSpPr>
          <p:cNvPr id="21" name="TextBox 20"/>
          <p:cNvSpPr txBox="1"/>
          <p:nvPr userDrawn="1"/>
        </p:nvSpPr>
        <p:spPr>
          <a:xfrm>
            <a:off x="-2501970" y="1"/>
            <a:ext cx="2065241" cy="2431435"/>
          </a:xfrm>
          <a:prstGeom prst="rect">
            <a:avLst/>
          </a:prstGeom>
          <a:solidFill>
            <a:schemeClr val="bg1">
              <a:lumMod val="50000"/>
            </a:schemeClr>
          </a:solidFill>
        </p:spPr>
        <p:txBody>
          <a:bodyPr wrap="square" rtlCol="0">
            <a:spAutoFit/>
          </a:bodyPr>
          <a:lstStyle/>
          <a:p>
            <a:r>
              <a:rPr lang="en-US" sz="1400" b="1" dirty="0" smtClean="0">
                <a:solidFill>
                  <a:schemeClr val="bg1"/>
                </a:solidFill>
              </a:rPr>
              <a:t>Instructions on replacing a current image:</a:t>
            </a:r>
            <a:endParaRPr lang="en-US" sz="1400" b="1" dirty="0">
              <a:solidFill>
                <a:schemeClr val="bg1"/>
              </a:solidFill>
            </a:endParaRPr>
          </a:p>
          <a:p>
            <a:pPr marL="228600" indent="-228600">
              <a:buFont typeface="+mj-lt"/>
              <a:buAutoNum type="arabicPeriod"/>
            </a:pPr>
            <a:r>
              <a:rPr lang="en-US" sz="1400" dirty="0">
                <a:solidFill>
                  <a:schemeClr val="bg1"/>
                </a:solidFill>
              </a:rPr>
              <a:t>Select and delete image and click the icon to insert a different image</a:t>
            </a:r>
          </a:p>
          <a:p>
            <a:pPr marL="228600" indent="-228600">
              <a:buFont typeface="+mj-lt"/>
              <a:buAutoNum type="arabicPeriod"/>
            </a:pPr>
            <a:r>
              <a:rPr lang="en-US" sz="1400" dirty="0">
                <a:solidFill>
                  <a:schemeClr val="bg1"/>
                </a:solidFill>
              </a:rPr>
              <a:t>Use the crop tool to position the image within the shape.  </a:t>
            </a:r>
          </a:p>
          <a:p>
            <a:endParaRPr lang="en-US" sz="1200" dirty="0">
              <a:solidFill>
                <a:schemeClr val="bg1"/>
              </a:solidFill>
            </a:endParaRPr>
          </a:p>
        </p:txBody>
      </p:sp>
    </p:spTree>
    <p:extLst>
      <p:ext uri="{BB962C8B-B14F-4D97-AF65-F5344CB8AC3E}">
        <p14:creationId xmlns:p14="http://schemas.microsoft.com/office/powerpoint/2010/main" val="2867836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05740" marR="0" indent="-205740" algn="l" defTabSz="342900" rtl="0" eaLnBrk="1" fontAlgn="auto" latinLnBrk="0" hangingPunct="1">
              <a:lnSpc>
                <a:spcPct val="120000"/>
              </a:lnSpc>
              <a:spcBef>
                <a:spcPts val="0"/>
              </a:spcBef>
              <a:spcAft>
                <a:spcPts val="225"/>
              </a:spcAft>
              <a:buClr>
                <a:srgbClr val="0082CA">
                  <a:lumMod val="75000"/>
                </a:srgbClr>
              </a:buClr>
              <a:buSzTx/>
              <a:buFont typeface="Wingdings" charset="2"/>
              <a:buChar char="§"/>
              <a:tabLst/>
              <a:defRPr>
                <a:solidFill>
                  <a:srgbClr val="000000"/>
                </a:solidFill>
              </a:defRPr>
            </a:lvl1pPr>
            <a:lvl2pPr marL="488156" marR="0" indent="-257175" algn="l" defTabSz="342900" rtl="0" eaLnBrk="1" fontAlgn="auto" latinLnBrk="0" hangingPunct="1">
              <a:lnSpc>
                <a:spcPct val="120000"/>
              </a:lnSpc>
              <a:spcBef>
                <a:spcPts val="0"/>
              </a:spcBef>
              <a:spcAft>
                <a:spcPts val="225"/>
              </a:spcAft>
              <a:buClr>
                <a:srgbClr val="0082CA">
                  <a:lumMod val="75000"/>
                </a:srgbClr>
              </a:buClr>
              <a:buSzTx/>
              <a:buFont typeface="Lucida Grande"/>
              <a:buChar char="–"/>
              <a:tabLst/>
              <a:defRPr>
                <a:solidFill>
                  <a:srgbClr val="000000"/>
                </a:solidFill>
              </a:defRPr>
            </a:lvl2pPr>
            <a:lvl3pPr marL="205740" marR="0" indent="-205740" algn="l" defTabSz="342900" rtl="0" eaLnBrk="1" fontAlgn="auto" latinLnBrk="0" hangingPunct="1">
              <a:lnSpc>
                <a:spcPct val="100000"/>
              </a:lnSpc>
              <a:spcBef>
                <a:spcPts val="0"/>
              </a:spcBef>
              <a:spcAft>
                <a:spcPts val="0"/>
              </a:spcAft>
              <a:buClr>
                <a:srgbClr val="0082CA">
                  <a:lumMod val="75000"/>
                </a:srgbClr>
              </a:buClr>
              <a:buSzTx/>
              <a:buFont typeface="Arial"/>
              <a:buChar char="•"/>
              <a:tabLst/>
              <a:defRPr sz="1200">
                <a:solidFill>
                  <a:srgbClr val="000000"/>
                </a:solidFill>
              </a:defRPr>
            </a:lvl3pPr>
            <a:lvl4pPr marL="204788" indent="266700">
              <a:defRPr sz="1350"/>
            </a:lvl4pPr>
          </a:lstStyle>
          <a:p>
            <a:pPr marL="205740" marR="0" lvl="0" indent="-205740" algn="l" defTabSz="342900" rtl="0" eaLnBrk="1" fontAlgn="auto" latinLnBrk="0" hangingPunct="1">
              <a:lnSpc>
                <a:spcPct val="120000"/>
              </a:lnSpc>
              <a:spcBef>
                <a:spcPts val="0"/>
              </a:spcBef>
              <a:spcAft>
                <a:spcPts val="225"/>
              </a:spcAft>
              <a:buClr>
                <a:srgbClr val="0082CA">
                  <a:lumMod val="75000"/>
                </a:srgbClr>
              </a:buClr>
              <a:buSzTx/>
              <a:buFont typeface="Wingdings" charset="2"/>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Click to edit Master text styles</a:t>
            </a:r>
          </a:p>
          <a:p>
            <a:pPr marL="488156" marR="0" lvl="1" indent="-257175" algn="l" defTabSz="342900" rtl="0" eaLnBrk="1" fontAlgn="auto" latinLnBrk="0" hangingPunct="1">
              <a:lnSpc>
                <a:spcPct val="120000"/>
              </a:lnSpc>
              <a:spcBef>
                <a:spcPts val="0"/>
              </a:spcBef>
              <a:spcAft>
                <a:spcPts val="225"/>
              </a:spcAft>
              <a:buClr>
                <a:srgbClr val="0082CA">
                  <a:lumMod val="75000"/>
                </a:srgbClr>
              </a:buClr>
              <a:buSzTx/>
              <a:buFont typeface="Lucida Grande"/>
              <a:buChar char="–"/>
              <a:tabLst/>
              <a:defRPr/>
            </a:pPr>
            <a:r>
              <a:rPr kumimoji="0" lang="en-US" sz="1500" b="0" i="0" u="none" strike="noStrike" kern="1200" cap="none" spc="0" normalizeH="0" baseline="0" noProof="0" dirty="0">
                <a:ln>
                  <a:noFill/>
                </a:ln>
                <a:solidFill>
                  <a:srgbClr val="000000"/>
                </a:solidFill>
                <a:effectLst/>
                <a:uLnTx/>
                <a:uFillTx/>
                <a:latin typeface="+mn-lt"/>
                <a:ea typeface="+mn-ea"/>
                <a:cs typeface="+mn-cs"/>
              </a:rPr>
              <a:t>Second level</a:t>
            </a:r>
          </a:p>
          <a:p>
            <a:pPr marL="686753" marR="0" lvl="4" indent="-205740" algn="l" defTabSz="342900" rtl="0" eaLnBrk="1" fontAlgn="auto" latinLnBrk="0" hangingPunct="1">
              <a:lnSpc>
                <a:spcPct val="100000"/>
              </a:lnSpc>
              <a:spcBef>
                <a:spcPts val="0"/>
              </a:spcBef>
              <a:spcAft>
                <a:spcPts val="0"/>
              </a:spcAft>
              <a:buClr>
                <a:srgbClr val="0082CA">
                  <a:lumMod val="75000"/>
                </a:srgbClr>
              </a:buClr>
              <a:buSzTx/>
              <a:buFont typeface="Arial"/>
              <a:buChar char="•"/>
              <a:tabLst/>
              <a:defRPr/>
            </a:pPr>
            <a:r>
              <a:rPr kumimoji="0" lang="en-US" sz="1350" b="0" i="0" u="none" strike="noStrike" kern="1200" cap="none" spc="0" normalizeH="0" baseline="0" noProof="0" dirty="0">
                <a:ln>
                  <a:noFill/>
                </a:ln>
                <a:solidFill>
                  <a:srgbClr val="000000"/>
                </a:solidFill>
                <a:effectLst/>
                <a:uLnTx/>
                <a:uFillTx/>
                <a:latin typeface="+mn-lt"/>
                <a:ea typeface="+mn-ea"/>
                <a:cs typeface="+mn-cs"/>
              </a:rPr>
              <a:t>Third level </a:t>
            </a:r>
          </a:p>
        </p:txBody>
      </p:sp>
      <p:sp>
        <p:nvSpPr>
          <p:cNvPr id="7" name="Title 6"/>
          <p:cNvSpPr>
            <a:spLocks noGrp="1"/>
          </p:cNvSpPr>
          <p:nvPr>
            <p:ph type="title"/>
          </p:nvPr>
        </p:nvSpPr>
        <p:spPr/>
        <p:txBody>
          <a:bodyPr/>
          <a:lstStyle/>
          <a:p>
            <a:r>
              <a:rPr lang="en-US"/>
              <a:t>Click to edit Master title style</a:t>
            </a:r>
          </a:p>
        </p:txBody>
      </p:sp>
      <p:sp>
        <p:nvSpPr>
          <p:cNvPr id="8" name="Footer Placeholder 4"/>
          <p:cNvSpPr>
            <a:spLocks noGrp="1"/>
          </p:cNvSpPr>
          <p:nvPr>
            <p:ph type="ftr" sz="quarter" idx="3"/>
          </p:nvPr>
        </p:nvSpPr>
        <p:spPr>
          <a:xfrm>
            <a:off x="2137107" y="6506039"/>
            <a:ext cx="8875401" cy="215436"/>
          </a:xfrm>
          <a:prstGeom prst="rect">
            <a:avLst/>
          </a:prstGeom>
        </p:spPr>
        <p:txBody>
          <a:bodyPr/>
          <a:lstStyle>
            <a:lvl1pPr algn="ctr">
              <a:defRPr sz="900"/>
            </a:lvl1pPr>
          </a:lstStyle>
          <a:p>
            <a:r>
              <a:rPr lang="en-US" dirty="0" err="1">
                <a:solidFill>
                  <a:srgbClr val="000000"/>
                </a:solidFill>
              </a:rPr>
              <a:t>yyyyy</a:t>
            </a:r>
            <a:endParaRPr lang="en-US" dirty="0">
              <a:solidFill>
                <a:srgbClr val="000000"/>
              </a:solidFill>
            </a:endParaRPr>
          </a:p>
        </p:txBody>
      </p:sp>
      <p:sp>
        <p:nvSpPr>
          <p:cNvPr id="9" name="Slide Number Placeholder 5"/>
          <p:cNvSpPr>
            <a:spLocks noGrp="1"/>
          </p:cNvSpPr>
          <p:nvPr>
            <p:ph type="sldNum" sz="quarter" idx="4"/>
          </p:nvPr>
        </p:nvSpPr>
        <p:spPr>
          <a:xfrm>
            <a:off x="11417300" y="6547059"/>
            <a:ext cx="609600" cy="182880"/>
          </a:xfrm>
          <a:prstGeom prst="rect">
            <a:avLst/>
          </a:prstGeom>
          <a:ln>
            <a:noFill/>
          </a:ln>
        </p:spPr>
        <p:txBody>
          <a:bodyPr vert="horz" lIns="0" tIns="45720" rIns="0" bIns="0" rtlCol="0" anchor="b"/>
          <a:lstStyle>
            <a:lvl1pPr algn="ctr">
              <a:defRPr sz="750">
                <a:solidFill>
                  <a:srgbClr val="000000"/>
                </a:solidFill>
              </a:defRPr>
            </a:lvl1p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8230328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CC5BF12-1386-42E2-8FA4-38645155D739}" type="slidenum">
              <a:rPr lang="en-US" altLang="en-US"/>
              <a:pPr/>
              <a:t>‹#›</a:t>
            </a:fld>
            <a:endParaRPr lang="en-US" altLang="en-US"/>
          </a:p>
        </p:txBody>
      </p:sp>
    </p:spTree>
    <p:extLst>
      <p:ext uri="{BB962C8B-B14F-4D97-AF65-F5344CB8AC3E}">
        <p14:creationId xmlns:p14="http://schemas.microsoft.com/office/powerpoint/2010/main" val="202092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4.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theme" Target="../theme/theme17.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wmf"/><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5" Type="http://schemas.openxmlformats.org/officeDocument/2006/relationships/theme" Target="../theme/theme7.xml"/><Relationship Id="rId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image" Target="../media/image9.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theme" Target="../theme/theme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Line 8"/>
          <p:cNvSpPr>
            <a:spLocks noChangeShapeType="1"/>
          </p:cNvSpPr>
          <p:nvPr/>
        </p:nvSpPr>
        <p:spPr bwMode="auto">
          <a:xfrm>
            <a:off x="677333" y="6572250"/>
            <a:ext cx="10280651" cy="1588"/>
          </a:xfrm>
          <a:prstGeom prst="line">
            <a:avLst/>
          </a:prstGeom>
          <a:noFill/>
          <a:ln w="25400">
            <a:solidFill>
              <a:schemeClr val="tx1"/>
            </a:solidFill>
            <a:round/>
            <a:headEnd type="none" w="sm" len="sm"/>
            <a:tailEnd type="none" w="sm" len="sm"/>
          </a:ln>
          <a:effectLst/>
        </p:spPr>
        <p:txBody>
          <a:bodyPr wrap="none" anchor="ctr"/>
          <a:lstStyle/>
          <a:p>
            <a:pPr>
              <a:defRPr/>
            </a:pPr>
            <a:endParaRPr lang="en-US" sz="1800">
              <a:latin typeface="Arial" pitchFamily="-107" charset="0"/>
              <a:ea typeface="+mn-ea"/>
            </a:endParaRPr>
          </a:p>
        </p:txBody>
      </p:sp>
      <p:sp>
        <p:nvSpPr>
          <p:cNvPr id="1033" name="Rectangle 9"/>
          <p:cNvSpPr>
            <a:spLocks noChangeArrowheads="1"/>
          </p:cNvSpPr>
          <p:nvPr/>
        </p:nvSpPr>
        <p:spPr bwMode="auto">
          <a:xfrm>
            <a:off x="1600200" y="6343650"/>
            <a:ext cx="9643533" cy="646973"/>
          </a:xfrm>
          <a:prstGeom prst="rect">
            <a:avLst/>
          </a:prstGeom>
          <a:noFill/>
          <a:ln w="9525">
            <a:noFill/>
            <a:miter lim="800000"/>
            <a:headEnd/>
            <a:tailEnd/>
          </a:ln>
          <a:effectLst/>
        </p:spPr>
        <p:txBody>
          <a:bodyPr lIns="92075" tIns="46038" rIns="92075" bIns="46038">
            <a:spAutoFit/>
          </a:bodyPr>
          <a:lstStyle/>
          <a:p>
            <a:r>
              <a:rPr lang="en-US" sz="1800"/>
              <a:t>GeoSoilEnviroCARS           		COMPRES Annual Meeting 2011</a:t>
            </a:r>
          </a:p>
          <a:p>
            <a:endParaRPr lang="en-US" sz="1800" i="0"/>
          </a:p>
        </p:txBody>
      </p:sp>
      <p:pic>
        <p:nvPicPr>
          <p:cNvPr id="1030" name="Picture 10"/>
          <p:cNvPicPr>
            <a:picLocks noChangeArrowheads="1"/>
          </p:cNvPicPr>
          <p:nvPr/>
        </p:nvPicPr>
        <p:blipFill>
          <a:blip r:embed="rId13"/>
          <a:srcRect/>
          <a:stretch>
            <a:fillRect/>
          </a:stretch>
        </p:blipFill>
        <p:spPr bwMode="auto">
          <a:xfrm>
            <a:off x="609601" y="5867401"/>
            <a:ext cx="901700" cy="658813"/>
          </a:xfrm>
          <a:prstGeom prst="rect">
            <a:avLst/>
          </a:prstGeom>
          <a:noFill/>
          <a:ln w="9525">
            <a:noFill/>
            <a:miter lim="800000"/>
            <a:headEnd/>
            <a:tailEnd/>
          </a:ln>
        </p:spPr>
      </p:pic>
    </p:spTree>
    <p:extLst>
      <p:ext uri="{BB962C8B-B14F-4D97-AF65-F5344CB8AC3E}">
        <p14:creationId xmlns:p14="http://schemas.microsoft.com/office/powerpoint/2010/main" val="1969248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2800">
          <a:solidFill>
            <a:schemeClr val="tx2"/>
          </a:solidFill>
          <a:latin typeface="+mj-lt"/>
          <a:ea typeface="ＭＳ Ｐゴシック" pitchFamily="-107" charset="-128"/>
          <a:cs typeface="+mj-cs"/>
        </a:defRPr>
      </a:lvl1pPr>
      <a:lvl2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2pPr>
      <a:lvl3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3pPr>
      <a:lvl4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4pPr>
      <a:lvl5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5pPr>
      <a:lvl6pPr marL="457200" algn="ctr" rtl="0" eaLnBrk="0" fontAlgn="base" hangingPunct="0">
        <a:spcBef>
          <a:spcPct val="0"/>
        </a:spcBef>
        <a:spcAft>
          <a:spcPct val="0"/>
        </a:spcAft>
        <a:defRPr sz="2800">
          <a:solidFill>
            <a:schemeClr val="tx2"/>
          </a:solidFill>
          <a:latin typeface="Arial" pitchFamily="-107" charset="0"/>
        </a:defRPr>
      </a:lvl6pPr>
      <a:lvl7pPr marL="914400" algn="ctr" rtl="0" eaLnBrk="0" fontAlgn="base" hangingPunct="0">
        <a:spcBef>
          <a:spcPct val="0"/>
        </a:spcBef>
        <a:spcAft>
          <a:spcPct val="0"/>
        </a:spcAft>
        <a:defRPr sz="2800">
          <a:solidFill>
            <a:schemeClr val="tx2"/>
          </a:solidFill>
          <a:latin typeface="Arial" pitchFamily="-107" charset="0"/>
        </a:defRPr>
      </a:lvl7pPr>
      <a:lvl8pPr marL="1371600" algn="ctr" rtl="0" eaLnBrk="0" fontAlgn="base" hangingPunct="0">
        <a:spcBef>
          <a:spcPct val="0"/>
        </a:spcBef>
        <a:spcAft>
          <a:spcPct val="0"/>
        </a:spcAft>
        <a:defRPr sz="2800">
          <a:solidFill>
            <a:schemeClr val="tx2"/>
          </a:solidFill>
          <a:latin typeface="Arial" pitchFamily="-107" charset="0"/>
        </a:defRPr>
      </a:lvl8pPr>
      <a:lvl9pPr marL="1828800" algn="ctr" rtl="0" eaLnBrk="0" fontAlgn="base" hangingPunct="0">
        <a:spcBef>
          <a:spcPct val="0"/>
        </a:spcBef>
        <a:spcAft>
          <a:spcPct val="0"/>
        </a:spcAft>
        <a:defRPr sz="28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E80A817-BBD0-4A70-BEB8-ABEDE8E20048}" type="slidenum">
              <a:rPr lang="en-US" altLang="en-US"/>
              <a:pPr/>
              <a:t>‹#›</a:t>
            </a:fld>
            <a:endParaRPr lang="en-US" altLang="en-US"/>
          </a:p>
        </p:txBody>
      </p:sp>
    </p:spTree>
    <p:extLst>
      <p:ext uri="{BB962C8B-B14F-4D97-AF65-F5344CB8AC3E}">
        <p14:creationId xmlns:p14="http://schemas.microsoft.com/office/powerpoint/2010/main" val="151490293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5398365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34722-0676-4052-B060-BFB02296FE1E}" type="datetimeFigureOut">
              <a:rPr lang="en-US" smtClean="0"/>
              <a:t>10/30/2020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E5E6B-B8FC-42DD-BBA5-DEC23E5C5C34}" type="slidenum">
              <a:rPr lang="en-US" smtClean="0"/>
              <a:t>‹#›</a:t>
            </a:fld>
            <a:endParaRPr lang="en-US"/>
          </a:p>
        </p:txBody>
      </p:sp>
    </p:spTree>
    <p:extLst>
      <p:ext uri="{BB962C8B-B14F-4D97-AF65-F5344CB8AC3E}">
        <p14:creationId xmlns:p14="http://schemas.microsoft.com/office/powerpoint/2010/main" val="71204403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2DE1F-3FB8-42E5-BDF5-5FBA45F38E4D}" type="datetimeFigureOut">
              <a:rPr lang="en-US" smtClean="0"/>
              <a:t>10/30/2020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ED84F-7CDD-4200-8436-63FAA777DEB0}" type="slidenum">
              <a:rPr lang="en-US" smtClean="0"/>
              <a:t>‹#›</a:t>
            </a:fld>
            <a:endParaRPr lang="en-US"/>
          </a:p>
        </p:txBody>
      </p:sp>
    </p:spTree>
    <p:extLst>
      <p:ext uri="{BB962C8B-B14F-4D97-AF65-F5344CB8AC3E}">
        <p14:creationId xmlns:p14="http://schemas.microsoft.com/office/powerpoint/2010/main" val="238462227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5722334-25BD-4BBB-8261-8F6D0DD83CFF}" type="datetime1">
              <a:rPr lang="en-US"/>
              <a:pPr>
                <a:defRPr/>
              </a:pPr>
              <a:t>10/30/2020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GeoSoilEnviroCARS</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16BFF94A-7C6F-48ED-9D05-65E04F164074}" type="slidenum">
              <a:rPr lang="en-US" altLang="en-US"/>
              <a:pPr>
                <a:defRPr/>
              </a:pPr>
              <a:t>‹#›</a:t>
            </a:fld>
            <a:endParaRPr lang="en-US" altLang="en-US"/>
          </a:p>
        </p:txBody>
      </p:sp>
    </p:spTree>
    <p:extLst>
      <p:ext uri="{BB962C8B-B14F-4D97-AF65-F5344CB8AC3E}">
        <p14:creationId xmlns:p14="http://schemas.microsoft.com/office/powerpoint/2010/main" val="2385853897"/>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hf sldNum="0" hdr="0" ftr="0" dt="0"/>
  <p:txStyles>
    <p:titleStyle>
      <a:lvl1pPr algn="ctr" rtl="0" eaLnBrk="0" fontAlgn="base" hangingPunct="0">
        <a:spcBef>
          <a:spcPct val="0"/>
        </a:spcBef>
        <a:spcAft>
          <a:spcPct val="0"/>
        </a:spcAft>
        <a:defRPr sz="4400" kern="1200">
          <a:solidFill>
            <a:schemeClr val="accent1"/>
          </a:solidFill>
          <a:latin typeface="+mn-lt"/>
          <a:ea typeface="+mj-ea"/>
          <a:cs typeface="+mj-cs"/>
        </a:defRPr>
      </a:lvl1pPr>
      <a:lvl2pPr algn="ctr" rtl="0" eaLnBrk="0" fontAlgn="base" hangingPunct="0">
        <a:spcBef>
          <a:spcPct val="0"/>
        </a:spcBef>
        <a:spcAft>
          <a:spcPct val="0"/>
        </a:spcAft>
        <a:defRPr sz="4400">
          <a:solidFill>
            <a:schemeClr val="accent1"/>
          </a:solidFill>
          <a:latin typeface="Times New Roman" panose="02020603050405020304" pitchFamily="18" charset="0"/>
        </a:defRPr>
      </a:lvl2pPr>
      <a:lvl3pPr algn="ctr" rtl="0" eaLnBrk="0" fontAlgn="base" hangingPunct="0">
        <a:spcBef>
          <a:spcPct val="0"/>
        </a:spcBef>
        <a:spcAft>
          <a:spcPct val="0"/>
        </a:spcAft>
        <a:defRPr sz="4400">
          <a:solidFill>
            <a:schemeClr val="accent1"/>
          </a:solidFill>
          <a:latin typeface="Times New Roman" panose="02020603050405020304" pitchFamily="18" charset="0"/>
        </a:defRPr>
      </a:lvl3pPr>
      <a:lvl4pPr algn="ctr" rtl="0" eaLnBrk="0" fontAlgn="base" hangingPunct="0">
        <a:spcBef>
          <a:spcPct val="0"/>
        </a:spcBef>
        <a:spcAft>
          <a:spcPct val="0"/>
        </a:spcAft>
        <a:defRPr sz="4400">
          <a:solidFill>
            <a:schemeClr val="accent1"/>
          </a:solidFill>
          <a:latin typeface="Times New Roman" panose="02020603050405020304" pitchFamily="18" charset="0"/>
        </a:defRPr>
      </a:lvl4pPr>
      <a:lvl5pPr algn="ctr" rtl="0" eaLnBrk="0" fontAlgn="base" hangingPunct="0">
        <a:spcBef>
          <a:spcPct val="0"/>
        </a:spcBef>
        <a:spcAft>
          <a:spcPct val="0"/>
        </a:spcAft>
        <a:defRPr sz="4400">
          <a:solidFill>
            <a:schemeClr val="accent1"/>
          </a:solidFill>
          <a:latin typeface="Times New Roman" panose="02020603050405020304" pitchFamily="18" charset="0"/>
        </a:defRPr>
      </a:lvl5pPr>
      <a:lvl6pPr marL="457200" algn="ctr" rtl="0" fontAlgn="base">
        <a:spcBef>
          <a:spcPct val="0"/>
        </a:spcBef>
        <a:spcAft>
          <a:spcPct val="0"/>
        </a:spcAft>
        <a:defRPr sz="4400">
          <a:solidFill>
            <a:schemeClr val="accent1"/>
          </a:solidFill>
          <a:latin typeface="Times New Roman" panose="02020603050405020304" pitchFamily="18" charset="0"/>
        </a:defRPr>
      </a:lvl6pPr>
      <a:lvl7pPr marL="914400" algn="ctr" rtl="0" fontAlgn="base">
        <a:spcBef>
          <a:spcPct val="0"/>
        </a:spcBef>
        <a:spcAft>
          <a:spcPct val="0"/>
        </a:spcAft>
        <a:defRPr sz="4400">
          <a:solidFill>
            <a:schemeClr val="accent1"/>
          </a:solidFill>
          <a:latin typeface="Times New Roman" panose="02020603050405020304" pitchFamily="18" charset="0"/>
        </a:defRPr>
      </a:lvl7pPr>
      <a:lvl8pPr marL="1371600" algn="ctr" rtl="0" fontAlgn="base">
        <a:spcBef>
          <a:spcPct val="0"/>
        </a:spcBef>
        <a:spcAft>
          <a:spcPct val="0"/>
        </a:spcAft>
        <a:defRPr sz="4400">
          <a:solidFill>
            <a:schemeClr val="accent1"/>
          </a:solidFill>
          <a:latin typeface="Times New Roman" panose="02020603050405020304" pitchFamily="18" charset="0"/>
        </a:defRPr>
      </a:lvl8pPr>
      <a:lvl9pPr marL="1828800" algn="ctr" rtl="0" fontAlgn="base">
        <a:spcBef>
          <a:spcPct val="0"/>
        </a:spcBef>
        <a:spcAft>
          <a:spcPct val="0"/>
        </a:spcAft>
        <a:defRPr sz="4400">
          <a:solidFill>
            <a:schemeClr val="accent1"/>
          </a:solidFill>
          <a:latin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179725"/>
            <a:ext cx="11163868" cy="828948"/>
          </a:xfrm>
          <a:prstGeom prst="rect">
            <a:avLst/>
          </a:prstGeom>
        </p:spPr>
        <p:txBody>
          <a:bodyPr vert="horz" lIns="0" tIns="0" rIns="0" bIns="0" rtlCol="0" anchor="t" anchorCtr="0">
            <a:noAutofit/>
          </a:bodyPr>
          <a:lstStyle/>
          <a:p>
            <a:r>
              <a:rPr lang="en-US" dirty="0" smtClean="0"/>
              <a:t>Headline 32pt </a:t>
            </a:r>
            <a:br>
              <a:rPr lang="en-US" dirty="0" smtClean="0"/>
            </a:br>
            <a:endParaRPr lang="en-US" dirty="0"/>
          </a:p>
        </p:txBody>
      </p:sp>
      <p:sp>
        <p:nvSpPr>
          <p:cNvPr id="3" name="Text Placeholder 2"/>
          <p:cNvSpPr>
            <a:spLocks noGrp="1"/>
          </p:cNvSpPr>
          <p:nvPr>
            <p:ph type="body" idx="1"/>
          </p:nvPr>
        </p:nvSpPr>
        <p:spPr>
          <a:xfrm>
            <a:off x="609601" y="1699996"/>
            <a:ext cx="11163868" cy="4422775"/>
          </a:xfrm>
          <a:prstGeom prst="rect">
            <a:avLst/>
          </a:prstGeom>
        </p:spPr>
        <p:txBody>
          <a:bodyPr vert="horz" lIns="91440" tIns="45720" rIns="91440" bIns="45720" rtlCol="0">
            <a:noAutofit/>
          </a:bodyPr>
          <a:lstStyle/>
          <a:p>
            <a:pPr lvl="0"/>
            <a:r>
              <a:rPr lang="en-US" dirty="0" smtClean="0"/>
              <a:t>Click to add 1st-level bullet	</a:t>
            </a:r>
          </a:p>
          <a:p>
            <a:pPr lvl="1"/>
            <a:r>
              <a:rPr lang="en-US" dirty="0" smtClean="0"/>
              <a:t>Second level</a:t>
            </a:r>
          </a:p>
          <a:p>
            <a:pPr lvl="4"/>
            <a:r>
              <a:rPr lang="en-US" dirty="0" smtClean="0"/>
              <a:t>Third level </a:t>
            </a:r>
          </a:p>
        </p:txBody>
      </p:sp>
      <p:sp>
        <p:nvSpPr>
          <p:cNvPr id="49" name="Rectangle 48"/>
          <p:cNvSpPr/>
          <p:nvPr/>
        </p:nvSpPr>
        <p:spPr>
          <a:xfrm>
            <a:off x="0" y="0"/>
            <a:ext cx="323709" cy="6858000"/>
          </a:xfrm>
          <a:prstGeom prst="rect">
            <a:avLst/>
          </a:prstGeom>
          <a:solidFill>
            <a:srgbClr val="094875"/>
          </a:solidFill>
          <a:ln>
            <a:solidFill>
              <a:schemeClr val="accent2">
                <a:lumMod val="50000"/>
              </a:schemeClr>
            </a:solidFill>
          </a:ln>
        </p:spPr>
        <p:txBody>
          <a:bodyPr vert="horz" wrap="square" lIns="91440" tIns="45720" rIns="91440" bIns="0" numCol="1" anchor="b" anchorCtr="0" compatLnSpc="1">
            <a:prstTxWarp prst="textNoShape">
              <a:avLst/>
            </a:prstTxWarp>
          </a:bodyPr>
          <a:lstStyle/>
          <a:p>
            <a:endParaRPr lang="en-US" sz="100">
              <a:solidFill>
                <a:srgbClr val="7AB800"/>
              </a:solidFill>
              <a:ea typeface="ＭＳ Ｐゴシック" charset="-128"/>
            </a:endParaRPr>
          </a:p>
        </p:txBody>
      </p:sp>
      <p:sp>
        <p:nvSpPr>
          <p:cNvPr id="9" name="Footer Placeholder 4"/>
          <p:cNvSpPr>
            <a:spLocks noGrp="1"/>
          </p:cNvSpPr>
          <p:nvPr>
            <p:ph type="ftr" sz="quarter" idx="3"/>
          </p:nvPr>
        </p:nvSpPr>
        <p:spPr>
          <a:xfrm>
            <a:off x="2137105" y="6506039"/>
            <a:ext cx="8875401" cy="215436"/>
          </a:xfrm>
          <a:prstGeom prst="rect">
            <a:avLst/>
          </a:prstGeom>
        </p:spPr>
        <p:txBody>
          <a:bodyPr/>
          <a:lstStyle>
            <a:lvl1pPr algn="ctr">
              <a:defRPr sz="1200"/>
            </a:lvl1pPr>
          </a:lstStyle>
          <a:p>
            <a:pPr fontAlgn="base">
              <a:spcBef>
                <a:spcPct val="0"/>
              </a:spcBef>
              <a:spcAft>
                <a:spcPct val="0"/>
              </a:spcAft>
            </a:pPr>
            <a:r>
              <a:rPr lang="en-US" smtClean="0">
                <a:solidFill>
                  <a:srgbClr val="000000"/>
                </a:solidFill>
                <a:ea typeface="ＭＳ Ｐゴシック" charset="-128"/>
              </a:rPr>
              <a:t>yyyyy</a:t>
            </a:r>
            <a:endParaRPr lang="en-US" dirty="0">
              <a:solidFill>
                <a:srgbClr val="000000"/>
              </a:solidFill>
              <a:ea typeface="ＭＳ Ｐゴシック" charset="-128"/>
            </a:endParaRPr>
          </a:p>
        </p:txBody>
      </p:sp>
      <p:sp>
        <p:nvSpPr>
          <p:cNvPr id="11" name="Slide Number Placeholder 5"/>
          <p:cNvSpPr>
            <a:spLocks noGrp="1"/>
          </p:cNvSpPr>
          <p:nvPr>
            <p:ph type="sldNum" sz="quarter" idx="4"/>
          </p:nvPr>
        </p:nvSpPr>
        <p:spPr>
          <a:xfrm>
            <a:off x="11417300" y="6547059"/>
            <a:ext cx="609600" cy="182880"/>
          </a:xfrm>
          <a:prstGeom prst="rect">
            <a:avLst/>
          </a:prstGeom>
          <a:ln>
            <a:noFill/>
          </a:ln>
        </p:spPr>
        <p:txBody>
          <a:bodyPr vert="horz" lIns="0" tIns="45720" rIns="0" bIns="0" rtlCol="0" anchor="b"/>
          <a:lstStyle>
            <a:lvl1pPr algn="ctr">
              <a:defRPr sz="1000">
                <a:solidFill>
                  <a:srgbClr val="000000"/>
                </a:solidFill>
              </a:defRPr>
            </a:lvl1pPr>
          </a:lstStyle>
          <a:p>
            <a:fld id="{AEFAAC5A-9C4F-4278-920D-DF2BAB595749}" type="slidenum">
              <a:rPr lang="en-US" smtClean="0">
                <a:ea typeface="ＭＳ Ｐゴシック" charset="-128"/>
              </a:rPr>
              <a:pPr/>
              <a:t>‹#›</a:t>
            </a:fld>
            <a:endParaRPr lang="en-US" dirty="0">
              <a:ea typeface="ＭＳ Ｐゴシック" charset="-128"/>
            </a:endParaRPr>
          </a:p>
        </p:txBody>
      </p:sp>
    </p:spTree>
    <p:extLst>
      <p:ext uri="{BB962C8B-B14F-4D97-AF65-F5344CB8AC3E}">
        <p14:creationId xmlns:p14="http://schemas.microsoft.com/office/powerpoint/2010/main" val="380957219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sldNum="0" hdr="0" dt="0"/>
  <p:txStyles>
    <p:titleStyle>
      <a:lvl1pPr algn="ctr" defTabSz="457200" rtl="0" eaLnBrk="1" latinLnBrk="0" hangingPunct="1">
        <a:lnSpc>
          <a:spcPct val="100000"/>
        </a:lnSpc>
        <a:spcBef>
          <a:spcPct val="0"/>
        </a:spcBef>
        <a:buNone/>
        <a:defRPr sz="3200" b="1" i="0" kern="1200" cap="none" baseline="0">
          <a:solidFill>
            <a:schemeClr val="tx2">
              <a:lumMod val="50000"/>
            </a:schemeClr>
          </a:solidFill>
          <a:latin typeface="+mj-lt"/>
          <a:ea typeface="+mj-ea"/>
          <a:cs typeface="+mj-cs"/>
        </a:defRPr>
      </a:lvl1pPr>
    </p:titleStyle>
    <p:bodyStyle>
      <a:lvl1pPr marL="274320" indent="-274320" algn="l" defTabSz="457200" rtl="0" eaLnBrk="1" latinLnBrk="0" hangingPunct="1">
        <a:lnSpc>
          <a:spcPct val="120000"/>
        </a:lnSpc>
        <a:spcBef>
          <a:spcPts val="0"/>
        </a:spcBef>
        <a:spcAft>
          <a:spcPts val="300"/>
        </a:spcAft>
        <a:buClr>
          <a:schemeClr val="tx2">
            <a:lumMod val="75000"/>
          </a:schemeClr>
        </a:buClr>
        <a:buFont typeface="Wingdings" charset="2"/>
        <a:buChar char="§"/>
        <a:defRPr sz="2400" kern="1200" baseline="0">
          <a:solidFill>
            <a:srgbClr val="000000"/>
          </a:solidFill>
          <a:latin typeface="+mn-lt"/>
          <a:ea typeface="+mn-ea"/>
          <a:cs typeface="+mn-cs"/>
        </a:defRPr>
      </a:lvl1pPr>
      <a:lvl2pPr marL="650875" indent="-342900" algn="l" defTabSz="457200" rtl="0" eaLnBrk="1" latinLnBrk="0" hangingPunct="1">
        <a:lnSpc>
          <a:spcPct val="120000"/>
        </a:lnSpc>
        <a:spcBef>
          <a:spcPts val="0"/>
        </a:spcBef>
        <a:spcAft>
          <a:spcPts val="300"/>
        </a:spcAft>
        <a:buClr>
          <a:schemeClr val="tx2">
            <a:lumMod val="75000"/>
          </a:schemeClr>
        </a:buClr>
        <a:buFont typeface="Lucida Grande"/>
        <a:buChar char="–"/>
        <a:defRPr sz="2000" kern="1200" baseline="0">
          <a:solidFill>
            <a:srgbClr val="000000"/>
          </a:solidFill>
          <a:latin typeface="+mn-lt"/>
          <a:ea typeface="+mn-ea"/>
          <a:cs typeface="+mn-cs"/>
        </a:defRPr>
      </a:lvl2pPr>
      <a:lvl3pPr marL="274320" indent="-274320" algn="l" defTabSz="457200" rtl="0" eaLnBrk="1" latinLnBrk="0" hangingPunct="1">
        <a:spcBef>
          <a:spcPts val="0"/>
        </a:spcBef>
        <a:spcAft>
          <a:spcPts val="0"/>
        </a:spcAft>
        <a:buClr>
          <a:schemeClr val="tx2">
            <a:lumMod val="75000"/>
          </a:schemeClr>
        </a:buClr>
        <a:buFont typeface="Arial"/>
        <a:buChar char="•"/>
        <a:defRPr sz="1800" kern="1200">
          <a:solidFill>
            <a:srgbClr val="000000"/>
          </a:solidFill>
          <a:latin typeface="+mn-lt"/>
          <a:ea typeface="+mn-ea"/>
          <a:cs typeface="+mn-cs"/>
        </a:defRPr>
      </a:lvl3pPr>
      <a:lvl4pPr marL="274320" indent="-274320" algn="l" defTabSz="457200" rtl="0" eaLnBrk="1" latinLnBrk="0" hangingPunct="1">
        <a:spcBef>
          <a:spcPts val="0"/>
        </a:spcBef>
        <a:spcAft>
          <a:spcPts val="0"/>
        </a:spcAft>
        <a:buClr>
          <a:schemeClr val="tx2">
            <a:lumMod val="75000"/>
          </a:schemeClr>
        </a:buClr>
        <a:buFont typeface="Wingdings" charset="2"/>
        <a:buChar char="§"/>
        <a:defRPr sz="1600" kern="1200">
          <a:solidFill>
            <a:srgbClr val="000000"/>
          </a:solidFill>
          <a:latin typeface="+mn-lt"/>
          <a:ea typeface="+mn-ea"/>
          <a:cs typeface="+mn-cs"/>
        </a:defRPr>
      </a:lvl4pPr>
      <a:lvl5pPr marL="914400" indent="-285750" algn="l" defTabSz="457200" rtl="0" eaLnBrk="1" latinLnBrk="0" hangingPunct="1">
        <a:lnSpc>
          <a:spcPct val="120000"/>
        </a:lnSpc>
        <a:spcBef>
          <a:spcPts val="0"/>
        </a:spcBef>
        <a:spcAft>
          <a:spcPts val="300"/>
        </a:spcAft>
        <a:buClr>
          <a:schemeClr val="tx2">
            <a:lumMod val="75000"/>
          </a:schemeClr>
        </a:buClr>
        <a:buFont typeface="Arial"/>
        <a:buChar char="•"/>
        <a:defRPr sz="18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63843"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3846" name="Text Box 6"/>
          <p:cNvSpPr txBox="1">
            <a:spLocks noChangeArrowheads="1"/>
          </p:cNvSpPr>
          <p:nvPr userDrawn="1"/>
        </p:nvSpPr>
        <p:spPr bwMode="auto">
          <a:xfrm>
            <a:off x="6637867" y="6286500"/>
            <a:ext cx="46058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tLang="en-US" sz="1800"/>
          </a:p>
        </p:txBody>
      </p:sp>
      <p:sp>
        <p:nvSpPr>
          <p:cNvPr id="163847" name="Rectangle 7"/>
          <p:cNvSpPr>
            <a:spLocks noChangeArrowheads="1"/>
          </p:cNvSpPr>
          <p:nvPr/>
        </p:nvSpPr>
        <p:spPr bwMode="auto">
          <a:xfrm>
            <a:off x="10160000" y="64770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eaLnBrk="1" hangingPunct="1"/>
            <a:r>
              <a:rPr lang="en-US" altLang="en-US" sz="1400" b="1">
                <a:solidFill>
                  <a:schemeClr val="accent2"/>
                </a:solidFill>
              </a:rPr>
              <a:t>SPIE 2010</a:t>
            </a:r>
          </a:p>
          <a:p>
            <a:pPr algn="r" eaLnBrk="1" hangingPunct="1"/>
            <a:endParaRPr lang="en-US" altLang="en-US" sz="1400" b="1">
              <a:solidFill>
                <a:schemeClr val="accent2"/>
              </a:solidFill>
            </a:endParaRPr>
          </a:p>
        </p:txBody>
      </p:sp>
    </p:spTree>
    <p:extLst>
      <p:ext uri="{BB962C8B-B14F-4D97-AF65-F5344CB8AC3E}">
        <p14:creationId xmlns:p14="http://schemas.microsoft.com/office/powerpoint/2010/main" val="331413707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Lst>
  <p:txStyles>
    <p:titleStyle>
      <a:lvl1pPr algn="ctr" rtl="0" fontAlgn="base">
        <a:spcBef>
          <a:spcPct val="0"/>
        </a:spcBef>
        <a:spcAft>
          <a:spcPct val="0"/>
        </a:spcAft>
        <a:defRPr sz="4400" kern="1200">
          <a:solidFill>
            <a:schemeClr val="accent2"/>
          </a:solidFill>
          <a:latin typeface="+mj-lt"/>
          <a:ea typeface="+mj-ea"/>
          <a:cs typeface="+mj-cs"/>
        </a:defRPr>
      </a:lvl1pPr>
      <a:lvl2pPr algn="ctr" rtl="0" fontAlgn="base">
        <a:spcBef>
          <a:spcPct val="0"/>
        </a:spcBef>
        <a:spcAft>
          <a:spcPct val="0"/>
        </a:spcAft>
        <a:defRPr sz="4400">
          <a:solidFill>
            <a:schemeClr val="accent2"/>
          </a:solidFill>
          <a:latin typeface="Times New Roman" panose="02020603050405020304" pitchFamily="18" charset="0"/>
        </a:defRPr>
      </a:lvl2pPr>
      <a:lvl3pPr algn="ctr" rtl="0" fontAlgn="base">
        <a:spcBef>
          <a:spcPct val="0"/>
        </a:spcBef>
        <a:spcAft>
          <a:spcPct val="0"/>
        </a:spcAft>
        <a:defRPr sz="4400">
          <a:solidFill>
            <a:schemeClr val="accent2"/>
          </a:solidFill>
          <a:latin typeface="Times New Roman" panose="02020603050405020304" pitchFamily="18" charset="0"/>
        </a:defRPr>
      </a:lvl3pPr>
      <a:lvl4pPr algn="ctr" rtl="0" fontAlgn="base">
        <a:spcBef>
          <a:spcPct val="0"/>
        </a:spcBef>
        <a:spcAft>
          <a:spcPct val="0"/>
        </a:spcAft>
        <a:defRPr sz="4400">
          <a:solidFill>
            <a:schemeClr val="accent2"/>
          </a:solidFill>
          <a:latin typeface="Times New Roman" panose="02020603050405020304" pitchFamily="18" charset="0"/>
        </a:defRPr>
      </a:lvl4pPr>
      <a:lvl5pPr algn="ctr" rtl="0" fontAlgn="base">
        <a:spcBef>
          <a:spcPct val="0"/>
        </a:spcBef>
        <a:spcAft>
          <a:spcPct val="0"/>
        </a:spcAft>
        <a:defRPr sz="4400">
          <a:solidFill>
            <a:schemeClr val="accent2"/>
          </a:solidFill>
          <a:latin typeface="Times New Roman" panose="02020603050405020304" pitchFamily="18" charset="0"/>
        </a:defRPr>
      </a:lvl5pPr>
      <a:lvl6pPr marL="457200" algn="ctr" rtl="0" fontAlgn="base">
        <a:spcBef>
          <a:spcPct val="0"/>
        </a:spcBef>
        <a:spcAft>
          <a:spcPct val="0"/>
        </a:spcAft>
        <a:defRPr sz="4400">
          <a:solidFill>
            <a:schemeClr val="accent2"/>
          </a:solidFill>
          <a:latin typeface="Times New Roman" panose="02020603050405020304" pitchFamily="18" charset="0"/>
        </a:defRPr>
      </a:lvl6pPr>
      <a:lvl7pPr marL="914400" algn="ctr" rtl="0" fontAlgn="base">
        <a:spcBef>
          <a:spcPct val="0"/>
        </a:spcBef>
        <a:spcAft>
          <a:spcPct val="0"/>
        </a:spcAft>
        <a:defRPr sz="4400">
          <a:solidFill>
            <a:schemeClr val="accent2"/>
          </a:solidFill>
          <a:latin typeface="Times New Roman" panose="02020603050405020304" pitchFamily="18" charset="0"/>
        </a:defRPr>
      </a:lvl7pPr>
      <a:lvl8pPr marL="1371600" algn="ctr" rtl="0" fontAlgn="base">
        <a:spcBef>
          <a:spcPct val="0"/>
        </a:spcBef>
        <a:spcAft>
          <a:spcPct val="0"/>
        </a:spcAft>
        <a:defRPr sz="4400">
          <a:solidFill>
            <a:schemeClr val="accent2"/>
          </a:solidFill>
          <a:latin typeface="Times New Roman" panose="02020603050405020304" pitchFamily="18" charset="0"/>
        </a:defRPr>
      </a:lvl8pPr>
      <a:lvl9pPr marL="1828800" algn="ctr" rtl="0" fontAlgn="base">
        <a:spcBef>
          <a:spcPct val="0"/>
        </a:spcBef>
        <a:spcAft>
          <a:spcPct val="0"/>
        </a:spcAft>
        <a:defRPr sz="4400">
          <a:solidFill>
            <a:schemeClr val="accent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096000"/>
            <a:ext cx="12192000" cy="762000"/>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
        <p:nvSpPr>
          <p:cNvPr id="6" name="Rectangle 5"/>
          <p:cNvSpPr/>
          <p:nvPr userDrawn="1"/>
        </p:nvSpPr>
        <p:spPr>
          <a:xfrm>
            <a:off x="1" y="6338888"/>
            <a:ext cx="12198351" cy="5191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srgbClr val="FFFFFF"/>
              </a:solidFill>
            </a:endParaRPr>
          </a:p>
        </p:txBody>
      </p:sp>
      <p:sp>
        <p:nvSpPr>
          <p:cNvPr id="9" name="Text Box 47"/>
          <p:cNvSpPr txBox="1">
            <a:spLocks noChangeArrowheads="1"/>
          </p:cNvSpPr>
          <p:nvPr userDrawn="1"/>
        </p:nvSpPr>
        <p:spPr bwMode="auto">
          <a:xfrm>
            <a:off x="406401" y="6321426"/>
            <a:ext cx="4127500" cy="523875"/>
          </a:xfrm>
          <a:prstGeom prst="rect">
            <a:avLst/>
          </a:prstGeom>
          <a:noFill/>
          <a:ln w="9525">
            <a:noFill/>
            <a:miter lim="800000"/>
            <a:headEnd/>
            <a:tailEnd/>
          </a:ln>
          <a:effectLst/>
        </p:spPr>
        <p:txBody>
          <a:bodyPr>
            <a:spAutoFit/>
          </a:bodyPr>
          <a:lstStyle/>
          <a:p>
            <a:pPr defTabSz="3448050" fontAlgn="base">
              <a:spcBef>
                <a:spcPct val="0"/>
              </a:spcBef>
              <a:spcAft>
                <a:spcPct val="0"/>
              </a:spcAft>
              <a:defRPr/>
            </a:pPr>
            <a:r>
              <a:rPr lang="en-US" sz="2800" dirty="0">
                <a:solidFill>
                  <a:srgbClr val="BC8F00"/>
                </a:solidFill>
              </a:rPr>
              <a:t>GSE</a:t>
            </a:r>
            <a:r>
              <a:rPr lang="en-US" sz="2800" dirty="0">
                <a:solidFill>
                  <a:srgbClr val="FFFFFF"/>
                </a:solidFill>
              </a:rPr>
              <a:t>CARS</a:t>
            </a:r>
            <a:endParaRPr lang="en-US" sz="3200" dirty="0">
              <a:solidFill>
                <a:srgbClr val="FFFFFF"/>
              </a:solidFill>
            </a:endParaRPr>
          </a:p>
        </p:txBody>
      </p:sp>
      <p:sp>
        <p:nvSpPr>
          <p:cNvPr id="10" name="TextBox 9"/>
          <p:cNvSpPr txBox="1"/>
          <p:nvPr userDrawn="1"/>
        </p:nvSpPr>
        <p:spPr>
          <a:xfrm>
            <a:off x="2829985" y="6459539"/>
            <a:ext cx="1810111" cy="276999"/>
          </a:xfrm>
          <a:prstGeom prst="rect">
            <a:avLst/>
          </a:prstGeom>
          <a:noFill/>
        </p:spPr>
        <p:txBody>
          <a:bodyPr wrap="none">
            <a:spAutoFit/>
          </a:bodyPr>
          <a:lstStyle/>
          <a:p>
            <a:pPr fontAlgn="base">
              <a:spcBef>
                <a:spcPct val="0"/>
              </a:spcBef>
              <a:spcAft>
                <a:spcPct val="0"/>
              </a:spcAft>
              <a:defRPr/>
            </a:pPr>
            <a:r>
              <a:rPr lang="en-US" sz="1200" b="1" dirty="0">
                <a:solidFill>
                  <a:srgbClr val="FFFFFF"/>
                </a:solidFill>
              </a:rPr>
              <a:t>University of Chicago </a:t>
            </a:r>
          </a:p>
        </p:txBody>
      </p:sp>
      <p:sp>
        <p:nvSpPr>
          <p:cNvPr id="11" name="Rectangle 10"/>
          <p:cNvSpPr/>
          <p:nvPr userDrawn="1"/>
        </p:nvSpPr>
        <p:spPr>
          <a:xfrm>
            <a:off x="5689600" y="6454776"/>
            <a:ext cx="6096000" cy="276225"/>
          </a:xfrm>
          <a:prstGeom prst="rect">
            <a:avLst/>
          </a:prstGeom>
        </p:spPr>
        <p:txBody>
          <a:bodyPr>
            <a:spAutoFit/>
          </a:bodyPr>
          <a:lstStyle/>
          <a:p>
            <a:pPr algn="r" defTabSz="3448050" fontAlgn="base">
              <a:spcBef>
                <a:spcPct val="0"/>
              </a:spcBef>
              <a:spcAft>
                <a:spcPct val="0"/>
              </a:spcAft>
              <a:defRPr/>
            </a:pPr>
            <a:r>
              <a:rPr lang="en-US" sz="1200" b="1" dirty="0" smtClean="0">
                <a:solidFill>
                  <a:srgbClr val="FFFFFF"/>
                </a:solidFill>
              </a:rPr>
              <a:t>Synchrotron Environmental Science VI ● September</a:t>
            </a:r>
            <a:r>
              <a:rPr lang="en-US" sz="1200" b="1" dirty="0">
                <a:solidFill>
                  <a:srgbClr val="FFFFFF"/>
                </a:solidFill>
              </a:rPr>
              <a:t>, </a:t>
            </a:r>
            <a:r>
              <a:rPr lang="en-US" sz="1200" b="1" dirty="0" smtClean="0">
                <a:solidFill>
                  <a:srgbClr val="FFFFFF"/>
                </a:solidFill>
              </a:rPr>
              <a:t>2014</a:t>
            </a:r>
            <a:endParaRPr lang="en-US" sz="1200" b="1" dirty="0">
              <a:solidFill>
                <a:srgbClr val="FFFFFF"/>
              </a:solidFill>
            </a:endParaRPr>
          </a:p>
        </p:txBody>
      </p:sp>
      <p:sp>
        <p:nvSpPr>
          <p:cNvPr id="12" name="Rectangle 11"/>
          <p:cNvSpPr/>
          <p:nvPr userDrawn="1"/>
        </p:nvSpPr>
        <p:spPr>
          <a:xfrm>
            <a:off x="406400" y="5943600"/>
            <a:ext cx="6096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a:solidFill>
                <a:srgbClr val="FFFFFF"/>
              </a:solidFill>
            </a:endParaRPr>
          </a:p>
        </p:txBody>
      </p:sp>
    </p:spTree>
    <p:extLst>
      <p:ext uri="{BB962C8B-B14F-4D97-AF65-F5344CB8AC3E}">
        <p14:creationId xmlns:p14="http://schemas.microsoft.com/office/powerpoint/2010/main" val="677175886"/>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2" name="Line 8"/>
          <p:cNvSpPr>
            <a:spLocks noChangeShapeType="1"/>
          </p:cNvSpPr>
          <p:nvPr/>
        </p:nvSpPr>
        <p:spPr bwMode="auto">
          <a:xfrm>
            <a:off x="677333" y="6572250"/>
            <a:ext cx="10280651" cy="1588"/>
          </a:xfrm>
          <a:prstGeom prst="line">
            <a:avLst/>
          </a:prstGeom>
          <a:noFill/>
          <a:ln w="25400">
            <a:solidFill>
              <a:schemeClr val="tx1"/>
            </a:solidFill>
            <a:round/>
            <a:headEnd type="none" w="sm" len="sm"/>
            <a:tailEnd type="none" w="sm" len="sm"/>
          </a:ln>
          <a:effectLst/>
        </p:spPr>
        <p:txBody>
          <a:bodyPr wrap="none" anchor="ctr"/>
          <a:lstStyle/>
          <a:p>
            <a:pPr>
              <a:defRPr/>
            </a:pPr>
            <a:endParaRPr lang="en-US" sz="1200" dirty="0">
              <a:latin typeface="Arial" pitchFamily="-107" charset="0"/>
              <a:ea typeface="+mn-ea"/>
            </a:endParaRPr>
          </a:p>
        </p:txBody>
      </p:sp>
      <p:sp>
        <p:nvSpPr>
          <p:cNvPr id="1033" name="Rectangle 9"/>
          <p:cNvSpPr>
            <a:spLocks noChangeArrowheads="1"/>
          </p:cNvSpPr>
          <p:nvPr/>
        </p:nvSpPr>
        <p:spPr bwMode="auto">
          <a:xfrm>
            <a:off x="1600200" y="6343718"/>
            <a:ext cx="9643533" cy="462307"/>
          </a:xfrm>
          <a:prstGeom prst="rect">
            <a:avLst/>
          </a:prstGeom>
          <a:noFill/>
          <a:ln w="9525">
            <a:noFill/>
            <a:miter lim="800000"/>
            <a:headEnd/>
            <a:tailEnd/>
          </a:ln>
          <a:effectLst/>
        </p:spPr>
        <p:txBody>
          <a:bodyPr lIns="92075" tIns="46038" rIns="92075" bIns="46038">
            <a:spAutoFit/>
          </a:bodyPr>
          <a:lstStyle/>
          <a:p>
            <a:r>
              <a:rPr lang="en-US" sz="1200" dirty="0"/>
              <a:t>GeoSoilEnviroCARS           		COMPRES Annual Meeting 2011</a:t>
            </a:r>
          </a:p>
          <a:p>
            <a:endParaRPr lang="en-US" sz="1200" i="0" dirty="0"/>
          </a:p>
        </p:txBody>
      </p:sp>
      <p:pic>
        <p:nvPicPr>
          <p:cNvPr id="1030" name="Picture 10"/>
          <p:cNvPicPr>
            <a:picLocks noChangeArrowheads="1"/>
          </p:cNvPicPr>
          <p:nvPr/>
        </p:nvPicPr>
        <p:blipFill>
          <a:blip r:embed="rId13"/>
          <a:srcRect/>
          <a:stretch>
            <a:fillRect/>
          </a:stretch>
        </p:blipFill>
        <p:spPr bwMode="auto">
          <a:xfrm>
            <a:off x="609603" y="5867469"/>
            <a:ext cx="901700" cy="658813"/>
          </a:xfrm>
          <a:prstGeom prst="rect">
            <a:avLst/>
          </a:prstGeom>
          <a:noFill/>
          <a:ln w="9525">
            <a:noFill/>
            <a:miter lim="800000"/>
            <a:headEnd/>
            <a:tailEnd/>
          </a:ln>
        </p:spPr>
      </p:pic>
    </p:spTree>
    <p:extLst>
      <p:ext uri="{BB962C8B-B14F-4D97-AF65-F5344CB8AC3E}">
        <p14:creationId xmlns:p14="http://schemas.microsoft.com/office/powerpoint/2010/main" val="401429143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eaLnBrk="0" fontAlgn="base" hangingPunct="0">
        <a:spcBef>
          <a:spcPct val="0"/>
        </a:spcBef>
        <a:spcAft>
          <a:spcPct val="0"/>
        </a:spcAft>
        <a:defRPr sz="2800">
          <a:solidFill>
            <a:schemeClr val="tx2"/>
          </a:solidFill>
          <a:latin typeface="+mj-lt"/>
          <a:ea typeface="ＭＳ Ｐゴシック" pitchFamily="-107" charset="-128"/>
          <a:cs typeface="+mj-cs"/>
        </a:defRPr>
      </a:lvl1pPr>
      <a:lvl2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2pPr>
      <a:lvl3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3pPr>
      <a:lvl4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4pPr>
      <a:lvl5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5pPr>
      <a:lvl6pPr marL="457200" algn="ctr" rtl="0" eaLnBrk="0" fontAlgn="base" hangingPunct="0">
        <a:spcBef>
          <a:spcPct val="0"/>
        </a:spcBef>
        <a:spcAft>
          <a:spcPct val="0"/>
        </a:spcAft>
        <a:defRPr sz="2800">
          <a:solidFill>
            <a:schemeClr val="tx2"/>
          </a:solidFill>
          <a:latin typeface="Arial" pitchFamily="-107" charset="0"/>
        </a:defRPr>
      </a:lvl6pPr>
      <a:lvl7pPr marL="914400" algn="ctr" rtl="0" eaLnBrk="0" fontAlgn="base" hangingPunct="0">
        <a:spcBef>
          <a:spcPct val="0"/>
        </a:spcBef>
        <a:spcAft>
          <a:spcPct val="0"/>
        </a:spcAft>
        <a:defRPr sz="2800">
          <a:solidFill>
            <a:schemeClr val="tx2"/>
          </a:solidFill>
          <a:latin typeface="Arial" pitchFamily="-107" charset="0"/>
        </a:defRPr>
      </a:lvl7pPr>
      <a:lvl8pPr marL="1371600" algn="ctr" rtl="0" eaLnBrk="0" fontAlgn="base" hangingPunct="0">
        <a:spcBef>
          <a:spcPct val="0"/>
        </a:spcBef>
        <a:spcAft>
          <a:spcPct val="0"/>
        </a:spcAft>
        <a:defRPr sz="2800">
          <a:solidFill>
            <a:schemeClr val="tx2"/>
          </a:solidFill>
          <a:latin typeface="Arial" pitchFamily="-107" charset="0"/>
        </a:defRPr>
      </a:lvl8pPr>
      <a:lvl9pPr marL="1828800" algn="ctr" rtl="0" eaLnBrk="0" fontAlgn="base" hangingPunct="0">
        <a:spcBef>
          <a:spcPct val="0"/>
        </a:spcBef>
        <a:spcAft>
          <a:spcPct val="0"/>
        </a:spcAft>
        <a:defRPr sz="28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1B8DD-9860-4699-B826-D813719C073D}" type="datetimeFigureOut">
              <a:rPr lang="en-US" smtClean="0"/>
              <a:t>10/30/2020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95E4D-BDC6-4F16-ABF2-B6A59B67EECE}" type="slidenum">
              <a:rPr lang="en-US" smtClean="0"/>
              <a:t>‹#›</a:t>
            </a:fld>
            <a:endParaRPr lang="en-US"/>
          </a:p>
        </p:txBody>
      </p:sp>
    </p:spTree>
    <p:extLst>
      <p:ext uri="{BB962C8B-B14F-4D97-AF65-F5344CB8AC3E}">
        <p14:creationId xmlns:p14="http://schemas.microsoft.com/office/powerpoint/2010/main" val="9618239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2" y="6477000"/>
            <a:ext cx="8422217" cy="46038"/>
          </a:xfrm>
          <a:prstGeom prst="rect">
            <a:avLst/>
          </a:prstGeom>
          <a:solidFill>
            <a:srgbClr val="293C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9" name="Rectangle 8"/>
          <p:cNvSpPr/>
          <p:nvPr userDrawn="1"/>
        </p:nvSpPr>
        <p:spPr>
          <a:xfrm flipV="1">
            <a:off x="8636001" y="6477000"/>
            <a:ext cx="3716867" cy="4603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a:p>
        </p:txBody>
      </p:sp>
      <p:sp>
        <p:nvSpPr>
          <p:cNvPr id="11" name="TextBox 10"/>
          <p:cNvSpPr txBox="1"/>
          <p:nvPr userDrawn="1"/>
        </p:nvSpPr>
        <p:spPr>
          <a:xfrm>
            <a:off x="203202" y="6172201"/>
            <a:ext cx="1029449" cy="253916"/>
          </a:xfrm>
          <a:prstGeom prst="rect">
            <a:avLst/>
          </a:prstGeom>
          <a:noFill/>
        </p:spPr>
        <p:txBody>
          <a:bodyPr wrap="none">
            <a:spAutoFit/>
          </a:bodyPr>
          <a:lstStyle/>
          <a:p>
            <a:pPr>
              <a:defRPr/>
            </a:pPr>
            <a:r>
              <a:rPr lang="en-US" sz="1050" b="1" spc="375" dirty="0">
                <a:ea typeface="Segoe UI" panose="020B0502040204020203" pitchFamily="34" charset="0"/>
                <a:cs typeface="Arial" panose="020B0604020202020204" pitchFamily="34" charset="0"/>
              </a:rPr>
              <a:t>GSECARS</a:t>
            </a:r>
          </a:p>
        </p:txBody>
      </p:sp>
      <p:sp>
        <p:nvSpPr>
          <p:cNvPr id="12" name="TextBox 11"/>
          <p:cNvSpPr txBox="1"/>
          <p:nvPr userDrawn="1"/>
        </p:nvSpPr>
        <p:spPr>
          <a:xfrm>
            <a:off x="203201" y="6513515"/>
            <a:ext cx="1550424" cy="219291"/>
          </a:xfrm>
          <a:prstGeom prst="rect">
            <a:avLst/>
          </a:prstGeom>
          <a:noFill/>
        </p:spPr>
        <p:txBody>
          <a:bodyPr wrap="none">
            <a:spAutoFit/>
          </a:bodyPr>
          <a:lstStyle/>
          <a:p>
            <a:pPr>
              <a:defRPr/>
            </a:pPr>
            <a:r>
              <a:rPr lang="en-US" sz="825" spc="-75" dirty="0">
                <a:ea typeface="Segoe UI" panose="020B0502040204020203" pitchFamily="34" charset="0"/>
                <a:cs typeface="Arial" panose="020B0604020202020204" pitchFamily="34" charset="0"/>
              </a:rPr>
              <a:t>Sector 13, The Advanced Photon Source</a:t>
            </a:r>
          </a:p>
        </p:txBody>
      </p:sp>
      <p:sp>
        <p:nvSpPr>
          <p:cNvPr id="13" name="TextBox 12"/>
          <p:cNvSpPr txBox="1"/>
          <p:nvPr userDrawn="1"/>
        </p:nvSpPr>
        <p:spPr>
          <a:xfrm>
            <a:off x="8712202" y="6181726"/>
            <a:ext cx="1762021" cy="253916"/>
          </a:xfrm>
          <a:prstGeom prst="rect">
            <a:avLst/>
          </a:prstGeom>
          <a:noFill/>
        </p:spPr>
        <p:txBody>
          <a:bodyPr wrap="none">
            <a:spAutoFit/>
          </a:bodyPr>
          <a:lstStyle/>
          <a:p>
            <a:pPr>
              <a:defRPr/>
            </a:pPr>
            <a:r>
              <a:rPr lang="en-US" sz="1050" b="1" spc="375" dirty="0">
                <a:ea typeface="Segoe UI" panose="020B0502040204020203" pitchFamily="34" charset="0"/>
                <a:cs typeface="Arial" panose="020B0604020202020204" pitchFamily="34" charset="0"/>
              </a:rPr>
              <a:t>APS SAC Review</a:t>
            </a:r>
          </a:p>
        </p:txBody>
      </p:sp>
      <p:sp>
        <p:nvSpPr>
          <p:cNvPr id="14" name="TextBox 13"/>
          <p:cNvSpPr txBox="1"/>
          <p:nvPr userDrawn="1"/>
        </p:nvSpPr>
        <p:spPr>
          <a:xfrm>
            <a:off x="10627457" y="6524384"/>
            <a:ext cx="825867" cy="219291"/>
          </a:xfrm>
          <a:prstGeom prst="rect">
            <a:avLst/>
          </a:prstGeom>
          <a:noFill/>
        </p:spPr>
        <p:txBody>
          <a:bodyPr wrap="none">
            <a:spAutoFit/>
          </a:bodyPr>
          <a:lstStyle/>
          <a:p>
            <a:pPr>
              <a:defRPr/>
            </a:pPr>
            <a:r>
              <a:rPr lang="en-US" sz="825" spc="-75" dirty="0" smtClean="0">
                <a:ea typeface="Segoe UI" panose="020B0502040204020203" pitchFamily="34" charset="0"/>
                <a:cs typeface="Arial" panose="020B0604020202020204" pitchFamily="34" charset="0"/>
              </a:rPr>
              <a:t>November</a:t>
            </a:r>
            <a:r>
              <a:rPr lang="en-US" sz="825" spc="-75" baseline="0" dirty="0" smtClean="0">
                <a:ea typeface="Segoe UI" panose="020B0502040204020203" pitchFamily="34" charset="0"/>
                <a:cs typeface="Arial" panose="020B0604020202020204" pitchFamily="34" charset="0"/>
              </a:rPr>
              <a:t> 5, 2018</a:t>
            </a:r>
            <a:endParaRPr lang="en-US" sz="825" spc="-75" dirty="0">
              <a:ea typeface="Segoe UI" panose="020B0502040204020203" pitchFamily="34" charset="0"/>
              <a:cs typeface="Arial" panose="020B0604020202020204" pitchFamily="34" charset="0"/>
            </a:endParaRPr>
          </a:p>
        </p:txBody>
      </p:sp>
      <p:cxnSp>
        <p:nvCxnSpPr>
          <p:cNvPr id="15" name="Straight Connector 14"/>
          <p:cNvCxnSpPr/>
          <p:nvPr userDrawn="1"/>
        </p:nvCxnSpPr>
        <p:spPr>
          <a:xfrm>
            <a:off x="-1143000" y="6700260"/>
            <a:ext cx="11476567" cy="0"/>
          </a:xfrm>
          <a:prstGeom prst="line">
            <a:avLst/>
          </a:prstGeom>
          <a:ln>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226650"/>
      </p:ext>
    </p:extLst>
  </p:cSld>
  <p:clrMap bg1="lt1" tx1="dk1" bg2="lt2" tx2="dk2" accent1="accent1" accent2="accent2" accent3="accent3" accent4="accent4" accent5="accent5" accent6="accent6" hlink="hlink" folHlink="folHlink"/>
  <p:sldLayoutIdLst>
    <p:sldLayoutId id="2147483687" r:id="rId1"/>
    <p:sldLayoutId id="2147483689" r:id="rId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itchFamily="34" charset="0"/>
        </a:defRPr>
      </a:lvl2pPr>
      <a:lvl3pPr algn="l" rtl="0" eaLnBrk="0" fontAlgn="base" hangingPunct="0">
        <a:lnSpc>
          <a:spcPct val="90000"/>
        </a:lnSpc>
        <a:spcBef>
          <a:spcPct val="0"/>
        </a:spcBef>
        <a:spcAft>
          <a:spcPct val="0"/>
        </a:spcAft>
        <a:defRPr sz="3300">
          <a:solidFill>
            <a:schemeClr val="tx1"/>
          </a:solidFill>
          <a:latin typeface="Calibri Light" pitchFamily="34" charset="0"/>
        </a:defRPr>
      </a:lvl3pPr>
      <a:lvl4pPr algn="l" rtl="0" eaLnBrk="0" fontAlgn="base" hangingPunct="0">
        <a:lnSpc>
          <a:spcPct val="90000"/>
        </a:lnSpc>
        <a:spcBef>
          <a:spcPct val="0"/>
        </a:spcBef>
        <a:spcAft>
          <a:spcPct val="0"/>
        </a:spcAft>
        <a:defRPr sz="3300">
          <a:solidFill>
            <a:schemeClr val="tx1"/>
          </a:solidFill>
          <a:latin typeface="Calibri Light" pitchFamily="34" charset="0"/>
        </a:defRPr>
      </a:lvl4pPr>
      <a:lvl5pPr algn="l" rtl="0" eaLnBrk="0" fontAlgn="base" hangingPunct="0">
        <a:lnSpc>
          <a:spcPct val="90000"/>
        </a:lnSpc>
        <a:spcBef>
          <a:spcPct val="0"/>
        </a:spcBef>
        <a:spcAft>
          <a:spcPct val="0"/>
        </a:spcAft>
        <a:defRPr sz="3300">
          <a:solidFill>
            <a:schemeClr val="tx1"/>
          </a:solidFill>
          <a:latin typeface="Calibri Light" pitchFamily="34" charset="0"/>
        </a:defRPr>
      </a:lvl5pPr>
      <a:lvl6pPr marL="342900" algn="l" rtl="0" fontAlgn="base">
        <a:lnSpc>
          <a:spcPct val="90000"/>
        </a:lnSpc>
        <a:spcBef>
          <a:spcPct val="0"/>
        </a:spcBef>
        <a:spcAft>
          <a:spcPct val="0"/>
        </a:spcAft>
        <a:defRPr sz="3300">
          <a:solidFill>
            <a:schemeClr val="tx1"/>
          </a:solidFill>
          <a:latin typeface="Calibri Light" pitchFamily="34" charset="0"/>
        </a:defRPr>
      </a:lvl6pPr>
      <a:lvl7pPr marL="685800" algn="l" rtl="0" fontAlgn="base">
        <a:lnSpc>
          <a:spcPct val="90000"/>
        </a:lnSpc>
        <a:spcBef>
          <a:spcPct val="0"/>
        </a:spcBef>
        <a:spcAft>
          <a:spcPct val="0"/>
        </a:spcAft>
        <a:defRPr sz="3300">
          <a:solidFill>
            <a:schemeClr val="tx1"/>
          </a:solidFill>
          <a:latin typeface="Calibri Light" pitchFamily="34" charset="0"/>
        </a:defRPr>
      </a:lvl7pPr>
      <a:lvl8pPr marL="1028700" algn="l" rtl="0" fontAlgn="base">
        <a:lnSpc>
          <a:spcPct val="90000"/>
        </a:lnSpc>
        <a:spcBef>
          <a:spcPct val="0"/>
        </a:spcBef>
        <a:spcAft>
          <a:spcPct val="0"/>
        </a:spcAft>
        <a:defRPr sz="3300">
          <a:solidFill>
            <a:schemeClr val="tx1"/>
          </a:solidFill>
          <a:latin typeface="Calibri Light" pitchFamily="34" charset="0"/>
        </a:defRPr>
      </a:lvl8pPr>
      <a:lvl9pPr marL="1371600" algn="l"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descr="slide footer_blue_646.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0" y="6324601"/>
            <a:ext cx="121920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9347200" y="6572250"/>
            <a:ext cx="18288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a:defRPr/>
            </a:pPr>
            <a:fld id="{2B3D62E6-D198-4025-8D89-D287174F39FA}" type="datetime1">
              <a:rPr lang="en-US"/>
              <a:pPr>
                <a:defRPr/>
              </a:pPr>
              <a:t>10/30/2020</a:t>
            </a:fld>
            <a:endParaRPr lang="en-US"/>
          </a:p>
        </p:txBody>
      </p:sp>
      <p:sp>
        <p:nvSpPr>
          <p:cNvPr id="1029" name="Rectangle 5"/>
          <p:cNvSpPr>
            <a:spLocks noGrp="1" noChangeArrowheads="1"/>
          </p:cNvSpPr>
          <p:nvPr>
            <p:ph type="ftr" sz="quarter" idx="3"/>
          </p:nvPr>
        </p:nvSpPr>
        <p:spPr bwMode="auto">
          <a:xfrm>
            <a:off x="876301" y="6307138"/>
            <a:ext cx="7922684"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900"/>
            </a:lvl1pPr>
          </a:lstStyle>
          <a:p>
            <a:pPr>
              <a:defRPr/>
            </a:pPr>
            <a:r>
              <a:rPr lang="en-US"/>
              <a:t>Advanced Photon Source, Argonne National Laboratory</a:t>
            </a:r>
          </a:p>
        </p:txBody>
      </p:sp>
      <p:sp>
        <p:nvSpPr>
          <p:cNvPr id="1030" name="Rectangle 6"/>
          <p:cNvSpPr>
            <a:spLocks noGrp="1" noChangeArrowheads="1"/>
          </p:cNvSpPr>
          <p:nvPr>
            <p:ph type="sldNum" sz="quarter" idx="4"/>
          </p:nvPr>
        </p:nvSpPr>
        <p:spPr bwMode="auto">
          <a:xfrm>
            <a:off x="11480801" y="6489701"/>
            <a:ext cx="51223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900"/>
            </a:lvl1pPr>
          </a:lstStyle>
          <a:p>
            <a:pPr>
              <a:defRPr/>
            </a:pPr>
            <a:fld id="{18BBF24D-CF5B-42BA-AE36-2157705E4A55}" type="slidenum">
              <a:rPr lang="en-US"/>
              <a:pPr>
                <a:defRPr/>
              </a:pPr>
              <a:t>‹#›</a:t>
            </a:fld>
            <a:endParaRPr lang="en-US"/>
          </a:p>
        </p:txBody>
      </p:sp>
      <p:pic>
        <p:nvPicPr>
          <p:cNvPr id="1032" name="Picture 7" descr="slide header_646.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
            <a:ext cx="121920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18145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dt="0"/>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Trebuchet MS" pitchFamily="34" charset="0"/>
        </a:defRPr>
      </a:lvl2pPr>
      <a:lvl3pPr algn="l" rtl="0" eaLnBrk="0" fontAlgn="base" hangingPunct="0">
        <a:spcBef>
          <a:spcPct val="0"/>
        </a:spcBef>
        <a:spcAft>
          <a:spcPct val="0"/>
        </a:spcAft>
        <a:defRPr sz="2600" b="1">
          <a:solidFill>
            <a:schemeClr val="tx2"/>
          </a:solidFill>
          <a:latin typeface="Trebuchet MS" pitchFamily="34" charset="0"/>
        </a:defRPr>
      </a:lvl3pPr>
      <a:lvl4pPr algn="l" rtl="0" eaLnBrk="0" fontAlgn="base" hangingPunct="0">
        <a:spcBef>
          <a:spcPct val="0"/>
        </a:spcBef>
        <a:spcAft>
          <a:spcPct val="0"/>
        </a:spcAft>
        <a:defRPr sz="2600" b="1">
          <a:solidFill>
            <a:schemeClr val="tx2"/>
          </a:solidFill>
          <a:latin typeface="Trebuchet MS" pitchFamily="34" charset="0"/>
        </a:defRPr>
      </a:lvl4pPr>
      <a:lvl5pPr algn="l" rtl="0" eaLnBrk="0" fontAlgn="base" hangingPunct="0">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0" fontAlgn="base" hangingPunct="0">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5EE8537-D5D3-470F-BE1A-1C70282A4D93}" type="slidenum">
              <a:rPr lang="en-US" altLang="en-US"/>
              <a:pPr>
                <a:defRPr/>
              </a:pPr>
              <a:t>‹#›</a:t>
            </a:fld>
            <a:endParaRPr lang="en-US" altLang="en-US"/>
          </a:p>
        </p:txBody>
      </p:sp>
    </p:spTree>
    <p:extLst>
      <p:ext uri="{BB962C8B-B14F-4D97-AF65-F5344CB8AC3E}">
        <p14:creationId xmlns:p14="http://schemas.microsoft.com/office/powerpoint/2010/main" val="134766241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1B8DD-9860-4699-B826-D813719C073D}" type="datetimeFigureOut">
              <a:rPr lang="en-US" smtClean="0"/>
              <a:t>10/30/2020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95E4D-BDC6-4F16-ABF2-B6A59B67EECE}" type="slidenum">
              <a:rPr lang="en-US" smtClean="0"/>
              <a:t>‹#›</a:t>
            </a:fld>
            <a:endParaRPr lang="en-US"/>
          </a:p>
        </p:txBody>
      </p:sp>
    </p:spTree>
    <p:extLst>
      <p:ext uri="{BB962C8B-B14F-4D97-AF65-F5344CB8AC3E}">
        <p14:creationId xmlns:p14="http://schemas.microsoft.com/office/powerpoint/2010/main" val="412280750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179725"/>
            <a:ext cx="11163868" cy="828948"/>
          </a:xfrm>
          <a:prstGeom prst="rect">
            <a:avLst/>
          </a:prstGeom>
        </p:spPr>
        <p:txBody>
          <a:bodyPr vert="horz" lIns="0" tIns="0" rIns="0" bIns="0" rtlCol="0" anchor="ctr" anchorCtr="0">
            <a:noAutofit/>
          </a:bodyPr>
          <a:lstStyle/>
          <a:p>
            <a:r>
              <a:rPr lang="en-US" dirty="0" smtClean="0"/>
              <a:t>Headline 32pt </a:t>
            </a:r>
            <a:br>
              <a:rPr lang="en-US" dirty="0" smtClean="0"/>
            </a:br>
            <a:endParaRPr lang="en-US" dirty="0"/>
          </a:p>
        </p:txBody>
      </p:sp>
      <p:sp>
        <p:nvSpPr>
          <p:cNvPr id="3" name="Text Placeholder 2"/>
          <p:cNvSpPr>
            <a:spLocks noGrp="1"/>
          </p:cNvSpPr>
          <p:nvPr>
            <p:ph type="body" idx="1"/>
          </p:nvPr>
        </p:nvSpPr>
        <p:spPr>
          <a:xfrm>
            <a:off x="598082" y="1207518"/>
            <a:ext cx="11094260" cy="4987365"/>
          </a:xfrm>
          <a:prstGeom prst="rect">
            <a:avLst/>
          </a:prstGeom>
        </p:spPr>
        <p:txBody>
          <a:bodyPr vert="horz" lIns="0" tIns="0" rIns="0" bIns="45720" rtlCol="0">
            <a:noAutofit/>
          </a:bodyPr>
          <a:lstStyle/>
          <a:p>
            <a:pPr lvl="0"/>
            <a:r>
              <a:rPr lang="en-US" dirty="0" smtClean="0"/>
              <a:t>Click to add 1st-level bullet</a:t>
            </a:r>
          </a:p>
          <a:p>
            <a:pPr lvl="1"/>
            <a:r>
              <a:rPr lang="en-US" dirty="0" smtClean="0"/>
              <a:t>Second level</a:t>
            </a:r>
          </a:p>
          <a:p>
            <a:pPr lvl="2"/>
            <a:r>
              <a:rPr lang="en-US" dirty="0" smtClean="0"/>
              <a:t>Third level</a:t>
            </a:r>
          </a:p>
          <a:p>
            <a:pPr lvl="3"/>
            <a:endParaRPr lang="en-US" dirty="0"/>
          </a:p>
        </p:txBody>
      </p:sp>
      <p:sp>
        <p:nvSpPr>
          <p:cNvPr id="6" name="Slide Number Placeholder 5"/>
          <p:cNvSpPr>
            <a:spLocks noGrp="1"/>
          </p:cNvSpPr>
          <p:nvPr>
            <p:ph type="sldNum" sz="quarter" idx="4"/>
          </p:nvPr>
        </p:nvSpPr>
        <p:spPr>
          <a:xfrm>
            <a:off x="11417300" y="6489007"/>
            <a:ext cx="609600" cy="182880"/>
          </a:xfrm>
          <a:prstGeom prst="rect">
            <a:avLst/>
          </a:prstGeom>
          <a:ln>
            <a:noFill/>
          </a:ln>
        </p:spPr>
        <p:txBody>
          <a:bodyPr vert="horz" lIns="0" tIns="45720" rIns="0" bIns="0" rtlCol="0" anchor="b"/>
          <a:lstStyle>
            <a:lvl1pPr algn="ctr">
              <a:defRPr sz="750">
                <a:solidFill>
                  <a:srgbClr val="000000"/>
                </a:solidFill>
              </a:defRPr>
            </a:lvl1pPr>
          </a:lstStyle>
          <a:p>
            <a:fld id="{AEFAAC5A-9C4F-4278-920D-DF2BAB595749}" type="slidenum">
              <a:rPr lang="en-US" smtClean="0"/>
              <a:pPr/>
              <a:t>‹#›</a:t>
            </a:fld>
            <a:endParaRPr lang="en-US" dirty="0"/>
          </a:p>
        </p:txBody>
      </p:sp>
      <p:sp>
        <p:nvSpPr>
          <p:cNvPr id="49" name="Rectangle 48"/>
          <p:cNvSpPr/>
          <p:nvPr/>
        </p:nvSpPr>
        <p:spPr>
          <a:xfrm>
            <a:off x="0" y="0"/>
            <a:ext cx="323709" cy="6858000"/>
          </a:xfrm>
          <a:prstGeom prst="rect">
            <a:avLst/>
          </a:prstGeom>
          <a:solidFill>
            <a:srgbClr val="094875"/>
          </a:solidFill>
          <a:ln>
            <a:solidFill>
              <a:schemeClr val="accent2">
                <a:lumMod val="50000"/>
              </a:schemeClr>
            </a:solidFill>
          </a:ln>
        </p:spPr>
        <p:txBody>
          <a:bodyPr vert="horz" wrap="square" lIns="68580" tIns="34290" rIns="68580" bIns="0" numCol="1" anchor="b" anchorCtr="0" compatLnSpc="1">
            <a:prstTxWarp prst="textNoShape">
              <a:avLst/>
            </a:prstTxWarp>
          </a:bodyPr>
          <a:lstStyle/>
          <a:p>
            <a:pPr fontAlgn="auto">
              <a:spcBef>
                <a:spcPts val="0"/>
              </a:spcBef>
              <a:spcAft>
                <a:spcPts val="0"/>
              </a:spcAft>
            </a:pPr>
            <a:endParaRPr lang="en-US" sz="100">
              <a:solidFill>
                <a:srgbClr val="7AB800"/>
              </a:solidFill>
              <a:latin typeface="Arial"/>
              <a:ea typeface="+mn-ea"/>
            </a:endParaRPr>
          </a:p>
        </p:txBody>
      </p:sp>
      <p:sp>
        <p:nvSpPr>
          <p:cNvPr id="5" name="Footer Placeholder 4"/>
          <p:cNvSpPr>
            <a:spLocks noGrp="1"/>
          </p:cNvSpPr>
          <p:nvPr>
            <p:ph type="ftr" sz="quarter" idx="3"/>
          </p:nvPr>
        </p:nvSpPr>
        <p:spPr>
          <a:xfrm>
            <a:off x="1964269" y="6472729"/>
            <a:ext cx="9234311" cy="215436"/>
          </a:xfrm>
          <a:prstGeom prst="rect">
            <a:avLst/>
          </a:prstGeom>
        </p:spPr>
        <p:txBody>
          <a:bodyPr vert="horz" lIns="91440" tIns="45720" rIns="91440" bIns="45720" rtlCol="0" anchor="ctr"/>
          <a:lstStyle>
            <a:lvl1pPr algn="ctr">
              <a:defRPr sz="750">
                <a:solidFill>
                  <a:srgbClr val="000000"/>
                </a:solidFill>
              </a:defRPr>
            </a:lvl1pPr>
          </a:lstStyle>
          <a:p>
            <a:r>
              <a:rPr lang="en-US" smtClean="0"/>
              <a:t>Slides for Mark Rivers September 26, 2018</a:t>
            </a:r>
            <a:endParaRPr lang="en-US" dirty="0"/>
          </a:p>
        </p:txBody>
      </p:sp>
    </p:spTree>
    <p:extLst>
      <p:ext uri="{BB962C8B-B14F-4D97-AF65-F5344CB8AC3E}">
        <p14:creationId xmlns:p14="http://schemas.microsoft.com/office/powerpoint/2010/main" val="370904282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hdr="0" dt="0"/>
  <p:txStyles>
    <p:titleStyle>
      <a:lvl1pPr algn="ctr" defTabSz="342900" rtl="0" eaLnBrk="1" latinLnBrk="0" hangingPunct="1">
        <a:lnSpc>
          <a:spcPct val="100000"/>
        </a:lnSpc>
        <a:spcBef>
          <a:spcPct val="0"/>
        </a:spcBef>
        <a:buNone/>
        <a:defRPr sz="2400" b="1" i="0" kern="1200" cap="none" baseline="0">
          <a:solidFill>
            <a:schemeClr val="tx2">
              <a:lumMod val="50000"/>
            </a:schemeClr>
          </a:solidFill>
          <a:latin typeface="+mj-lt"/>
          <a:ea typeface="+mj-ea"/>
          <a:cs typeface="+mj-cs"/>
        </a:defRPr>
      </a:lvl1pPr>
    </p:titleStyle>
    <p:bodyStyle>
      <a:lvl1pPr marL="205740" indent="-205740" algn="l" defTabSz="342900" rtl="0" eaLnBrk="1" latinLnBrk="0" hangingPunct="1">
        <a:spcBef>
          <a:spcPts val="0"/>
        </a:spcBef>
        <a:spcAft>
          <a:spcPts val="450"/>
        </a:spcAft>
        <a:buClr>
          <a:schemeClr val="tx2">
            <a:lumMod val="75000"/>
          </a:schemeClr>
        </a:buClr>
        <a:buFont typeface="Wingdings" charset="2"/>
        <a:buChar char="§"/>
        <a:defRPr sz="1800" kern="1200" baseline="0">
          <a:solidFill>
            <a:srgbClr val="000000"/>
          </a:solidFill>
          <a:latin typeface="+mn-lt"/>
          <a:ea typeface="+mn-ea"/>
          <a:cs typeface="+mn-cs"/>
        </a:defRPr>
      </a:lvl1pPr>
      <a:lvl2pPr marL="429816" indent="-223838" algn="l" defTabSz="342900" rtl="0" eaLnBrk="1" latinLnBrk="0" hangingPunct="1">
        <a:spcBef>
          <a:spcPts val="0"/>
        </a:spcBef>
        <a:spcAft>
          <a:spcPts val="450"/>
        </a:spcAft>
        <a:buClr>
          <a:schemeClr val="tx2">
            <a:lumMod val="75000"/>
          </a:schemeClr>
        </a:buClr>
        <a:buFont typeface="Lucida Grande"/>
        <a:buChar char="–"/>
        <a:defRPr sz="1500" kern="1200">
          <a:solidFill>
            <a:srgbClr val="000000"/>
          </a:solidFill>
          <a:latin typeface="+mn-lt"/>
          <a:ea typeface="+mn-ea"/>
          <a:cs typeface="+mn-cs"/>
        </a:defRPr>
      </a:lvl2pPr>
      <a:lvl3pPr marL="389335" indent="163116" algn="l" defTabSz="342900" rtl="0" eaLnBrk="1" latinLnBrk="0" hangingPunct="1">
        <a:spcBef>
          <a:spcPts val="0"/>
        </a:spcBef>
        <a:spcAft>
          <a:spcPts val="450"/>
        </a:spcAft>
        <a:buClr>
          <a:schemeClr val="tx2">
            <a:lumMod val="75000"/>
          </a:schemeClr>
        </a:buClr>
        <a:buFont typeface="Arial" panose="020B0604020202020204" pitchFamily="34" charset="0"/>
        <a:buChar char="•"/>
        <a:defRPr sz="1350" kern="1200">
          <a:solidFill>
            <a:srgbClr val="000000"/>
          </a:solidFill>
          <a:latin typeface="+mn-lt"/>
          <a:ea typeface="+mn-ea"/>
          <a:cs typeface="+mn-cs"/>
        </a:defRPr>
      </a:lvl3pPr>
      <a:lvl4pPr marL="427435" indent="178308" algn="l" defTabSz="342900" rtl="0" eaLnBrk="1" latinLnBrk="0" hangingPunct="1">
        <a:spcBef>
          <a:spcPts val="0"/>
        </a:spcBef>
        <a:spcAft>
          <a:spcPts val="450"/>
        </a:spcAft>
        <a:buClr>
          <a:schemeClr val="tx2">
            <a:lumMod val="75000"/>
          </a:schemeClr>
        </a:buClr>
        <a:buFont typeface="Arial"/>
        <a:buChar char="•"/>
        <a:defRPr sz="1350" kern="1200" baseline="0">
          <a:solidFill>
            <a:srgbClr val="000000"/>
          </a:solidFill>
          <a:latin typeface="+mn-lt"/>
          <a:ea typeface="+mn-ea"/>
          <a:cs typeface="+mn-cs"/>
        </a:defRPr>
      </a:lvl4pPr>
      <a:lvl5pPr marL="1028700" indent="-128588" algn="l" defTabSz="342900" rtl="0" eaLnBrk="1" latinLnBrk="0" hangingPunct="1">
        <a:spcBef>
          <a:spcPts val="0"/>
        </a:spcBef>
        <a:spcAft>
          <a:spcPts val="0"/>
        </a:spcAft>
        <a:buClr>
          <a:schemeClr val="tx2">
            <a:lumMod val="75000"/>
          </a:schemeClr>
        </a:buClr>
        <a:buFont typeface="Wingdings" charset="2"/>
        <a:buChar char="§"/>
        <a:defRPr sz="1200" kern="1200">
          <a:solidFill>
            <a:srgbClr val="00000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492736"/>
            <a:ext cx="12192000" cy="359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0" i="0">
              <a:solidFill>
                <a:prstClr val="white"/>
              </a:solidFill>
            </a:endParaRPr>
          </a:p>
        </p:txBody>
      </p:sp>
      <p:pic>
        <p:nvPicPr>
          <p:cNvPr id="8" name="Picture 7"/>
          <p:cNvPicPr>
            <a:picLocks noChangeAspect="1"/>
          </p:cNvPicPr>
          <p:nvPr userDrawn="1"/>
        </p:nvPicPr>
        <p:blipFill rotWithShape="1">
          <a:blip r:embed="rId5" cstate="print">
            <a:extLst>
              <a:ext uri="{28A0092B-C50C-407E-A947-70E740481C1C}">
                <a14:useLocalDpi xmlns:a14="http://schemas.microsoft.com/office/drawing/2010/main" val="0"/>
              </a:ext>
            </a:extLst>
          </a:blip>
          <a:srcRect t="38942" b="26457"/>
          <a:stretch/>
        </p:blipFill>
        <p:spPr>
          <a:xfrm>
            <a:off x="1" y="6494306"/>
            <a:ext cx="3064127" cy="357833"/>
          </a:xfrm>
          <a:prstGeom prst="rect">
            <a:avLst/>
          </a:prstGeom>
        </p:spPr>
      </p:pic>
      <p:sp>
        <p:nvSpPr>
          <p:cNvPr id="10" name="TextBox 9"/>
          <p:cNvSpPr txBox="1"/>
          <p:nvPr userDrawn="1"/>
        </p:nvSpPr>
        <p:spPr>
          <a:xfrm>
            <a:off x="178116" y="6544160"/>
            <a:ext cx="1492716" cy="338554"/>
          </a:xfrm>
          <a:prstGeom prst="rect">
            <a:avLst/>
          </a:prstGeom>
          <a:noFill/>
        </p:spPr>
        <p:txBody>
          <a:bodyPr wrap="none" rtlCol="0">
            <a:spAutoFit/>
          </a:bodyPr>
          <a:lstStyle/>
          <a:p>
            <a:pPr eaLnBrk="1" hangingPunct="1"/>
            <a:r>
              <a:rPr lang="en-US" sz="1600" i="0" dirty="0" err="1" smtClean="0">
                <a:solidFill>
                  <a:prstClr val="white"/>
                </a:solidFill>
                <a:latin typeface="Arial" panose="020B0604020202020204" pitchFamily="34" charset="0"/>
                <a:ea typeface="+mn-ea"/>
                <a:cs typeface="Arial" panose="020B0604020202020204" pitchFamily="34" charset="0"/>
              </a:rPr>
              <a:t>GeoSoilEnviro</a:t>
            </a:r>
            <a:endParaRPr lang="en-US" sz="1600" i="0" dirty="0">
              <a:solidFill>
                <a:prstClr val="white"/>
              </a:solidFill>
              <a:latin typeface="Arial" panose="020B0604020202020204" pitchFamily="34" charset="0"/>
              <a:ea typeface="+mn-ea"/>
              <a:cs typeface="Arial" panose="020B0604020202020204" pitchFamily="34" charset="0"/>
            </a:endParaRPr>
          </a:p>
        </p:txBody>
      </p:sp>
      <p:sp>
        <p:nvSpPr>
          <p:cNvPr id="11" name="TextBox 10"/>
          <p:cNvSpPr txBox="1"/>
          <p:nvPr userDrawn="1"/>
        </p:nvSpPr>
        <p:spPr>
          <a:xfrm>
            <a:off x="2068984" y="6544160"/>
            <a:ext cx="752129" cy="338554"/>
          </a:xfrm>
          <a:prstGeom prst="rect">
            <a:avLst/>
          </a:prstGeom>
          <a:noFill/>
        </p:spPr>
        <p:txBody>
          <a:bodyPr wrap="none" rtlCol="0">
            <a:spAutoFit/>
          </a:bodyPr>
          <a:lstStyle/>
          <a:p>
            <a:pPr eaLnBrk="1" hangingPunct="1"/>
            <a:r>
              <a:rPr lang="en-US" sz="1600" i="0" dirty="0" smtClean="0">
                <a:solidFill>
                  <a:srgbClr val="A5A5A5">
                    <a:lumMod val="60000"/>
                    <a:lumOff val="40000"/>
                  </a:srgbClr>
                </a:solidFill>
                <a:latin typeface="Arial" panose="020B0604020202020204" pitchFamily="34" charset="0"/>
                <a:ea typeface="+mn-ea"/>
                <a:cs typeface="Arial" panose="020B0604020202020204" pitchFamily="34" charset="0"/>
              </a:rPr>
              <a:t>CARS</a:t>
            </a:r>
            <a:endParaRPr lang="en-US" sz="1600" i="0" dirty="0">
              <a:solidFill>
                <a:srgbClr val="A5A5A5">
                  <a:lumMod val="60000"/>
                  <a:lumOff val="40000"/>
                </a:srgb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653551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0815320" y="6399991"/>
            <a:ext cx="1034357" cy="3726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609603" y="477838"/>
            <a:ext cx="11163868" cy="828948"/>
          </a:xfrm>
          <a:prstGeom prst="rect">
            <a:avLst/>
          </a:prstGeom>
        </p:spPr>
        <p:txBody>
          <a:bodyPr vert="horz" lIns="0" tIns="0" rIns="0" bIns="0" rtlCol="0" anchor="b">
            <a:noAutofit/>
          </a:bodyPr>
          <a:lstStyle/>
          <a:p>
            <a:r>
              <a:rPr lang="en-US" dirty="0" smtClean="0"/>
              <a:t>Headline in all caps </a:t>
            </a:r>
            <a:r>
              <a:rPr lang="en-US" dirty="0" err="1" smtClean="0"/>
              <a:t>28pt</a:t>
            </a:r>
            <a:r>
              <a:rPr lang="en-US" dirty="0" smtClean="0"/>
              <a:t> </a:t>
            </a:r>
            <a:br>
              <a:rPr lang="en-US" dirty="0" smtClean="0"/>
            </a:br>
            <a:r>
              <a:rPr lang="en-US" dirty="0" smtClean="0"/>
              <a:t>preferred as one or two lines</a:t>
            </a:r>
            <a:endParaRPr lang="en-US" dirty="0"/>
          </a:p>
        </p:txBody>
      </p:sp>
      <p:sp>
        <p:nvSpPr>
          <p:cNvPr id="3" name="Text Placeholder 2"/>
          <p:cNvSpPr>
            <a:spLocks noGrp="1"/>
          </p:cNvSpPr>
          <p:nvPr>
            <p:ph type="body" idx="1"/>
          </p:nvPr>
        </p:nvSpPr>
        <p:spPr>
          <a:xfrm>
            <a:off x="609603" y="1858436"/>
            <a:ext cx="11163868" cy="4422775"/>
          </a:xfrm>
          <a:prstGeom prst="rect">
            <a:avLst/>
          </a:prstGeom>
        </p:spPr>
        <p:txBody>
          <a:bodyPr vert="horz" lIns="0" tIns="0" rIns="0" bIns="45720" rtlCol="0">
            <a:noAutofit/>
          </a:bodyPr>
          <a:lstStyle/>
          <a:p>
            <a:pPr lvl="0"/>
            <a:r>
              <a:rPr lang="en-US" dirty="0" smtClean="0"/>
              <a:t>Click to add 1st-level bullet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5791200" y="6473709"/>
            <a:ext cx="609600" cy="182880"/>
          </a:xfrm>
          <a:prstGeom prst="rect">
            <a:avLst/>
          </a:prstGeom>
        </p:spPr>
        <p:txBody>
          <a:bodyPr vert="horz" lIns="0" tIns="45720" rIns="0" bIns="0" rtlCol="0" anchor="b"/>
          <a:lstStyle>
            <a:lvl1pPr algn="ctr">
              <a:defRPr sz="1000">
                <a:solidFill>
                  <a:schemeClr val="bg1">
                    <a:lumMod val="50000"/>
                  </a:schemeClr>
                </a:solidFill>
              </a:defRPr>
            </a:lvl1pPr>
          </a:lstStyle>
          <a:p>
            <a:fld id="{AEFAAC5A-9C4F-4278-920D-DF2BAB595749}" type="slidenum">
              <a:rPr lang="en-US" smtClean="0"/>
              <a:pPr/>
              <a:t>‹#›</a:t>
            </a:fld>
            <a:endParaRPr lang="en-US" dirty="0"/>
          </a:p>
        </p:txBody>
      </p:sp>
      <p:sp>
        <p:nvSpPr>
          <p:cNvPr id="49" name="Rectangle 48"/>
          <p:cNvSpPr/>
          <p:nvPr/>
        </p:nvSpPr>
        <p:spPr>
          <a:xfrm>
            <a:off x="0" y="-3"/>
            <a:ext cx="304800" cy="6858003"/>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a:solidFill>
                <a:schemeClr val="accent1"/>
              </a:solidFill>
            </a:endParaRPr>
          </a:p>
        </p:txBody>
      </p:sp>
    </p:spTree>
    <p:extLst>
      <p:ext uri="{BB962C8B-B14F-4D97-AF65-F5344CB8AC3E}">
        <p14:creationId xmlns:p14="http://schemas.microsoft.com/office/powerpoint/2010/main" val="106688583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hf hdr="0" ftr="0" dt="0"/>
  <p:txStyles>
    <p:titleStyle>
      <a:lvl1pPr algn="l" defTabSz="457200" rtl="0" eaLnBrk="1" latinLnBrk="0" hangingPunct="1">
        <a:lnSpc>
          <a:spcPct val="95000"/>
        </a:lnSpc>
        <a:spcBef>
          <a:spcPct val="0"/>
        </a:spcBef>
        <a:buNone/>
        <a:defRPr sz="2800" b="1" i="0" kern="1200" cap="all" baseline="0">
          <a:solidFill>
            <a:schemeClr val="tx1">
              <a:lumMod val="50000"/>
            </a:schemeClr>
          </a:solidFill>
          <a:latin typeface="+mj-lt"/>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99.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3.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5.xml"/><Relationship Id="rId1" Type="http://schemas.openxmlformats.org/officeDocument/2006/relationships/vmlDrawing" Target="../drawings/vmlDrawing2.vml"/><Relationship Id="rId6" Type="http://schemas.openxmlformats.org/officeDocument/2006/relationships/image" Target="../media/image29.wmf"/><Relationship Id="rId5" Type="http://schemas.openxmlformats.org/officeDocument/2006/relationships/oleObject" Target="../embeddings/oleObject3.bin"/><Relationship Id="rId4" Type="http://schemas.openxmlformats.org/officeDocument/2006/relationships/image" Target="../media/image28.wmf"/></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05.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5.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5.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5.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6.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5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9.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146.xml"/><Relationship Id="rId5" Type="http://schemas.openxmlformats.org/officeDocument/2006/relationships/image" Target="../media/image48.jpe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46.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46.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46.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46.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46.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46.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46.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46.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5.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0.xml"/><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60.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5.xml"/></Relationships>
</file>

<file path=ppt/slides/_rels/slide5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slideLayout" Target="../slideLayouts/slideLayout198.xml"/><Relationship Id="rId1" Type="http://schemas.openxmlformats.org/officeDocument/2006/relationships/video" Target="file:///C:\FFOutput\seed_tomo.wmv" TargetMode="Externa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71.xml"/><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71.xml"/></Relationships>
</file>

<file path=ppt/slides/_rels/slide5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video" Target="file:///D:\Saskatoon%20tomography%202005\R0595_15ton_presentation_y.mpg" TargetMode="External"/><Relationship Id="rId7" Type="http://schemas.openxmlformats.org/officeDocument/2006/relationships/image" Target="../media/image81.png"/><Relationship Id="rId2" Type="http://schemas.openxmlformats.org/officeDocument/2006/relationships/video" Target="file:///D:\Saskatoon%20tomography%202005\R0595_12ton_presentation_y.mpg" TargetMode="External"/><Relationship Id="rId1" Type="http://schemas.openxmlformats.org/officeDocument/2006/relationships/vmlDrawing" Target="../drawings/vmlDrawing3.vml"/><Relationship Id="rId6" Type="http://schemas.openxmlformats.org/officeDocument/2006/relationships/image" Target="../media/image80.wmf"/><Relationship Id="rId5" Type="http://schemas.openxmlformats.org/officeDocument/2006/relationships/oleObject" Target="../embeddings/oleObject4.bin"/><Relationship Id="rId4" Type="http://schemas.openxmlformats.org/officeDocument/2006/relationships/slideLayout" Target="../slideLayouts/slideLayout176.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170.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9.xml"/><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9.xml"/><Relationship Id="rId4" Type="http://schemas.openxmlformats.org/officeDocument/2006/relationships/image" Target="../media/image92.png"/></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9.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4754" name="Picture 2" descr="partial_earth_blk2"/>
          <p:cNvPicPr>
            <a:picLocks noChangeAspect="1" noChangeArrowheads="1"/>
          </p:cNvPicPr>
          <p:nvPr/>
        </p:nvPicPr>
        <p:blipFill>
          <a:blip r:embed="rId3"/>
          <a:srcRect l="8888" t="8893" r="11111" b="18340"/>
          <a:stretch>
            <a:fillRect/>
          </a:stretch>
        </p:blipFill>
        <p:spPr bwMode="auto">
          <a:xfrm>
            <a:off x="1" y="3028949"/>
            <a:ext cx="12192000" cy="3962400"/>
          </a:xfrm>
          <a:prstGeom prst="rect">
            <a:avLst/>
          </a:prstGeom>
          <a:noFill/>
        </p:spPr>
      </p:pic>
      <p:sp>
        <p:nvSpPr>
          <p:cNvPr id="74755" name="Rectangle 3"/>
          <p:cNvSpPr>
            <a:spLocks noGrp="1" noChangeArrowheads="1"/>
          </p:cNvSpPr>
          <p:nvPr>
            <p:ph type="ctrTitle"/>
          </p:nvPr>
        </p:nvSpPr>
        <p:spPr>
          <a:xfrm>
            <a:off x="274320" y="304802"/>
            <a:ext cx="11055096" cy="2003425"/>
          </a:xfrm>
          <a:noFill/>
          <a:ln/>
        </p:spPr>
        <p:txBody>
          <a:bodyPr/>
          <a:lstStyle/>
          <a:p>
            <a:r>
              <a:rPr lang="en-US" sz="4000" dirty="0" smtClean="0">
                <a:solidFill>
                  <a:srgbClr val="FFFF00"/>
                </a:solidFill>
              </a:rPr>
              <a:t>Synchrotron Computed </a:t>
            </a:r>
            <a:r>
              <a:rPr lang="en-US" sz="4000" dirty="0" err="1" smtClean="0">
                <a:solidFill>
                  <a:srgbClr val="FFFF00"/>
                </a:solidFill>
              </a:rPr>
              <a:t>Microtomography</a:t>
            </a:r>
            <a:r>
              <a:rPr lang="en-US" sz="4000" dirty="0" smtClean="0">
                <a:solidFill>
                  <a:srgbClr val="FFFF00"/>
                </a:solidFill>
              </a:rPr>
              <a:t/>
            </a:r>
            <a:br>
              <a:rPr lang="en-US" sz="4000" dirty="0" smtClean="0">
                <a:solidFill>
                  <a:srgbClr val="FFFF00"/>
                </a:solidFill>
              </a:rPr>
            </a:br>
            <a:r>
              <a:rPr lang="en-US" sz="4000" dirty="0" smtClean="0">
                <a:solidFill>
                  <a:srgbClr val="FFFF00"/>
                </a:solidFill>
              </a:rPr>
              <a:t>Virtual Hands-On Tutorial</a:t>
            </a:r>
            <a:br>
              <a:rPr lang="en-US" sz="4000" dirty="0" smtClean="0">
                <a:solidFill>
                  <a:srgbClr val="FFFF00"/>
                </a:solidFill>
              </a:rPr>
            </a:br>
            <a:endParaRPr lang="en-US" sz="4000" dirty="0">
              <a:solidFill>
                <a:srgbClr val="FFFF00"/>
              </a:solidFill>
            </a:endParaRPr>
          </a:p>
        </p:txBody>
      </p:sp>
      <p:sp>
        <p:nvSpPr>
          <p:cNvPr id="74756" name="Rectangle 4"/>
          <p:cNvSpPr>
            <a:spLocks noGrp="1" noChangeArrowheads="1"/>
          </p:cNvSpPr>
          <p:nvPr>
            <p:ph type="subTitle" idx="1"/>
          </p:nvPr>
        </p:nvSpPr>
        <p:spPr>
          <a:xfrm>
            <a:off x="2498876" y="1792288"/>
            <a:ext cx="6400800" cy="1752600"/>
          </a:xfrm>
          <a:noFill/>
          <a:ln/>
        </p:spPr>
        <p:txBody>
          <a:bodyPr/>
          <a:lstStyle/>
          <a:p>
            <a:r>
              <a:rPr lang="en-US" sz="2800" dirty="0" smtClean="0">
                <a:solidFill>
                  <a:srgbClr val="FFFF00"/>
                </a:solidFill>
              </a:rPr>
              <a:t>October 29 &amp; 30, 2020</a:t>
            </a:r>
          </a:p>
          <a:p>
            <a:r>
              <a:rPr lang="en-US" sz="2800" dirty="0" smtClean="0">
                <a:solidFill>
                  <a:srgbClr val="FFFF00"/>
                </a:solidFill>
              </a:rPr>
              <a:t>Mark Rivers</a:t>
            </a:r>
          </a:p>
          <a:p>
            <a:r>
              <a:rPr lang="en-US" sz="2400" dirty="0" smtClean="0">
                <a:solidFill>
                  <a:srgbClr val="FFFF00"/>
                </a:solidFill>
              </a:rPr>
              <a:t>Yanbin Wang</a:t>
            </a:r>
          </a:p>
          <a:p>
            <a:r>
              <a:rPr lang="en-US" sz="2400" dirty="0" smtClean="0">
                <a:solidFill>
                  <a:srgbClr val="FFFF00"/>
                </a:solidFill>
              </a:rPr>
              <a:t>Tim Officer</a:t>
            </a:r>
          </a:p>
          <a:p>
            <a:r>
              <a:rPr lang="en-US" sz="2400" dirty="0" smtClean="0">
                <a:solidFill>
                  <a:srgbClr val="FFFF00"/>
                </a:solidFill>
              </a:rPr>
              <a:t>Man </a:t>
            </a:r>
            <a:r>
              <a:rPr lang="en-US" sz="2400" dirty="0">
                <a:solidFill>
                  <a:srgbClr val="FFFF00"/>
                </a:solidFill>
              </a:rPr>
              <a:t>X</a:t>
            </a:r>
            <a:r>
              <a:rPr lang="en-US" sz="2400" dirty="0" smtClean="0">
                <a:solidFill>
                  <a:srgbClr val="FFFF00"/>
                </a:solidFill>
              </a:rPr>
              <a:t>u</a:t>
            </a:r>
            <a:endParaRPr lang="en-US" sz="2400" dirty="0" smtClean="0">
              <a:solidFill>
                <a:srgbClr val="FFFF00"/>
              </a:solidFill>
            </a:endParaRPr>
          </a:p>
          <a:p>
            <a:r>
              <a:rPr lang="en-US" sz="2400" dirty="0" smtClean="0">
                <a:solidFill>
                  <a:srgbClr val="FFFF00"/>
                </a:solidFill>
              </a:rPr>
              <a:t>Charlie Smith</a:t>
            </a:r>
          </a:p>
          <a:p>
            <a:r>
              <a:rPr lang="en-US" sz="2400" dirty="0" smtClean="0">
                <a:solidFill>
                  <a:srgbClr val="FFFF00"/>
                </a:solidFill>
              </a:rPr>
              <a:t>University </a:t>
            </a:r>
            <a:r>
              <a:rPr lang="en-US" sz="2400" dirty="0" smtClean="0">
                <a:solidFill>
                  <a:srgbClr val="FFFF00"/>
                </a:solidFill>
              </a:rPr>
              <a:t>of Chicago</a:t>
            </a:r>
          </a:p>
          <a:p>
            <a:r>
              <a:rPr lang="en-US" sz="2400" dirty="0" smtClean="0">
                <a:solidFill>
                  <a:srgbClr val="FFFF00"/>
                </a:solidFill>
              </a:rPr>
              <a:t>Advanced Photon </a:t>
            </a:r>
            <a:r>
              <a:rPr lang="en-US" sz="2400" dirty="0" smtClean="0">
                <a:solidFill>
                  <a:srgbClr val="FFFF00"/>
                </a:solidFill>
              </a:rPr>
              <a:t>Source</a:t>
            </a:r>
          </a:p>
          <a:p>
            <a:endParaRPr lang="en-US" sz="2400" dirty="0" smtClean="0">
              <a:solidFill>
                <a:srgbClr val="FFFF00"/>
              </a:solidFill>
            </a:endParaRPr>
          </a:p>
          <a:p>
            <a:r>
              <a:rPr lang="en-US" sz="2400" dirty="0" smtClean="0">
                <a:solidFill>
                  <a:srgbClr val="FFFF00"/>
                </a:solidFill>
              </a:rPr>
              <a:t>Doug Schmitt (Purdue University)</a:t>
            </a:r>
            <a:endParaRPr lang="en-US" sz="2400" dirty="0" smtClean="0">
              <a:solidFill>
                <a:srgbClr val="FFFF00"/>
              </a:solidFill>
            </a:endParaRPr>
          </a:p>
        </p:txBody>
      </p:sp>
    </p:spTree>
    <p:extLst>
      <p:ext uri="{BB962C8B-B14F-4D97-AF65-F5344CB8AC3E}">
        <p14:creationId xmlns:p14="http://schemas.microsoft.com/office/powerpoint/2010/main" val="2224482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26" descr="figure1"/>
          <p:cNvPicPr>
            <a:picLocks noChangeAspect="1" noChangeArrowheads="1"/>
          </p:cNvPicPr>
          <p:nvPr/>
        </p:nvPicPr>
        <p:blipFill>
          <a:blip r:embed="rId2" cstate="print"/>
          <a:srcRect/>
          <a:stretch>
            <a:fillRect/>
          </a:stretch>
        </p:blipFill>
        <p:spPr bwMode="auto">
          <a:xfrm>
            <a:off x="3429000" y="228600"/>
            <a:ext cx="4776788" cy="5943600"/>
          </a:xfrm>
          <a:prstGeom prst="rect">
            <a:avLst/>
          </a:prstGeom>
          <a:noFill/>
          <a:ln w="9525">
            <a:noFill/>
            <a:miter lim="800000"/>
            <a:headEnd/>
            <a:tailEnd/>
          </a:ln>
        </p:spPr>
      </p:pic>
      <p:sp>
        <p:nvSpPr>
          <p:cNvPr id="20483" name="Oval 1027"/>
          <p:cNvSpPr>
            <a:spLocks noChangeArrowheads="1"/>
          </p:cNvSpPr>
          <p:nvPr/>
        </p:nvSpPr>
        <p:spPr bwMode="auto">
          <a:xfrm>
            <a:off x="7086600" y="1219200"/>
            <a:ext cx="152400" cy="152400"/>
          </a:xfrm>
          <a:prstGeom prst="ellipse">
            <a:avLst/>
          </a:prstGeom>
          <a:solidFill>
            <a:srgbClr val="FF9900"/>
          </a:solidFill>
          <a:ln w="9525">
            <a:solidFill>
              <a:schemeClr val="tx1"/>
            </a:solidFill>
            <a:round/>
            <a:headEnd/>
            <a:tailEnd/>
          </a:ln>
        </p:spPr>
        <p:txBody>
          <a:bodyPr wrap="none" anchor="ct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20484" name="Line 1028"/>
          <p:cNvSpPr>
            <a:spLocks noChangeShapeType="1"/>
          </p:cNvSpPr>
          <p:nvPr/>
        </p:nvSpPr>
        <p:spPr bwMode="auto">
          <a:xfrm flipH="1" flipV="1">
            <a:off x="7315200" y="1447800"/>
            <a:ext cx="1371600" cy="1752600"/>
          </a:xfrm>
          <a:prstGeom prst="line">
            <a:avLst/>
          </a:prstGeom>
          <a:noFill/>
          <a:ln w="22225">
            <a:solidFill>
              <a:srgbClr val="240AE2"/>
            </a:solidFill>
            <a:round/>
            <a:headEnd/>
            <a:tailEnd type="triangle" w="med" len="med"/>
          </a:ln>
        </p:spPr>
        <p:txBody>
          <a:bodyPr wrap="none" anchor="ct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20485" name="Text Box 1029"/>
          <p:cNvSpPr txBox="1">
            <a:spLocks noChangeArrowheads="1"/>
          </p:cNvSpPr>
          <p:nvPr/>
        </p:nvSpPr>
        <p:spPr bwMode="auto">
          <a:xfrm>
            <a:off x="8305801" y="3200401"/>
            <a:ext cx="2111375" cy="954107"/>
          </a:xfrm>
          <a:prstGeom prst="rect">
            <a:avLst/>
          </a:prstGeom>
          <a:solidFill>
            <a:srgbClr val="FFFFCC"/>
          </a:solidFill>
          <a:ln w="9525">
            <a:noFill/>
            <a:miter lim="800000"/>
            <a:headEnd/>
            <a:tailEnd/>
          </a:ln>
        </p:spPr>
        <p:txBody>
          <a:bodyPr>
            <a:spAutoFit/>
          </a:bodyPr>
          <a:lstStyle/>
          <a:p>
            <a:pPr eaLnBrk="0" fontAlgn="base" hangingPunct="0">
              <a:spcBef>
                <a:spcPct val="50000"/>
              </a:spcBef>
              <a:spcAft>
                <a:spcPct val="0"/>
              </a:spcAft>
            </a:pPr>
            <a:r>
              <a:rPr lang="en-US" sz="2800" b="1" i="1">
                <a:solidFill>
                  <a:srgbClr val="240AE2"/>
                </a:solidFill>
                <a:latin typeface="Arial" charset="0"/>
                <a:ea typeface="ＭＳ Ｐゴシック" pitchFamily="-107" charset="-128"/>
              </a:rPr>
              <a:t>We are here</a:t>
            </a:r>
          </a:p>
        </p:txBody>
      </p:sp>
      <p:sp>
        <p:nvSpPr>
          <p:cNvPr id="20486" name="Line 1030"/>
          <p:cNvSpPr>
            <a:spLocks noChangeShapeType="1"/>
          </p:cNvSpPr>
          <p:nvPr/>
        </p:nvSpPr>
        <p:spPr bwMode="auto">
          <a:xfrm>
            <a:off x="3276600" y="3733800"/>
            <a:ext cx="1066800" cy="1295400"/>
          </a:xfrm>
          <a:prstGeom prst="line">
            <a:avLst/>
          </a:prstGeom>
          <a:noFill/>
          <a:ln w="9525">
            <a:solidFill>
              <a:schemeClr val="accent2"/>
            </a:solidFill>
            <a:round/>
            <a:headEnd/>
            <a:tailEnd type="triangle" w="med" len="med"/>
          </a:ln>
        </p:spPr>
        <p:txBody>
          <a:bodyPr wrap="none" anchor="ct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20487" name="Text Box 1031"/>
          <p:cNvSpPr txBox="1">
            <a:spLocks noChangeArrowheads="1"/>
          </p:cNvSpPr>
          <p:nvPr/>
        </p:nvSpPr>
        <p:spPr bwMode="auto">
          <a:xfrm>
            <a:off x="1752601" y="3048001"/>
            <a:ext cx="1904689" cy="954107"/>
          </a:xfrm>
          <a:prstGeom prst="rect">
            <a:avLst/>
          </a:prstGeom>
          <a:solidFill>
            <a:srgbClr val="FFFFCC"/>
          </a:solidFill>
          <a:ln w="9525">
            <a:noFill/>
            <a:miter lim="800000"/>
            <a:headEnd/>
            <a:tailEnd/>
          </a:ln>
        </p:spPr>
        <p:txBody>
          <a:bodyPr wrap="none">
            <a:spAutoFit/>
          </a:bodyPr>
          <a:lstStyle/>
          <a:p>
            <a:pPr eaLnBrk="0" fontAlgn="base" hangingPunct="0">
              <a:spcBef>
                <a:spcPct val="0"/>
              </a:spcBef>
              <a:spcAft>
                <a:spcPct val="0"/>
              </a:spcAft>
            </a:pPr>
            <a:r>
              <a:rPr lang="en-US" sz="2800" b="1" i="1">
                <a:solidFill>
                  <a:srgbClr val="240AE2"/>
                </a:solidFill>
                <a:latin typeface="Arial" charset="0"/>
                <a:ea typeface="ＭＳ Ｐゴシック" pitchFamily="-107" charset="-128"/>
              </a:rPr>
              <a:t>Discovery</a:t>
            </a:r>
          </a:p>
          <a:p>
            <a:pPr eaLnBrk="0" fontAlgn="base" hangingPunct="0">
              <a:spcBef>
                <a:spcPct val="0"/>
              </a:spcBef>
              <a:spcAft>
                <a:spcPct val="0"/>
              </a:spcAft>
            </a:pPr>
            <a:r>
              <a:rPr lang="en-US" sz="2800" b="1" i="1">
                <a:solidFill>
                  <a:srgbClr val="240AE2"/>
                </a:solidFill>
                <a:latin typeface="Arial" charset="0"/>
                <a:ea typeface="ＭＳ Ｐゴシック" pitchFamily="-107" charset="-128"/>
              </a:rPr>
              <a:t>of x-rays</a:t>
            </a:r>
          </a:p>
        </p:txBody>
      </p:sp>
      <p:sp>
        <p:nvSpPr>
          <p:cNvPr id="20488" name="Text Box 1032"/>
          <p:cNvSpPr txBox="1">
            <a:spLocks noChangeArrowheads="1"/>
          </p:cNvSpPr>
          <p:nvPr/>
        </p:nvSpPr>
        <p:spPr bwMode="auto">
          <a:xfrm>
            <a:off x="8382000" y="4495800"/>
            <a:ext cx="3348182" cy="830997"/>
          </a:xfrm>
          <a:prstGeom prst="rect">
            <a:avLst/>
          </a:prstGeom>
          <a:solidFill>
            <a:srgbClr val="FFFFCC"/>
          </a:solidFill>
          <a:ln w="9525">
            <a:solidFill>
              <a:srgbClr val="FFFFCC"/>
            </a:solidFill>
            <a:miter lim="800000"/>
            <a:headEnd/>
            <a:tailEnd/>
          </a:ln>
        </p:spPr>
        <p:txBody>
          <a:bodyPr wrap="square">
            <a:spAutoFit/>
          </a:bodyPr>
          <a:lstStyle/>
          <a:p>
            <a:pPr eaLnBrk="0" fontAlgn="base" hangingPunct="0">
              <a:spcBef>
                <a:spcPct val="0"/>
              </a:spcBef>
              <a:spcAft>
                <a:spcPct val="0"/>
              </a:spcAft>
            </a:pPr>
            <a:r>
              <a:rPr lang="en-US" sz="1600" b="1" i="1" dirty="0">
                <a:solidFill>
                  <a:srgbClr val="0000FF"/>
                </a:solidFill>
                <a:latin typeface="Arial" charset="0"/>
                <a:ea typeface="ＭＳ Ｐゴシック" pitchFamily="-107" charset="-128"/>
              </a:rPr>
              <a:t>H. Winnick, “Synchrotron Radiation Sources a Primer”, World </a:t>
            </a:r>
            <a:r>
              <a:rPr lang="en-US" sz="1600" b="1" i="1" dirty="0" err="1">
                <a:solidFill>
                  <a:srgbClr val="0000FF"/>
                </a:solidFill>
                <a:latin typeface="Arial" charset="0"/>
                <a:ea typeface="ＭＳ Ｐゴシック" pitchFamily="-107" charset="-128"/>
              </a:rPr>
              <a:t>Scientific,Singapore</a:t>
            </a:r>
            <a:r>
              <a:rPr lang="en-US" sz="1600" b="1" i="1" dirty="0">
                <a:solidFill>
                  <a:srgbClr val="0000FF"/>
                </a:solidFill>
                <a:latin typeface="Arial" charset="0"/>
                <a:ea typeface="ＭＳ Ｐゴシック" pitchFamily="-107" charset="-128"/>
              </a:rPr>
              <a:t>, 1994</a:t>
            </a:r>
          </a:p>
        </p:txBody>
      </p:sp>
    </p:spTree>
    <p:extLst>
      <p:ext uri="{BB962C8B-B14F-4D97-AF65-F5344CB8AC3E}">
        <p14:creationId xmlns:p14="http://schemas.microsoft.com/office/powerpoint/2010/main" val="10666146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1524000" y="304801"/>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3200" b="1" dirty="0">
                <a:solidFill>
                  <a:srgbClr val="0066FF"/>
                </a:solidFill>
                <a:latin typeface="Calibri"/>
                <a:ea typeface="ＭＳ Ｐゴシック" pitchFamily="-107" charset="-128"/>
              </a:rPr>
              <a:t>APS Storage Ring</a:t>
            </a:r>
          </a:p>
        </p:txBody>
      </p:sp>
      <p:graphicFrame>
        <p:nvGraphicFramePr>
          <p:cNvPr id="16389" name="Object 9"/>
          <p:cNvGraphicFramePr>
            <a:graphicFrameLocks noGrp="1" noChangeAspect="1"/>
          </p:cNvGraphicFramePr>
          <p:nvPr>
            <p:ph/>
            <p:extLst>
              <p:ext uri="{D42A27DB-BD31-4B8C-83A1-F6EECF244321}">
                <p14:modId xmlns:p14="http://schemas.microsoft.com/office/powerpoint/2010/main" val="3202835442"/>
              </p:ext>
            </p:extLst>
          </p:nvPr>
        </p:nvGraphicFramePr>
        <p:xfrm>
          <a:off x="568036" y="1016000"/>
          <a:ext cx="11055927" cy="5311936"/>
        </p:xfrm>
        <a:graphic>
          <a:graphicData uri="http://schemas.openxmlformats.org/presentationml/2006/ole">
            <mc:AlternateContent xmlns:mc="http://schemas.openxmlformats.org/markup-compatibility/2006">
              <mc:Choice xmlns:v="urn:schemas-microsoft-com:vml" Requires="v">
                <p:oleObj spid="_x0000_s2092" name="Image" r:id="rId4" imgW="5717575" imgH="3157467" progId="">
                  <p:embed/>
                </p:oleObj>
              </mc:Choice>
              <mc:Fallback>
                <p:oleObj name="Image" r:id="rId4" imgW="5717575" imgH="3157467" progId="">
                  <p:embed/>
                  <p:pic>
                    <p:nvPicPr>
                      <p:cNvPr id="16389" name="Object 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036" y="1016000"/>
                        <a:ext cx="11055927" cy="531193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641882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981200" y="76200"/>
            <a:ext cx="8229600" cy="914400"/>
          </a:xfrm>
        </p:spPr>
        <p:txBody>
          <a:bodyPr/>
          <a:lstStyle/>
          <a:p>
            <a:r>
              <a:rPr lang="en-US" altLang="en-US" b="1" dirty="0">
                <a:solidFill>
                  <a:srgbClr val="0066FF"/>
                </a:solidFill>
              </a:rPr>
              <a:t>Intensity of </a:t>
            </a:r>
            <a:r>
              <a:rPr lang="en-US" altLang="en-US" b="1" dirty="0" smtClean="0">
                <a:solidFill>
                  <a:srgbClr val="0066FF"/>
                </a:solidFill>
              </a:rPr>
              <a:t>some synchrotron </a:t>
            </a:r>
            <a:r>
              <a:rPr lang="en-US" altLang="en-US" b="1" dirty="0">
                <a:solidFill>
                  <a:srgbClr val="0066FF"/>
                </a:solidFill>
              </a:rPr>
              <a:t>sources</a:t>
            </a:r>
            <a:r>
              <a:rPr lang="en-US" altLang="en-US" sz="3200" b="1" dirty="0">
                <a:solidFill>
                  <a:srgbClr val="0070C0"/>
                </a:solidFill>
              </a:rPr>
              <a:t/>
            </a:r>
            <a:br>
              <a:rPr lang="en-US" altLang="en-US" sz="3200" b="1" dirty="0">
                <a:solidFill>
                  <a:srgbClr val="0070C0"/>
                </a:solidFill>
              </a:rPr>
            </a:br>
            <a:r>
              <a:rPr lang="en-US" altLang="en-US" sz="2000" b="1" dirty="0"/>
              <a:t>Figure of merit for beamline without focusing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7741" y="959224"/>
            <a:ext cx="7772400" cy="5829300"/>
          </a:xfrm>
          <a:prstGeom prst="rect">
            <a:avLst/>
          </a:prstGeom>
        </p:spPr>
      </p:pic>
    </p:spTree>
    <p:extLst>
      <p:ext uri="{BB962C8B-B14F-4D97-AF65-F5344CB8AC3E}">
        <p14:creationId xmlns:p14="http://schemas.microsoft.com/office/powerpoint/2010/main" val="2847770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981200" y="-14112"/>
            <a:ext cx="8229600" cy="914400"/>
          </a:xfrm>
        </p:spPr>
        <p:txBody>
          <a:bodyPr/>
          <a:lstStyle/>
          <a:p>
            <a:r>
              <a:rPr lang="en-US" altLang="en-US" b="1" dirty="0">
                <a:solidFill>
                  <a:srgbClr val="0066FF"/>
                </a:solidFill>
              </a:rPr>
              <a:t>Brightness </a:t>
            </a:r>
            <a:r>
              <a:rPr lang="en-US" altLang="en-US" b="1" dirty="0" smtClean="0">
                <a:solidFill>
                  <a:srgbClr val="0066FF"/>
                </a:solidFill>
              </a:rPr>
              <a:t>of some synchrotron </a:t>
            </a:r>
            <a:r>
              <a:rPr lang="en-US" altLang="en-US" b="1" dirty="0">
                <a:solidFill>
                  <a:srgbClr val="0066FF"/>
                </a:solidFill>
              </a:rPr>
              <a:t>sources</a:t>
            </a:r>
            <a:r>
              <a:rPr lang="en-US" altLang="en-US" sz="3200" b="1" dirty="0">
                <a:solidFill>
                  <a:srgbClr val="0070C0"/>
                </a:solidFill>
              </a:rPr>
              <a:t/>
            </a:r>
            <a:br>
              <a:rPr lang="en-US" altLang="en-US" sz="3200" b="1" dirty="0">
                <a:solidFill>
                  <a:srgbClr val="0070C0"/>
                </a:solidFill>
              </a:rPr>
            </a:br>
            <a:r>
              <a:rPr lang="en-US" altLang="en-US" sz="2000" b="1" dirty="0"/>
              <a:t>Figure of merit for beamline with focusing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797859"/>
            <a:ext cx="7772400" cy="5829300"/>
          </a:xfrm>
          <a:prstGeom prst="rect">
            <a:avLst/>
          </a:prstGeom>
        </p:spPr>
      </p:pic>
    </p:spTree>
    <p:extLst>
      <p:ext uri="{BB962C8B-B14F-4D97-AF65-F5344CB8AC3E}">
        <p14:creationId xmlns:p14="http://schemas.microsoft.com/office/powerpoint/2010/main" val="3934648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057400" y="381000"/>
            <a:ext cx="8077200" cy="457200"/>
          </a:xfrm>
        </p:spPr>
        <p:txBody>
          <a:bodyPr/>
          <a:lstStyle/>
          <a:p>
            <a:r>
              <a:rPr lang="en-US" altLang="en-US" sz="3200" dirty="0" smtClean="0">
                <a:solidFill>
                  <a:srgbClr val="0066FF"/>
                </a:solidFill>
              </a:rPr>
              <a:t>APS Bending Magnets</a:t>
            </a:r>
            <a:endParaRPr lang="en-US" altLang="en-US" sz="3200" dirty="0">
              <a:solidFill>
                <a:srgbClr val="0066FF"/>
              </a:solidFill>
            </a:endParaRPr>
          </a:p>
        </p:txBody>
      </p:sp>
      <p:graphicFrame>
        <p:nvGraphicFramePr>
          <p:cNvPr id="4" name="Table 3"/>
          <p:cNvGraphicFramePr>
            <a:graphicFrameLocks noGrp="1"/>
          </p:cNvGraphicFramePr>
          <p:nvPr>
            <p:extLst/>
          </p:nvPr>
        </p:nvGraphicFramePr>
        <p:xfrm>
          <a:off x="969819" y="1032933"/>
          <a:ext cx="9164781" cy="5624862"/>
        </p:xfrm>
        <a:graphic>
          <a:graphicData uri="http://schemas.openxmlformats.org/drawingml/2006/table">
            <a:tbl>
              <a:tblPr>
                <a:tableStyleId>{5C22544A-7EE6-4342-B048-85BDC9FD1C3A}</a:tableStyleId>
              </a:tblPr>
              <a:tblGrid>
                <a:gridCol w="3944337">
                  <a:extLst>
                    <a:ext uri="{9D8B030D-6E8A-4147-A177-3AD203B41FA5}">
                      <a16:colId xmlns:a16="http://schemas.microsoft.com/office/drawing/2014/main" val="502353843"/>
                    </a:ext>
                  </a:extLst>
                </a:gridCol>
                <a:gridCol w="1740148">
                  <a:extLst>
                    <a:ext uri="{9D8B030D-6E8A-4147-A177-3AD203B41FA5}">
                      <a16:colId xmlns:a16="http://schemas.microsoft.com/office/drawing/2014/main" val="2089603141"/>
                    </a:ext>
                  </a:extLst>
                </a:gridCol>
                <a:gridCol w="1740148">
                  <a:extLst>
                    <a:ext uri="{9D8B030D-6E8A-4147-A177-3AD203B41FA5}">
                      <a16:colId xmlns:a16="http://schemas.microsoft.com/office/drawing/2014/main" val="2657675638"/>
                    </a:ext>
                  </a:extLst>
                </a:gridCol>
                <a:gridCol w="1740148">
                  <a:extLst>
                    <a:ext uri="{9D8B030D-6E8A-4147-A177-3AD203B41FA5}">
                      <a16:colId xmlns:a16="http://schemas.microsoft.com/office/drawing/2014/main" val="2156996008"/>
                    </a:ext>
                  </a:extLst>
                </a:gridCol>
              </a:tblGrid>
              <a:tr h="313876">
                <a:tc>
                  <a:txBody>
                    <a:bodyPr/>
                    <a:lstStyle/>
                    <a:p>
                      <a:pPr algn="ctr" fontAlgn="ctr"/>
                      <a:r>
                        <a:rPr lang="en-US" sz="2000" b="1" u="none" strike="noStrike" dirty="0">
                          <a:effectLst/>
                        </a:rPr>
                        <a:t>Storage Ring</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b="1" u="none" strike="noStrike" dirty="0">
                          <a:effectLst/>
                        </a:rPr>
                        <a:t>APS</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b="1" u="none" strike="noStrike" dirty="0">
                          <a:effectLst/>
                        </a:rPr>
                        <a:t>APS</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b="1" u="none" strike="noStrike" dirty="0">
                          <a:effectLst/>
                        </a:rPr>
                        <a:t>APS-U</a:t>
                      </a:r>
                      <a:endParaRPr lang="en-US" sz="2000" b="1" i="0" u="none" strike="noStrike" dirty="0">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2596157620"/>
                  </a:ext>
                </a:extLst>
              </a:tr>
              <a:tr h="313876">
                <a:tc>
                  <a:txBody>
                    <a:bodyPr/>
                    <a:lstStyle/>
                    <a:p>
                      <a:pPr algn="ctr" fontAlgn="ctr"/>
                      <a:r>
                        <a:rPr lang="en-US" sz="2000" b="1" u="none" strike="noStrike" dirty="0">
                          <a:effectLst/>
                        </a:rPr>
                        <a:t>Ring energy (GeV)</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dirty="0">
                          <a:effectLst/>
                        </a:rPr>
                        <a:t>7</a:t>
                      </a:r>
                      <a:endParaRPr lang="en-US" sz="20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dirty="0">
                          <a:effectLst/>
                        </a:rPr>
                        <a:t>7</a:t>
                      </a:r>
                      <a:endParaRPr lang="en-US" sz="20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6</a:t>
                      </a:r>
                      <a:endParaRPr lang="en-US" sz="20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013121379"/>
                  </a:ext>
                </a:extLst>
              </a:tr>
              <a:tr h="313876">
                <a:tc>
                  <a:txBody>
                    <a:bodyPr/>
                    <a:lstStyle/>
                    <a:p>
                      <a:pPr algn="ctr" fontAlgn="ctr"/>
                      <a:r>
                        <a:rPr lang="en-US" sz="2000" b="1" u="none" strike="noStrike" dirty="0">
                          <a:effectLst/>
                        </a:rPr>
                        <a:t>Critical energy (</a:t>
                      </a:r>
                      <a:r>
                        <a:rPr lang="en-US" sz="2000" b="1" u="none" strike="noStrike" dirty="0" err="1">
                          <a:effectLst/>
                        </a:rPr>
                        <a:t>keV</a:t>
                      </a:r>
                      <a:r>
                        <a:rPr lang="en-US" sz="2000" b="1" u="none" strike="noStrike" dirty="0">
                          <a:effectLst/>
                        </a:rPr>
                        <a:t>)</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19.529</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19.529</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15.663</a:t>
                      </a:r>
                      <a:endParaRPr lang="en-US" sz="20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9914125"/>
                  </a:ext>
                </a:extLst>
              </a:tr>
              <a:tr h="621774">
                <a:tc>
                  <a:txBody>
                    <a:bodyPr/>
                    <a:lstStyle/>
                    <a:p>
                      <a:pPr algn="ctr" fontAlgn="ctr"/>
                      <a:r>
                        <a:rPr lang="en-US" sz="2000" b="1" u="none" strike="noStrike" dirty="0">
                          <a:effectLst/>
                        </a:rPr>
                        <a:t>Beamline</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b="1" u="none" strike="noStrike" dirty="0">
                          <a:effectLst/>
                        </a:rPr>
                        <a:t>13-BM-D</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b="1" u="none" strike="noStrike" dirty="0">
                          <a:effectLst/>
                        </a:rPr>
                        <a:t>13-BM-D defocused</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b="1" u="none" strike="noStrike" dirty="0">
                          <a:effectLst/>
                        </a:rPr>
                        <a:t>13-BM-D</a:t>
                      </a:r>
                      <a:endParaRPr lang="en-US" sz="2000" b="1" i="0" u="none" strike="noStrike" dirty="0">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463092534"/>
                  </a:ext>
                </a:extLst>
              </a:tr>
              <a:tr h="310887">
                <a:tc>
                  <a:txBody>
                    <a:bodyPr/>
                    <a:lstStyle/>
                    <a:p>
                      <a:pPr algn="ctr" fontAlgn="ctr"/>
                      <a:r>
                        <a:rPr lang="en-US" sz="2000" b="1" u="none" strike="noStrike" dirty="0">
                          <a:effectLst/>
                        </a:rPr>
                        <a:t>Distance from source (m)</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56</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56</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57.82</a:t>
                      </a:r>
                      <a:endParaRPr lang="en-US" sz="20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2283946625"/>
                  </a:ext>
                </a:extLst>
              </a:tr>
              <a:tr h="310887">
                <a:tc>
                  <a:txBody>
                    <a:bodyPr/>
                    <a:lstStyle/>
                    <a:p>
                      <a:pPr algn="ctr" fontAlgn="ctr"/>
                      <a:r>
                        <a:rPr lang="en-US" sz="2000" b="1" u="none" strike="noStrike" dirty="0">
                          <a:effectLst/>
                        </a:rPr>
                        <a:t>X-ray Energy (</a:t>
                      </a:r>
                      <a:r>
                        <a:rPr lang="en-US" sz="2000" b="1" u="none" strike="noStrike" dirty="0" err="1">
                          <a:effectLst/>
                        </a:rPr>
                        <a:t>keV</a:t>
                      </a:r>
                      <a:r>
                        <a:rPr lang="en-US" sz="2000" b="1" u="none" strike="noStrike" dirty="0">
                          <a:effectLst/>
                        </a:rPr>
                        <a:t>)</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gridSpan="3">
                  <a:txBody>
                    <a:bodyPr/>
                    <a:lstStyle/>
                    <a:p>
                      <a:pPr algn="ctr" fontAlgn="ctr"/>
                      <a:r>
                        <a:rPr lang="en-US" sz="2000" b="1" u="none" strike="noStrike" dirty="0">
                          <a:effectLst/>
                        </a:rPr>
                        <a:t>Photons/s/0.1% BW/mm</a:t>
                      </a:r>
                      <a:r>
                        <a:rPr lang="en-US" sz="2000" b="1" u="none" strike="noStrike" baseline="30000" dirty="0">
                          <a:effectLst/>
                        </a:rPr>
                        <a:t>2</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2193272"/>
                  </a:ext>
                </a:extLst>
              </a:tr>
              <a:tr h="310887">
                <a:tc>
                  <a:txBody>
                    <a:bodyPr/>
                    <a:lstStyle/>
                    <a:p>
                      <a:pPr algn="ctr" fontAlgn="ctr"/>
                      <a:r>
                        <a:rPr lang="en-US" sz="2000" b="1" u="none" strike="noStrike" dirty="0">
                          <a:effectLst/>
                        </a:rPr>
                        <a:t>20</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29,990</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29,990</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dirty="0">
                          <a:effectLst/>
                        </a:rPr>
                        <a:t>38,733</a:t>
                      </a:r>
                      <a:endParaRPr lang="en-US" sz="2000" b="0" i="0" u="none" strike="noStrike" dirty="0">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503941195"/>
                  </a:ext>
                </a:extLst>
              </a:tr>
              <a:tr h="310887">
                <a:tc>
                  <a:txBody>
                    <a:bodyPr/>
                    <a:lstStyle/>
                    <a:p>
                      <a:pPr algn="ctr" fontAlgn="ctr"/>
                      <a:r>
                        <a:rPr lang="en-US" sz="2000" b="1" u="none" strike="noStrike" dirty="0">
                          <a:effectLst/>
                        </a:rPr>
                        <a:t>40</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19,710</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15,695</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19,929</a:t>
                      </a:r>
                      <a:endParaRPr lang="en-US" sz="20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423110822"/>
                  </a:ext>
                </a:extLst>
              </a:tr>
              <a:tr h="310887">
                <a:tc>
                  <a:txBody>
                    <a:bodyPr/>
                    <a:lstStyle/>
                    <a:p>
                      <a:pPr algn="ctr" fontAlgn="ctr"/>
                      <a:r>
                        <a:rPr lang="en-US" sz="2000" b="1" u="none" strike="noStrike" dirty="0">
                          <a:effectLst/>
                        </a:rPr>
                        <a:t>60</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10,226</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6,453</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8,052</a:t>
                      </a:r>
                      <a:endParaRPr lang="en-US" sz="20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4220059292"/>
                  </a:ext>
                </a:extLst>
              </a:tr>
              <a:tr h="310887">
                <a:tc>
                  <a:txBody>
                    <a:bodyPr/>
                    <a:lstStyle/>
                    <a:p>
                      <a:pPr algn="ctr" fontAlgn="ctr"/>
                      <a:r>
                        <a:rPr lang="en-US" sz="2000" b="1" u="none" strike="noStrike" dirty="0">
                          <a:effectLst/>
                        </a:rPr>
                        <a:t>80</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4,793</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2,560</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2,933</a:t>
                      </a:r>
                      <a:endParaRPr lang="en-US" sz="20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427063673"/>
                  </a:ext>
                </a:extLst>
              </a:tr>
              <a:tr h="310887">
                <a:tc>
                  <a:txBody>
                    <a:bodyPr/>
                    <a:lstStyle/>
                    <a:p>
                      <a:pPr algn="ctr" fontAlgn="ctr"/>
                      <a:r>
                        <a:rPr lang="en-US" sz="2000" b="1" u="none" strike="noStrike" dirty="0">
                          <a:effectLst/>
                        </a:rPr>
                        <a:t>100</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2,123</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1,006</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1,008</a:t>
                      </a:r>
                      <a:endParaRPr lang="en-US" sz="20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93238633"/>
                  </a:ext>
                </a:extLst>
              </a:tr>
              <a:tr h="310887">
                <a:tc>
                  <a:txBody>
                    <a:bodyPr/>
                    <a:lstStyle/>
                    <a:p>
                      <a:pPr algn="ctr" fontAlgn="ctr"/>
                      <a:r>
                        <a:rPr lang="en-US" sz="2000" b="1" u="none" strike="noStrike" dirty="0">
                          <a:effectLst/>
                        </a:rPr>
                        <a:t>X-ray Energy (</a:t>
                      </a:r>
                      <a:r>
                        <a:rPr lang="en-US" sz="2000" b="1" u="none" strike="noStrike" dirty="0" err="1">
                          <a:effectLst/>
                        </a:rPr>
                        <a:t>keV</a:t>
                      </a:r>
                      <a:r>
                        <a:rPr lang="en-US" sz="2000" b="1" u="none" strike="noStrike" dirty="0">
                          <a:effectLst/>
                        </a:rPr>
                        <a:t>)</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gridSpan="3">
                  <a:txBody>
                    <a:bodyPr/>
                    <a:lstStyle/>
                    <a:p>
                      <a:pPr algn="ctr" fontAlgn="ctr"/>
                      <a:r>
                        <a:rPr lang="en-US" sz="2000" b="1" u="none" strike="noStrike" dirty="0">
                          <a:effectLst/>
                        </a:rPr>
                        <a:t>Vertical FWHM (mm)</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3746790"/>
                  </a:ext>
                </a:extLst>
              </a:tr>
              <a:tr h="310887">
                <a:tc>
                  <a:txBody>
                    <a:bodyPr/>
                    <a:lstStyle/>
                    <a:p>
                      <a:pPr algn="ctr" fontAlgn="ctr"/>
                      <a:r>
                        <a:rPr lang="en-US" sz="2000" b="1" u="none" strike="noStrike" dirty="0">
                          <a:effectLst/>
                        </a:rPr>
                        <a:t>20</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6.50</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&gt;7</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6.94</a:t>
                      </a:r>
                      <a:endParaRPr lang="en-US" sz="20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937186528"/>
                  </a:ext>
                </a:extLst>
              </a:tr>
              <a:tr h="310887">
                <a:tc>
                  <a:txBody>
                    <a:bodyPr/>
                    <a:lstStyle/>
                    <a:p>
                      <a:pPr algn="ctr" fontAlgn="ctr"/>
                      <a:r>
                        <a:rPr lang="en-US" sz="2000" b="1" u="none" strike="noStrike" dirty="0">
                          <a:effectLst/>
                        </a:rPr>
                        <a:t>40</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4.42</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&gt;5</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4.68</a:t>
                      </a:r>
                      <a:endParaRPr lang="en-US" sz="20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881541083"/>
                  </a:ext>
                </a:extLst>
              </a:tr>
              <a:tr h="310887">
                <a:tc>
                  <a:txBody>
                    <a:bodyPr/>
                    <a:lstStyle/>
                    <a:p>
                      <a:pPr algn="ctr" fontAlgn="ctr"/>
                      <a:r>
                        <a:rPr lang="en-US" sz="2000" b="1" u="none" strike="noStrike" dirty="0">
                          <a:effectLst/>
                        </a:rPr>
                        <a:t>60</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3.51</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&gt;5</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3.72</a:t>
                      </a:r>
                      <a:endParaRPr lang="en-US" sz="20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498837807"/>
                  </a:ext>
                </a:extLst>
              </a:tr>
              <a:tr h="310887">
                <a:tc>
                  <a:txBody>
                    <a:bodyPr/>
                    <a:lstStyle/>
                    <a:p>
                      <a:pPr algn="ctr" fontAlgn="ctr"/>
                      <a:r>
                        <a:rPr lang="en-US" sz="2000" b="1" u="none" strike="noStrike" dirty="0">
                          <a:effectLst/>
                        </a:rPr>
                        <a:t>80</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2.97</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&gt;5</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3.17</a:t>
                      </a:r>
                      <a:endParaRPr lang="en-US" sz="2000" b="0" i="0" u="none" strike="noStrike">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95667260"/>
                  </a:ext>
                </a:extLst>
              </a:tr>
              <a:tr h="310887">
                <a:tc>
                  <a:txBody>
                    <a:bodyPr/>
                    <a:lstStyle/>
                    <a:p>
                      <a:pPr algn="ctr" fontAlgn="ctr"/>
                      <a:r>
                        <a:rPr lang="en-US" sz="2000" b="1" u="none" strike="noStrike" dirty="0">
                          <a:effectLst/>
                        </a:rPr>
                        <a:t>100</a:t>
                      </a:r>
                      <a:endParaRPr lang="en-US" sz="2000" b="1"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2.63</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a:effectLst/>
                        </a:rPr>
                        <a:t>&gt;5</a:t>
                      </a:r>
                      <a:endParaRPr lang="en-US" sz="20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ctr" fontAlgn="ctr"/>
                      <a:r>
                        <a:rPr lang="en-US" sz="2000" u="none" strike="noStrike" dirty="0">
                          <a:effectLst/>
                        </a:rPr>
                        <a:t>2.81</a:t>
                      </a:r>
                      <a:endParaRPr lang="en-US" sz="2000" b="0" i="0" u="none" strike="noStrike" dirty="0">
                        <a:solidFill>
                          <a:srgbClr val="0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825754814"/>
                  </a:ext>
                </a:extLst>
              </a:tr>
            </a:tbl>
          </a:graphicData>
        </a:graphic>
      </p:graphicFrame>
    </p:spTree>
    <p:extLst>
      <p:ext uri="{BB962C8B-B14F-4D97-AF65-F5344CB8AC3E}">
        <p14:creationId xmlns:p14="http://schemas.microsoft.com/office/powerpoint/2010/main" val="2966706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6"/>
          <p:cNvSpPr txBox="1">
            <a:spLocks noChangeArrowheads="1"/>
          </p:cNvSpPr>
          <p:nvPr/>
        </p:nvSpPr>
        <p:spPr bwMode="auto">
          <a:xfrm>
            <a:off x="8804439" y="5200601"/>
            <a:ext cx="3251687" cy="646331"/>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1200" b="1" dirty="0">
                <a:solidFill>
                  <a:srgbClr val="404040"/>
                </a:solidFill>
                <a:latin typeface="Arial" charset="0"/>
                <a:ea typeface="ＭＳ Ｐゴシック" pitchFamily="-107" charset="-128"/>
              </a:rPr>
              <a:t>Discovery of X-rays W. C. </a:t>
            </a:r>
            <a:r>
              <a:rPr lang="en-US" sz="1200" b="1" dirty="0" err="1">
                <a:solidFill>
                  <a:srgbClr val="404040"/>
                </a:solidFill>
                <a:latin typeface="Arial" charset="0"/>
                <a:ea typeface="ＭＳ Ｐゴシック" pitchFamily="-107" charset="-128"/>
              </a:rPr>
              <a:t>Röntgen</a:t>
            </a:r>
            <a:r>
              <a:rPr lang="en-US" sz="1200" b="1" dirty="0">
                <a:solidFill>
                  <a:srgbClr val="404040"/>
                </a:solidFill>
                <a:latin typeface="Arial" charset="0"/>
                <a:ea typeface="ＭＳ Ｐゴシック" pitchFamily="-107" charset="-128"/>
              </a:rPr>
              <a:t>, 1895</a:t>
            </a:r>
          </a:p>
          <a:p>
            <a:pPr fontAlgn="base">
              <a:spcBef>
                <a:spcPct val="0"/>
              </a:spcBef>
              <a:spcAft>
                <a:spcPct val="0"/>
              </a:spcAft>
            </a:pPr>
            <a:r>
              <a:rPr lang="en-US" sz="1200" b="1" dirty="0">
                <a:solidFill>
                  <a:srgbClr val="404040"/>
                </a:solidFill>
                <a:latin typeface="Arial" charset="0"/>
                <a:ea typeface="ＭＳ Ｐゴシック" pitchFamily="-107" charset="-128"/>
              </a:rPr>
              <a:t>Radiograph of his wife’s hand, 1896</a:t>
            </a:r>
          </a:p>
          <a:p>
            <a:pPr fontAlgn="base">
              <a:spcBef>
                <a:spcPct val="0"/>
              </a:spcBef>
              <a:spcAft>
                <a:spcPct val="0"/>
              </a:spcAft>
              <a:defRPr/>
            </a:pPr>
            <a:endParaRPr lang="en-US" sz="1200" b="1" dirty="0">
              <a:solidFill>
                <a:srgbClr val="404040"/>
              </a:solidFill>
              <a:latin typeface="Arial" charset="0"/>
              <a:ea typeface="ＭＳ Ｐゴシック" pitchFamily="-107" charset="-128"/>
            </a:endParaRPr>
          </a:p>
        </p:txBody>
      </p:sp>
      <p:sp>
        <p:nvSpPr>
          <p:cNvPr id="9220" name="Text Box 7"/>
          <p:cNvSpPr txBox="1">
            <a:spLocks noChangeArrowheads="1"/>
          </p:cNvSpPr>
          <p:nvPr/>
        </p:nvSpPr>
        <p:spPr bwMode="auto">
          <a:xfrm>
            <a:off x="7750175" y="3783013"/>
            <a:ext cx="184150" cy="369332"/>
          </a:xfrm>
          <a:prstGeom prst="rect">
            <a:avLst/>
          </a:prstGeom>
          <a:noFill/>
          <a:ln w="9525">
            <a:noFill/>
            <a:miter lim="800000"/>
            <a:headEnd/>
            <a:tailEnd/>
          </a:ln>
        </p:spPr>
        <p:txBody>
          <a:bodyPr>
            <a:spAutoFit/>
          </a:bodyPr>
          <a:lstStyle/>
          <a:p>
            <a:pPr fontAlgn="base">
              <a:spcBef>
                <a:spcPct val="50000"/>
              </a:spcBef>
              <a:spcAft>
                <a:spcPct val="0"/>
              </a:spcAft>
              <a:defRPr/>
            </a:pPr>
            <a:endParaRPr lang="en-US">
              <a:solidFill>
                <a:srgbClr val="404040"/>
              </a:solidFill>
              <a:latin typeface="Arial" charset="0"/>
              <a:ea typeface="ＭＳ Ｐゴシック" pitchFamily="-107" charset="-128"/>
            </a:endParaRPr>
          </a:p>
        </p:txBody>
      </p:sp>
      <p:pic>
        <p:nvPicPr>
          <p:cNvPr id="9223" name="Picture 10" descr="Roentgen-x-ray-von-kollikers-hand"/>
          <p:cNvPicPr>
            <a:picLocks noChangeAspect="1" noChangeArrowheads="1"/>
          </p:cNvPicPr>
          <p:nvPr/>
        </p:nvPicPr>
        <p:blipFill>
          <a:blip r:embed="rId3" cstate="print"/>
          <a:srcRect/>
          <a:stretch>
            <a:fillRect/>
          </a:stretch>
        </p:blipFill>
        <p:spPr bwMode="auto">
          <a:xfrm>
            <a:off x="9138300" y="1094398"/>
            <a:ext cx="2679700" cy="4022725"/>
          </a:xfrm>
          <a:prstGeom prst="rect">
            <a:avLst/>
          </a:prstGeom>
          <a:noFill/>
          <a:ln w="9525">
            <a:noFill/>
            <a:miter lim="800000"/>
            <a:headEnd/>
            <a:tailEnd/>
          </a:ln>
        </p:spPr>
      </p:pic>
      <p:sp>
        <p:nvSpPr>
          <p:cNvPr id="9" name="Rectangle 2"/>
          <p:cNvSpPr txBox="1">
            <a:spLocks noChangeArrowheads="1"/>
          </p:cNvSpPr>
          <p:nvPr/>
        </p:nvSpPr>
        <p:spPr>
          <a:xfrm>
            <a:off x="2063262" y="228601"/>
            <a:ext cx="8065476" cy="592015"/>
          </a:xfrm>
          <a:prstGeom prst="rect">
            <a:avLst/>
          </a:prstGeom>
        </p:spPr>
        <p:txBody>
          <a:bodyPr>
            <a:noAutofit/>
          </a:bodyPr>
          <a:lst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Trebuchet MS" pitchFamily="34" charset="0"/>
              </a:defRPr>
            </a:lvl2pPr>
            <a:lvl3pPr algn="l" rtl="0" eaLnBrk="0" fontAlgn="base" hangingPunct="0">
              <a:spcBef>
                <a:spcPct val="0"/>
              </a:spcBef>
              <a:spcAft>
                <a:spcPct val="0"/>
              </a:spcAft>
              <a:defRPr sz="2600" b="1">
                <a:solidFill>
                  <a:schemeClr val="tx2"/>
                </a:solidFill>
                <a:latin typeface="Trebuchet MS" pitchFamily="34" charset="0"/>
              </a:defRPr>
            </a:lvl3pPr>
            <a:lvl4pPr algn="l" rtl="0" eaLnBrk="0" fontAlgn="base" hangingPunct="0">
              <a:spcBef>
                <a:spcPct val="0"/>
              </a:spcBef>
              <a:spcAft>
                <a:spcPct val="0"/>
              </a:spcAft>
              <a:defRPr sz="2600" b="1">
                <a:solidFill>
                  <a:schemeClr val="tx2"/>
                </a:solidFill>
                <a:latin typeface="Trebuchet MS" pitchFamily="34" charset="0"/>
              </a:defRPr>
            </a:lvl4pPr>
            <a:lvl5pPr algn="l" rtl="0" eaLnBrk="0" fontAlgn="base" hangingPunct="0">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a:lstStyle>
          <a:p>
            <a:pPr algn="ctr" eaLnBrk="1" hangingPunct="1"/>
            <a:r>
              <a:rPr lang="en-US" sz="3200" kern="0" dirty="0" smtClean="0">
                <a:solidFill>
                  <a:srgbClr val="0066FF"/>
                </a:solidFill>
                <a:latin typeface="Times New Roman" pitchFamily="18" charset="0"/>
                <a:cs typeface="Times New Roman" pitchFamily="18" charset="0"/>
              </a:rPr>
              <a:t>Synchrotrons for </a:t>
            </a:r>
            <a:r>
              <a:rPr lang="en-US" sz="3200" kern="0" dirty="0">
                <a:solidFill>
                  <a:srgbClr val="0066FF"/>
                </a:solidFill>
                <a:latin typeface="Times New Roman" pitchFamily="18" charset="0"/>
                <a:cs typeface="Times New Roman" pitchFamily="18" charset="0"/>
              </a:rPr>
              <a:t>X-ray Imaging</a:t>
            </a:r>
          </a:p>
        </p:txBody>
      </p:sp>
      <p:sp>
        <p:nvSpPr>
          <p:cNvPr id="10" name="Rectangle 3"/>
          <p:cNvSpPr txBox="1">
            <a:spLocks noChangeArrowheads="1"/>
          </p:cNvSpPr>
          <p:nvPr/>
        </p:nvSpPr>
        <p:spPr>
          <a:xfrm>
            <a:off x="182967" y="847946"/>
            <a:ext cx="8762729" cy="4267200"/>
          </a:xfrm>
          <a:prstGeom prst="rect">
            <a:avLst/>
          </a:prstGeom>
        </p:spPr>
        <p:txBody>
          <a:bodyPr>
            <a:noAutofit/>
          </a:bodyPr>
          <a:lstStyle>
            <a:lvl1pPr marL="342900" indent="-342900" algn="l" rtl="0" eaLnBrk="0" fontAlgn="base" hangingPunct="0">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0" fontAlgn="base" hangingPunct="0">
              <a:spcBef>
                <a:spcPct val="20000"/>
              </a:spcBef>
              <a:spcAft>
                <a:spcPct val="0"/>
              </a:spcAft>
              <a:buClr>
                <a:srgbClr val="1F497D"/>
              </a:buClr>
              <a:buChar char="–"/>
              <a:defRPr sz="1600">
                <a:solidFill>
                  <a:schemeClr val="tx1"/>
                </a:solidFill>
                <a:latin typeface="+mn-lt"/>
              </a:defRPr>
            </a:lvl2pPr>
            <a:lvl3pPr marL="1143000" indent="-228600" algn="l" rtl="0" eaLnBrk="0" fontAlgn="base" hangingPunct="0">
              <a:spcBef>
                <a:spcPct val="20000"/>
              </a:spcBef>
              <a:spcAft>
                <a:spcPct val="0"/>
              </a:spcAft>
              <a:buClr>
                <a:srgbClr val="1F497D"/>
              </a:buClr>
              <a:buChar char="•"/>
              <a:defRPr sz="1400">
                <a:solidFill>
                  <a:schemeClr val="tx1"/>
                </a:solidFill>
                <a:latin typeface="+mn-lt"/>
              </a:defRPr>
            </a:lvl3pPr>
            <a:lvl4pPr marL="1600200" indent="-228600" algn="l" rtl="0" eaLnBrk="0" fontAlgn="base" hangingPunct="0">
              <a:spcBef>
                <a:spcPct val="20000"/>
              </a:spcBef>
              <a:spcAft>
                <a:spcPct val="0"/>
              </a:spcAft>
              <a:buClr>
                <a:srgbClr val="1F497D"/>
              </a:buClr>
              <a:buChar char="–"/>
              <a:defRPr sz="1400">
                <a:solidFill>
                  <a:schemeClr val="tx1"/>
                </a:solidFill>
                <a:latin typeface="+mn-lt"/>
              </a:defRPr>
            </a:lvl4pPr>
            <a:lvl5pPr marL="2057400" indent="-228600" algn="l" rtl="0" eaLnBrk="0" fontAlgn="base" hangingPunct="0">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pitchFamily="34" charset="0"/>
              <a:buChar char="»"/>
              <a:defRPr sz="1400">
                <a:solidFill>
                  <a:schemeClr val="tx1"/>
                </a:solidFill>
                <a:latin typeface="+mn-lt"/>
              </a:defRPr>
            </a:lvl9pPr>
          </a:lstStyle>
          <a:p>
            <a:pPr eaLnBrk="1" hangingPunct="1">
              <a:spcBef>
                <a:spcPts val="0"/>
              </a:spcBef>
            </a:pPr>
            <a:r>
              <a:rPr lang="en-US" sz="2000" b="1" kern="0" dirty="0">
                <a:solidFill>
                  <a:srgbClr val="404040"/>
                </a:solidFill>
                <a:latin typeface="Times New Roman" pitchFamily="18" charset="0"/>
                <a:cs typeface="Times New Roman" pitchFamily="18" charset="0"/>
              </a:rPr>
              <a:t>Source is bright</a:t>
            </a:r>
            <a:r>
              <a:rPr lang="en-US" sz="2000" kern="0" dirty="0">
                <a:solidFill>
                  <a:srgbClr val="404040"/>
                </a:solidFill>
                <a:latin typeface="Times New Roman" pitchFamily="18" charset="0"/>
                <a:cs typeface="Times New Roman" pitchFamily="18" charset="0"/>
              </a:rPr>
              <a:t>:  intense, well-collimated, with a small source</a:t>
            </a:r>
          </a:p>
          <a:p>
            <a:pPr lvl="1" eaLnBrk="1" hangingPunct="1">
              <a:spcBef>
                <a:spcPts val="0"/>
              </a:spcBef>
            </a:pPr>
            <a:r>
              <a:rPr lang="en-US" sz="2000" kern="0" dirty="0">
                <a:solidFill>
                  <a:srgbClr val="404040"/>
                </a:solidFill>
                <a:latin typeface="Times New Roman" pitchFamily="18" charset="0"/>
                <a:ea typeface="ＭＳ Ｐゴシック" pitchFamily="-107" charset="-128"/>
                <a:cs typeface="Times New Roman" pitchFamily="18" charset="0"/>
              </a:rPr>
              <a:t>High flux in beam for full-field imaging</a:t>
            </a:r>
          </a:p>
          <a:p>
            <a:pPr lvl="1" eaLnBrk="1" hangingPunct="1">
              <a:spcBef>
                <a:spcPts val="0"/>
              </a:spcBef>
            </a:pPr>
            <a:r>
              <a:rPr lang="en-US" sz="2000" kern="0" dirty="0">
                <a:solidFill>
                  <a:srgbClr val="404040"/>
                </a:solidFill>
                <a:latin typeface="Times New Roman" pitchFamily="18" charset="0"/>
                <a:ea typeface="ＭＳ Ｐゴシック" pitchFamily="-107" charset="-128"/>
                <a:cs typeface="Times New Roman" pitchFamily="18" charset="0"/>
              </a:rPr>
              <a:t>Can focus to a small spot for </a:t>
            </a:r>
            <a:r>
              <a:rPr lang="en-US" sz="2000" kern="0" dirty="0" smtClean="0">
                <a:solidFill>
                  <a:srgbClr val="404040"/>
                </a:solidFill>
                <a:latin typeface="Times New Roman" pitchFamily="18" charset="0"/>
                <a:ea typeface="ＭＳ Ｐゴシック" pitchFamily="-107" charset="-128"/>
                <a:cs typeface="Times New Roman" pitchFamily="18" charset="0"/>
              </a:rPr>
              <a:t>fluorescence, diffraction, </a:t>
            </a:r>
            <a:r>
              <a:rPr lang="en-US" sz="2000" kern="0" dirty="0">
                <a:solidFill>
                  <a:srgbClr val="404040"/>
                </a:solidFill>
                <a:latin typeface="Times New Roman" pitchFamily="18" charset="0"/>
                <a:ea typeface="ＭＳ Ｐゴシック" pitchFamily="-107" charset="-128"/>
                <a:cs typeface="Times New Roman" pitchFamily="18" charset="0"/>
              </a:rPr>
              <a:t>or projection imaging</a:t>
            </a:r>
          </a:p>
          <a:p>
            <a:pPr eaLnBrk="1" hangingPunct="1">
              <a:spcBef>
                <a:spcPts val="0"/>
              </a:spcBef>
            </a:pPr>
            <a:r>
              <a:rPr lang="en-US" sz="2000" b="1" kern="0" dirty="0">
                <a:solidFill>
                  <a:srgbClr val="404040"/>
                </a:solidFill>
                <a:latin typeface="Times New Roman" pitchFamily="18" charset="0"/>
                <a:cs typeface="Times New Roman" pitchFamily="18" charset="0"/>
              </a:rPr>
              <a:t>X-ray spectrum is continuous</a:t>
            </a:r>
            <a:r>
              <a:rPr lang="en-US" sz="2000" kern="0" dirty="0">
                <a:solidFill>
                  <a:srgbClr val="404040"/>
                </a:solidFill>
                <a:latin typeface="Times New Roman" pitchFamily="18" charset="0"/>
                <a:cs typeface="Times New Roman" pitchFamily="18" charset="0"/>
              </a:rPr>
              <a:t>:</a:t>
            </a:r>
          </a:p>
          <a:p>
            <a:pPr lvl="1" eaLnBrk="1" hangingPunct="1">
              <a:spcBef>
                <a:spcPts val="0"/>
              </a:spcBef>
              <a:buNone/>
            </a:pPr>
            <a:r>
              <a:rPr lang="en-US" sz="2000" u="sng" kern="0" dirty="0">
                <a:solidFill>
                  <a:srgbClr val="404040"/>
                </a:solidFill>
                <a:latin typeface="Times New Roman" pitchFamily="18" charset="0"/>
                <a:ea typeface="ＭＳ Ｐゴシック" pitchFamily="-107" charset="-128"/>
                <a:cs typeface="Times New Roman" pitchFamily="18" charset="0"/>
              </a:rPr>
              <a:t>With </a:t>
            </a:r>
            <a:r>
              <a:rPr lang="en-US" sz="2000" u="sng" kern="0" dirty="0" err="1">
                <a:solidFill>
                  <a:srgbClr val="404040"/>
                </a:solidFill>
                <a:latin typeface="Times New Roman" pitchFamily="18" charset="0"/>
                <a:ea typeface="ＭＳ Ｐゴシック" pitchFamily="-107" charset="-128"/>
                <a:cs typeface="Times New Roman" pitchFamily="18" charset="0"/>
              </a:rPr>
              <a:t>monochromator</a:t>
            </a:r>
            <a:r>
              <a:rPr lang="en-US" sz="2000" u="sng" kern="0" dirty="0">
                <a:solidFill>
                  <a:srgbClr val="404040"/>
                </a:solidFill>
                <a:latin typeface="Times New Roman" pitchFamily="18" charset="0"/>
                <a:ea typeface="ＭＳ Ｐゴシック" pitchFamily="-107" charset="-128"/>
                <a:cs typeface="Times New Roman" pitchFamily="18" charset="0"/>
              </a:rPr>
              <a:t> </a:t>
            </a:r>
          </a:p>
          <a:p>
            <a:pPr marL="746125" lvl="2" eaLnBrk="1" hangingPunct="1">
              <a:spcBef>
                <a:spcPts val="0"/>
              </a:spcBef>
            </a:pPr>
            <a:r>
              <a:rPr lang="en-US" sz="2000" kern="0" dirty="0">
                <a:solidFill>
                  <a:srgbClr val="404040"/>
                </a:solidFill>
                <a:latin typeface="Times New Roman" pitchFamily="18" charset="0"/>
                <a:ea typeface="ＭＳ Ｐゴシック" pitchFamily="-107" charset="-128"/>
                <a:cs typeface="Times New Roman" pitchFamily="18" charset="0"/>
              </a:rPr>
              <a:t>Energy optimized for specific sample thickness and composition</a:t>
            </a:r>
          </a:p>
          <a:p>
            <a:pPr marL="746125" lvl="2" eaLnBrk="1" hangingPunct="1">
              <a:spcBef>
                <a:spcPts val="0"/>
              </a:spcBef>
            </a:pPr>
            <a:r>
              <a:rPr lang="en-US" sz="2000" kern="0" dirty="0">
                <a:solidFill>
                  <a:srgbClr val="404040"/>
                </a:solidFill>
                <a:latin typeface="Times New Roman" pitchFamily="18" charset="0"/>
                <a:ea typeface="ＭＳ Ｐゴシック" pitchFamily="-107" charset="-128"/>
                <a:cs typeface="Times New Roman" pitchFamily="18" charset="0"/>
              </a:rPr>
              <a:t>Energy optimized for exciting a specific element</a:t>
            </a:r>
          </a:p>
          <a:p>
            <a:pPr marL="746125" lvl="2" eaLnBrk="1" hangingPunct="1">
              <a:spcBef>
                <a:spcPts val="0"/>
              </a:spcBef>
            </a:pPr>
            <a:r>
              <a:rPr lang="en-US" sz="2000" kern="0" dirty="0">
                <a:solidFill>
                  <a:srgbClr val="404040"/>
                </a:solidFill>
                <a:latin typeface="Times New Roman" pitchFamily="18" charset="0"/>
                <a:ea typeface="ＭＳ Ｐゴシック" pitchFamily="-107" charset="-128"/>
                <a:cs typeface="Times New Roman" pitchFamily="18" charset="0"/>
              </a:rPr>
              <a:t>Energy scanned for X-ray absorption fine structure analyses</a:t>
            </a:r>
          </a:p>
          <a:p>
            <a:pPr lvl="1" eaLnBrk="1" hangingPunct="1">
              <a:spcBef>
                <a:spcPts val="0"/>
              </a:spcBef>
              <a:buNone/>
            </a:pPr>
            <a:r>
              <a:rPr lang="en-US" sz="2000" u="sng" kern="0" dirty="0">
                <a:solidFill>
                  <a:srgbClr val="404040"/>
                </a:solidFill>
                <a:latin typeface="Times New Roman" pitchFamily="18" charset="0"/>
                <a:ea typeface="ＭＳ Ｐゴシック" pitchFamily="-107" charset="-128"/>
                <a:cs typeface="Times New Roman" pitchFamily="18" charset="0"/>
              </a:rPr>
              <a:t>No </a:t>
            </a:r>
            <a:r>
              <a:rPr lang="en-US" sz="2000" u="sng" kern="0" dirty="0" err="1">
                <a:solidFill>
                  <a:srgbClr val="404040"/>
                </a:solidFill>
                <a:latin typeface="Times New Roman" pitchFamily="18" charset="0"/>
                <a:ea typeface="ＭＳ Ｐゴシック" pitchFamily="-107" charset="-128"/>
                <a:cs typeface="Times New Roman" pitchFamily="18" charset="0"/>
              </a:rPr>
              <a:t>monochromator</a:t>
            </a:r>
            <a:endParaRPr lang="en-US" sz="2000" u="sng" kern="0" dirty="0">
              <a:solidFill>
                <a:srgbClr val="404040"/>
              </a:solidFill>
              <a:latin typeface="Times New Roman" pitchFamily="18" charset="0"/>
              <a:ea typeface="ＭＳ Ｐゴシック" pitchFamily="-107" charset="-128"/>
              <a:cs typeface="Times New Roman" pitchFamily="18" charset="0"/>
            </a:endParaRPr>
          </a:p>
          <a:p>
            <a:pPr marL="746125" lvl="2" eaLnBrk="1" hangingPunct="1">
              <a:spcBef>
                <a:spcPts val="0"/>
              </a:spcBef>
            </a:pPr>
            <a:r>
              <a:rPr lang="en-US" sz="2000" kern="0" dirty="0">
                <a:solidFill>
                  <a:srgbClr val="404040"/>
                </a:solidFill>
                <a:latin typeface="Times New Roman" pitchFamily="18" charset="0"/>
                <a:ea typeface="ＭＳ Ｐゴシック" pitchFamily="-107" charset="-128"/>
                <a:cs typeface="Times New Roman" pitchFamily="18" charset="0"/>
              </a:rPr>
              <a:t>10</a:t>
            </a:r>
            <a:r>
              <a:rPr lang="en-US" sz="2000" kern="0" baseline="30000" dirty="0">
                <a:solidFill>
                  <a:srgbClr val="404040"/>
                </a:solidFill>
                <a:latin typeface="Times New Roman" pitchFamily="18" charset="0"/>
                <a:ea typeface="ＭＳ Ｐゴシック" pitchFamily="-107" charset="-128"/>
                <a:cs typeface="Times New Roman" pitchFamily="18" charset="0"/>
              </a:rPr>
              <a:t>4</a:t>
            </a:r>
            <a:r>
              <a:rPr lang="en-US" sz="2000" kern="0" dirty="0">
                <a:solidFill>
                  <a:srgbClr val="404040"/>
                </a:solidFill>
                <a:latin typeface="Times New Roman" pitchFamily="18" charset="0"/>
                <a:ea typeface="ＭＳ Ｐゴシック" pitchFamily="-107" charset="-128"/>
                <a:cs typeface="Times New Roman" pitchFamily="18" charset="0"/>
              </a:rPr>
              <a:t> more flux for high-speed imaging</a:t>
            </a:r>
          </a:p>
          <a:p>
            <a:pPr marL="746125" lvl="2" eaLnBrk="1" hangingPunct="1">
              <a:spcBef>
                <a:spcPts val="0"/>
              </a:spcBef>
            </a:pPr>
            <a:r>
              <a:rPr lang="en-US" sz="2000" kern="0" dirty="0">
                <a:solidFill>
                  <a:srgbClr val="404040"/>
                </a:solidFill>
                <a:latin typeface="Times New Roman" pitchFamily="18" charset="0"/>
                <a:ea typeface="ＭＳ Ｐゴシック" pitchFamily="-107" charset="-128"/>
                <a:cs typeface="Times New Roman" pitchFamily="18" charset="0"/>
              </a:rPr>
              <a:t>Efficient excitation of a large number of elements for fluorescence</a:t>
            </a:r>
          </a:p>
          <a:p>
            <a:pPr eaLnBrk="1" hangingPunct="1">
              <a:spcBef>
                <a:spcPts val="0"/>
              </a:spcBef>
            </a:pPr>
            <a:r>
              <a:rPr lang="en-US" sz="2000" b="1" kern="0" dirty="0">
                <a:solidFill>
                  <a:srgbClr val="404040"/>
                </a:solidFill>
                <a:latin typeface="Times New Roman" pitchFamily="18" charset="0"/>
                <a:cs typeface="Times New Roman" pitchFamily="18" charset="0"/>
              </a:rPr>
              <a:t>Source is partially coherent – </a:t>
            </a:r>
            <a:r>
              <a:rPr lang="en-US" sz="2000" kern="0" dirty="0">
                <a:solidFill>
                  <a:srgbClr val="404040"/>
                </a:solidFill>
                <a:latin typeface="Times New Roman" pitchFamily="18" charset="0"/>
                <a:cs typeface="Times New Roman" pitchFamily="18" charset="0"/>
              </a:rPr>
              <a:t>useful for phase contrast </a:t>
            </a:r>
            <a:r>
              <a:rPr lang="en-US" sz="2000" kern="0" dirty="0" smtClean="0">
                <a:solidFill>
                  <a:srgbClr val="404040"/>
                </a:solidFill>
                <a:latin typeface="Times New Roman" pitchFamily="18" charset="0"/>
                <a:cs typeface="Times New Roman" pitchFamily="18" charset="0"/>
              </a:rPr>
              <a:t>imaging</a:t>
            </a:r>
          </a:p>
          <a:p>
            <a:pPr eaLnBrk="1" hangingPunct="1">
              <a:spcBef>
                <a:spcPts val="0"/>
              </a:spcBef>
            </a:pPr>
            <a:r>
              <a:rPr lang="en-US" sz="2000" b="1" kern="0" dirty="0">
                <a:solidFill>
                  <a:srgbClr val="404040"/>
                </a:solidFill>
                <a:latin typeface="Times New Roman" pitchFamily="18" charset="0"/>
                <a:cs typeface="Times New Roman" pitchFamily="18" charset="0"/>
              </a:rPr>
              <a:t>Parallel beam </a:t>
            </a:r>
            <a:r>
              <a:rPr lang="en-US" sz="2000" b="1" kern="0" dirty="0" smtClean="0">
                <a:solidFill>
                  <a:srgbClr val="404040"/>
                </a:solidFill>
                <a:latin typeface="Times New Roman" pitchFamily="18" charset="0"/>
                <a:cs typeface="Times New Roman" pitchFamily="18" charset="0"/>
              </a:rPr>
              <a:t>geometry</a:t>
            </a:r>
            <a:r>
              <a:rPr lang="en-US" sz="2000" kern="0" dirty="0">
                <a:solidFill>
                  <a:srgbClr val="404040"/>
                </a:solidFill>
                <a:latin typeface="Times New Roman" pitchFamily="18" charset="0"/>
                <a:cs typeface="Times New Roman" pitchFamily="18" charset="0"/>
              </a:rPr>
              <a:t> </a:t>
            </a:r>
            <a:r>
              <a:rPr lang="en-US" sz="2000" b="1" kern="0" dirty="0">
                <a:solidFill>
                  <a:srgbClr val="404040"/>
                </a:solidFill>
                <a:latin typeface="Times New Roman" pitchFamily="18" charset="0"/>
                <a:cs typeface="Times New Roman" pitchFamily="18" charset="0"/>
              </a:rPr>
              <a:t>–</a:t>
            </a:r>
            <a:r>
              <a:rPr lang="en-US" sz="2000" kern="0" dirty="0" smtClean="0">
                <a:solidFill>
                  <a:srgbClr val="404040"/>
                </a:solidFill>
                <a:latin typeface="Times New Roman" pitchFamily="18" charset="0"/>
                <a:cs typeface="Times New Roman" pitchFamily="18" charset="0"/>
              </a:rPr>
              <a:t> avoids </a:t>
            </a:r>
            <a:r>
              <a:rPr lang="en-US" sz="2000" kern="0" dirty="0">
                <a:solidFill>
                  <a:srgbClr val="404040"/>
                </a:solidFill>
                <a:latin typeface="Times New Roman" pitchFamily="18" charset="0"/>
                <a:cs typeface="Times New Roman" pitchFamily="18" charset="0"/>
              </a:rPr>
              <a:t>artifacts of cone-beam geometry</a:t>
            </a:r>
          </a:p>
          <a:p>
            <a:pPr eaLnBrk="1" hangingPunct="1">
              <a:spcBef>
                <a:spcPts val="0"/>
              </a:spcBef>
            </a:pPr>
            <a:r>
              <a:rPr lang="en-US" sz="2000" b="1" kern="0" dirty="0">
                <a:solidFill>
                  <a:srgbClr val="404040"/>
                </a:solidFill>
                <a:latin typeface="Times New Roman" pitchFamily="18" charset="0"/>
                <a:cs typeface="Times New Roman" pitchFamily="18" charset="0"/>
              </a:rPr>
              <a:t>High-energy x-rays –</a:t>
            </a:r>
            <a:r>
              <a:rPr lang="en-US" sz="2000" kern="0" dirty="0" smtClean="0">
                <a:solidFill>
                  <a:srgbClr val="404040"/>
                </a:solidFill>
                <a:latin typeface="Times New Roman" pitchFamily="18" charset="0"/>
                <a:cs typeface="Times New Roman" pitchFamily="18" charset="0"/>
              </a:rPr>
              <a:t> </a:t>
            </a:r>
            <a:r>
              <a:rPr lang="en-US" sz="2000" kern="0" dirty="0">
                <a:solidFill>
                  <a:srgbClr val="404040"/>
                </a:solidFill>
                <a:latin typeface="Times New Roman" pitchFamily="18" charset="0"/>
                <a:cs typeface="Times New Roman" pitchFamily="18" charset="0"/>
              </a:rPr>
              <a:t>can be used to study thick samples or high Z </a:t>
            </a:r>
            <a:r>
              <a:rPr lang="en-US" sz="2000" kern="0" dirty="0" smtClean="0">
                <a:solidFill>
                  <a:srgbClr val="404040"/>
                </a:solidFill>
                <a:latin typeface="Times New Roman" pitchFamily="18" charset="0"/>
                <a:cs typeface="Times New Roman" pitchFamily="18" charset="0"/>
              </a:rPr>
              <a:t>samples</a:t>
            </a:r>
          </a:p>
          <a:p>
            <a:pPr lvl="1" eaLnBrk="1" hangingPunct="1">
              <a:spcBef>
                <a:spcPts val="0"/>
              </a:spcBef>
            </a:pPr>
            <a:r>
              <a:rPr lang="en-US" sz="1800" kern="0" dirty="0">
                <a:solidFill>
                  <a:srgbClr val="404040"/>
                </a:solidFill>
                <a:latin typeface="Times New Roman" pitchFamily="18" charset="0"/>
                <a:cs typeface="Times New Roman" pitchFamily="18" charset="0"/>
              </a:rPr>
              <a:t>G</a:t>
            </a:r>
            <a:r>
              <a:rPr lang="en-US" sz="1800" kern="0" dirty="0" smtClean="0">
                <a:solidFill>
                  <a:srgbClr val="404040"/>
                </a:solidFill>
                <a:latin typeface="Times New Roman" pitchFamily="18" charset="0"/>
                <a:cs typeface="Times New Roman" pitchFamily="18" charset="0"/>
              </a:rPr>
              <a:t>enerally </a:t>
            </a:r>
            <a:r>
              <a:rPr lang="en-US" sz="1800" kern="0" dirty="0">
                <a:solidFill>
                  <a:srgbClr val="404040"/>
                </a:solidFill>
                <a:latin typeface="Times New Roman" pitchFamily="18" charset="0"/>
                <a:cs typeface="Times New Roman" pitchFamily="18" charset="0"/>
              </a:rPr>
              <a:t>not as high as high-energy tube sources)</a:t>
            </a:r>
          </a:p>
          <a:p>
            <a:pPr eaLnBrk="1" hangingPunct="1">
              <a:spcBef>
                <a:spcPts val="0"/>
              </a:spcBef>
            </a:pPr>
            <a:endParaRPr lang="en-US" sz="2000" kern="0" dirty="0">
              <a:solidFill>
                <a:srgbClr val="404040"/>
              </a:solidFill>
              <a:latin typeface="Times New Roman" pitchFamily="18" charset="0"/>
              <a:cs typeface="Times New Roman" pitchFamily="18" charset="0"/>
            </a:endParaRPr>
          </a:p>
        </p:txBody>
      </p:sp>
    </p:spTree>
    <p:extLst>
      <p:ext uri="{BB962C8B-B14F-4D97-AF65-F5344CB8AC3E}">
        <p14:creationId xmlns:p14="http://schemas.microsoft.com/office/powerpoint/2010/main" val="2338615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3500"/>
          <a:stretch/>
        </p:blipFill>
        <p:spPr>
          <a:xfrm>
            <a:off x="0" y="858981"/>
            <a:ext cx="12107790" cy="3232727"/>
          </a:xfrm>
          <a:prstGeom prst="rect">
            <a:avLst/>
          </a:prstGeom>
        </p:spPr>
      </p:pic>
      <p:sp>
        <p:nvSpPr>
          <p:cNvPr id="3" name="Rectangle 4"/>
          <p:cNvSpPr txBox="1">
            <a:spLocks noChangeArrowheads="1"/>
          </p:cNvSpPr>
          <p:nvPr/>
        </p:nvSpPr>
        <p:spPr>
          <a:xfrm>
            <a:off x="1939095" y="207560"/>
            <a:ext cx="8229600" cy="531348"/>
          </a:xfrm>
          <a:prstGeom prst="rect">
            <a:avLst/>
          </a:prstGeom>
        </p:spPr>
        <p:txBody>
          <a:bodyPr/>
          <a:lstStyle>
            <a:lvl1pPr algn="ctr" rtl="0" eaLnBrk="0" fontAlgn="base" hangingPunct="0">
              <a:spcBef>
                <a:spcPct val="0"/>
              </a:spcBef>
              <a:spcAft>
                <a:spcPct val="0"/>
              </a:spcAft>
              <a:defRPr sz="2800">
                <a:solidFill>
                  <a:schemeClr val="tx2"/>
                </a:solidFill>
                <a:latin typeface="+mj-lt"/>
                <a:ea typeface="ＭＳ Ｐゴシック" pitchFamily="-107" charset="-128"/>
                <a:cs typeface="+mj-cs"/>
              </a:defRPr>
            </a:lvl1pPr>
            <a:lvl2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2pPr>
            <a:lvl3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3pPr>
            <a:lvl4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4pPr>
            <a:lvl5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5pPr>
            <a:lvl6pPr marL="457200" algn="ctr" rtl="0" eaLnBrk="0" fontAlgn="base" hangingPunct="0">
              <a:spcBef>
                <a:spcPct val="0"/>
              </a:spcBef>
              <a:spcAft>
                <a:spcPct val="0"/>
              </a:spcAft>
              <a:defRPr sz="2800">
                <a:solidFill>
                  <a:schemeClr val="tx2"/>
                </a:solidFill>
                <a:latin typeface="Arial" pitchFamily="-107" charset="0"/>
              </a:defRPr>
            </a:lvl6pPr>
            <a:lvl7pPr marL="914400" algn="ctr" rtl="0" eaLnBrk="0" fontAlgn="base" hangingPunct="0">
              <a:spcBef>
                <a:spcPct val="0"/>
              </a:spcBef>
              <a:spcAft>
                <a:spcPct val="0"/>
              </a:spcAft>
              <a:defRPr sz="2800">
                <a:solidFill>
                  <a:schemeClr val="tx2"/>
                </a:solidFill>
                <a:latin typeface="Arial" pitchFamily="-107" charset="0"/>
              </a:defRPr>
            </a:lvl7pPr>
            <a:lvl8pPr marL="1371600" algn="ctr" rtl="0" eaLnBrk="0" fontAlgn="base" hangingPunct="0">
              <a:spcBef>
                <a:spcPct val="0"/>
              </a:spcBef>
              <a:spcAft>
                <a:spcPct val="0"/>
              </a:spcAft>
              <a:defRPr sz="2800">
                <a:solidFill>
                  <a:schemeClr val="tx2"/>
                </a:solidFill>
                <a:latin typeface="Arial" pitchFamily="-107" charset="0"/>
              </a:defRPr>
            </a:lvl8pPr>
            <a:lvl9pPr marL="1828800" algn="ctr" rtl="0" eaLnBrk="0" fontAlgn="base" hangingPunct="0">
              <a:spcBef>
                <a:spcPct val="0"/>
              </a:spcBef>
              <a:spcAft>
                <a:spcPct val="0"/>
              </a:spcAft>
              <a:defRPr sz="2800">
                <a:solidFill>
                  <a:schemeClr val="tx2"/>
                </a:solidFill>
                <a:latin typeface="Arial" pitchFamily="-107" charset="0"/>
              </a:defRPr>
            </a:lvl9pPr>
          </a:lstStyle>
          <a:p>
            <a:r>
              <a:rPr lang="en-US" altLang="en-US" b="1" kern="0" dirty="0" smtClean="0">
                <a:solidFill>
                  <a:srgbClr val="0066FF"/>
                </a:solidFill>
              </a:rPr>
              <a:t>GSECARS – APS Sector 13</a:t>
            </a:r>
            <a:endParaRPr lang="en-US" altLang="en-US" sz="2000" b="1" kern="0" dirty="0"/>
          </a:p>
        </p:txBody>
      </p:sp>
      <p:sp>
        <p:nvSpPr>
          <p:cNvPr id="5" name="Rectangle 2"/>
          <p:cNvSpPr txBox="1">
            <a:spLocks noChangeArrowheads="1"/>
          </p:cNvSpPr>
          <p:nvPr/>
        </p:nvSpPr>
        <p:spPr>
          <a:xfrm>
            <a:off x="655782" y="4402895"/>
            <a:ext cx="10908145" cy="1609978"/>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a:lstStyle>
          <a:p>
            <a:pPr marL="285750" indent="-228600">
              <a:defRPr/>
            </a:pPr>
            <a:r>
              <a:rPr lang="en-US" sz="2400" kern="0" dirty="0" err="1" smtClean="0">
                <a:latin typeface="Arial" panose="020B0604020202020204" pitchFamily="34" charset="0"/>
                <a:cs typeface="Arial" panose="020B0604020202020204" pitchFamily="34" charset="0"/>
              </a:rPr>
              <a:t>Undulator</a:t>
            </a:r>
            <a:r>
              <a:rPr lang="en-US" sz="2400" kern="0" dirty="0" smtClean="0">
                <a:latin typeface="Arial" panose="020B0604020202020204" pitchFamily="34" charset="0"/>
                <a:cs typeface="Arial" panose="020B0604020202020204" pitchFamily="34" charset="0"/>
              </a:rPr>
              <a:t> beamline with 3 experimental stations (13-ID-C, 13-ID-D, 13-ID-E)</a:t>
            </a:r>
          </a:p>
          <a:p>
            <a:pPr marL="285750" indent="-228600">
              <a:defRPr/>
            </a:pPr>
            <a:r>
              <a:rPr lang="en-US" sz="2400" kern="0" dirty="0" smtClean="0">
                <a:latin typeface="Arial" panose="020B0604020202020204" pitchFamily="34" charset="0"/>
                <a:cs typeface="Arial" panose="020B0604020202020204" pitchFamily="34" charset="0"/>
              </a:rPr>
              <a:t>Bending magnet beamline with 2 experimental stations (13-BM-C, 13-BM-D)</a:t>
            </a:r>
          </a:p>
          <a:p>
            <a:pPr marL="685800" lvl="1" indent="-228600">
              <a:defRPr/>
            </a:pPr>
            <a:r>
              <a:rPr lang="en-US" sz="2200" kern="0" dirty="0" smtClean="0">
                <a:latin typeface="Arial" panose="020B0604020202020204" pitchFamily="34" charset="0"/>
                <a:cs typeface="Arial" panose="020B0604020202020204" pitchFamily="34" charset="0"/>
              </a:rPr>
              <a:t>Absorption tomography is done in 13-BM-D</a:t>
            </a:r>
          </a:p>
          <a:p>
            <a:pPr marL="228600" indent="-228600">
              <a:buFontTx/>
              <a:buNone/>
              <a:defRPr/>
            </a:pPr>
            <a:endParaRPr lang="en-US" altLang="en-US" sz="1200" kern="0" dirty="0" smtClean="0">
              <a:latin typeface="Arial" panose="020B0604020202020204" pitchFamily="34" charset="0"/>
              <a:cs typeface="Arial" panose="020B0604020202020204" pitchFamily="34" charset="0"/>
            </a:endParaRPr>
          </a:p>
          <a:p>
            <a:pPr marL="228600" indent="-228600">
              <a:buFontTx/>
              <a:buNone/>
              <a:defRPr/>
            </a:pPr>
            <a:endParaRPr lang="en-US" altLang="en-US" sz="240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32661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2514600" y="76201"/>
            <a:ext cx="82296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ctr" eaLnBrk="1" hangingPunct="1"/>
            <a:r>
              <a:rPr lang="en-US" altLang="en-US" sz="3600" b="1" dirty="0" smtClean="0">
                <a:solidFill>
                  <a:srgbClr val="0066FF"/>
                </a:solidFill>
                <a:latin typeface="Arial" panose="020B0604020202020204" pitchFamily="34" charset="0"/>
                <a:cs typeface="Arial" panose="020B0604020202020204" pitchFamily="34" charset="0"/>
              </a:rPr>
              <a:t>Instruments and Techniques</a:t>
            </a:r>
          </a:p>
        </p:txBody>
      </p:sp>
      <p:graphicFrame>
        <p:nvGraphicFramePr>
          <p:cNvPr id="2" name="Table 1"/>
          <p:cNvGraphicFramePr>
            <a:graphicFrameLocks noGrp="1"/>
          </p:cNvGraphicFramePr>
          <p:nvPr>
            <p:extLst/>
          </p:nvPr>
        </p:nvGraphicFramePr>
        <p:xfrm>
          <a:off x="685801" y="685800"/>
          <a:ext cx="10744198" cy="5486400"/>
        </p:xfrm>
        <a:graphic>
          <a:graphicData uri="http://schemas.openxmlformats.org/drawingml/2006/table">
            <a:tbl>
              <a:tblPr>
                <a:tableStyleId>{5C22544A-7EE6-4342-B048-85BDC9FD1C3A}</a:tableStyleId>
              </a:tblPr>
              <a:tblGrid>
                <a:gridCol w="1351988">
                  <a:extLst>
                    <a:ext uri="{9D8B030D-6E8A-4147-A177-3AD203B41FA5}">
                      <a16:colId xmlns:a16="http://schemas.microsoft.com/office/drawing/2014/main" val="3196604550"/>
                    </a:ext>
                  </a:extLst>
                </a:gridCol>
                <a:gridCol w="3958438">
                  <a:extLst>
                    <a:ext uri="{9D8B030D-6E8A-4147-A177-3AD203B41FA5}">
                      <a16:colId xmlns:a16="http://schemas.microsoft.com/office/drawing/2014/main" val="735142331"/>
                    </a:ext>
                  </a:extLst>
                </a:gridCol>
                <a:gridCol w="5433772">
                  <a:extLst>
                    <a:ext uri="{9D8B030D-6E8A-4147-A177-3AD203B41FA5}">
                      <a16:colId xmlns:a16="http://schemas.microsoft.com/office/drawing/2014/main" val="621861650"/>
                    </a:ext>
                  </a:extLst>
                </a:gridCol>
              </a:tblGrid>
              <a:tr h="207207">
                <a:tc>
                  <a:txBody>
                    <a:bodyPr/>
                    <a:lstStyle/>
                    <a:p>
                      <a:pPr marL="0" marR="0" algn="l">
                        <a:spcBef>
                          <a:spcPts val="0"/>
                        </a:spcBef>
                        <a:spcAft>
                          <a:spcPts val="0"/>
                        </a:spcAft>
                      </a:pPr>
                      <a:r>
                        <a:rPr lang="en-US" sz="1800" b="1" dirty="0">
                          <a:solidFill>
                            <a:srgbClr val="0066FF"/>
                          </a:solidFill>
                          <a:effectLst/>
                          <a:latin typeface="Arial" panose="020B0604020202020204" pitchFamily="34" charset="0"/>
                          <a:cs typeface="Arial" panose="020B0604020202020204" pitchFamily="34" charset="0"/>
                        </a:rPr>
                        <a:t>Station</a:t>
                      </a:r>
                      <a:endParaRPr lang="en-US" sz="1600" b="1" dirty="0">
                        <a:solidFill>
                          <a:srgbClr val="0066FF"/>
                        </a:solidFill>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lgn="l">
                        <a:spcBef>
                          <a:spcPts val="0"/>
                        </a:spcBef>
                        <a:spcAft>
                          <a:spcPts val="0"/>
                        </a:spcAft>
                      </a:pPr>
                      <a:r>
                        <a:rPr lang="en-US" sz="1800" b="1" dirty="0">
                          <a:solidFill>
                            <a:srgbClr val="0066FF"/>
                          </a:solidFill>
                          <a:effectLst/>
                          <a:latin typeface="Arial" panose="020B0604020202020204" pitchFamily="34" charset="0"/>
                          <a:cs typeface="Arial" panose="020B0604020202020204" pitchFamily="34" charset="0"/>
                        </a:rPr>
                        <a:t>Instrument</a:t>
                      </a:r>
                      <a:endParaRPr lang="en-US" sz="1600" b="1" dirty="0">
                        <a:solidFill>
                          <a:srgbClr val="0066FF"/>
                        </a:solidFill>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lgn="l">
                        <a:spcBef>
                          <a:spcPts val="0"/>
                        </a:spcBef>
                        <a:spcAft>
                          <a:spcPts val="0"/>
                        </a:spcAft>
                      </a:pPr>
                      <a:r>
                        <a:rPr lang="en-US" sz="1800" b="1" dirty="0">
                          <a:solidFill>
                            <a:srgbClr val="0066FF"/>
                          </a:solidFill>
                          <a:effectLst/>
                          <a:latin typeface="Arial" panose="020B0604020202020204" pitchFamily="34" charset="0"/>
                          <a:cs typeface="Arial" panose="020B0604020202020204" pitchFamily="34" charset="0"/>
                        </a:rPr>
                        <a:t>Technique</a:t>
                      </a:r>
                      <a:endParaRPr lang="en-US" sz="1600" b="1" dirty="0">
                        <a:solidFill>
                          <a:srgbClr val="0066FF"/>
                        </a:solidFill>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2339826171"/>
                  </a:ext>
                </a:extLst>
              </a:tr>
              <a:tr h="207207">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13-ID-E</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X-ray Microprobe</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dirty="0">
                          <a:effectLst/>
                          <a:latin typeface="Arial" panose="020B0604020202020204" pitchFamily="34" charset="0"/>
                          <a:cs typeface="Arial" panose="020B0604020202020204" pitchFamily="34" charset="0"/>
                        </a:rPr>
                        <a:t>Trace element microanalysis</a:t>
                      </a:r>
                      <a:endParaRPr lang="en-US" sz="1600"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3024009578"/>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Fluorescence microtomography</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4052059995"/>
                  </a:ext>
                </a:extLst>
              </a:tr>
              <a:tr h="207207">
                <a:tc>
                  <a:txBody>
                    <a:bodyPr/>
                    <a:lstStyle/>
                    <a:p>
                      <a:pPr marL="0" marR="0" algn="ctr">
                        <a:spcBef>
                          <a:spcPts val="0"/>
                        </a:spcBef>
                        <a:spcAft>
                          <a:spcPts val="0"/>
                        </a:spcAft>
                      </a:pPr>
                      <a:r>
                        <a:rPr lang="en-US" sz="18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MicroXAFS</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4131404027"/>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Microdiffraction</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1260985835"/>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13-ID-C</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General Purpose Diffractometer</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Interface scattering</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1785897980"/>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dirty="0">
                          <a:effectLst/>
                          <a:latin typeface="Arial" panose="020B0604020202020204" pitchFamily="34" charset="0"/>
                          <a:cs typeface="Arial" panose="020B0604020202020204" pitchFamily="34" charset="0"/>
                        </a:rPr>
                        <a:t>Grazing incidence XAFS</a:t>
                      </a:r>
                      <a:endParaRPr lang="en-US" sz="1600"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3538768108"/>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Inelastic x-ray scattering</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2611668524"/>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13-ID-D</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Laser heated Diamond Anvil Cell</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Monochromatic diffraction</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2559374656"/>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Emission spectroscopy</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1359887032"/>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smtClean="0">
                          <a:effectLst/>
                          <a:latin typeface="Arial" panose="020B0604020202020204" pitchFamily="34" charset="0"/>
                          <a:cs typeface="Arial" panose="020B0604020202020204" pitchFamily="34" charset="0"/>
                        </a:rPr>
                        <a:t>Multi-anvil </a:t>
                      </a:r>
                      <a:r>
                        <a:rPr lang="en-US" sz="1800" b="1" dirty="0">
                          <a:effectLst/>
                          <a:latin typeface="Arial" panose="020B0604020202020204" pitchFamily="34" charset="0"/>
                          <a:cs typeface="Arial" panose="020B0604020202020204" pitchFamily="34" charset="0"/>
                        </a:rPr>
                        <a:t>Press (1000-ton)</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dirty="0">
                          <a:effectLst/>
                          <a:latin typeface="Arial" panose="020B0604020202020204" pitchFamily="34" charset="0"/>
                          <a:cs typeface="Arial" panose="020B0604020202020204" pitchFamily="34" charset="0"/>
                        </a:rPr>
                        <a:t>Monochromatic &amp; energy dispersive diffraction</a:t>
                      </a:r>
                      <a:endParaRPr lang="en-US" sz="1600"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385320231"/>
                  </a:ext>
                </a:extLst>
              </a:tr>
              <a:tr h="247115">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Radiography</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2181332158"/>
                  </a:ext>
                </a:extLst>
              </a:tr>
              <a:tr h="207207">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13-BM-D</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smtClean="0">
                          <a:effectLst/>
                          <a:latin typeface="Arial" panose="020B0604020202020204" pitchFamily="34" charset="0"/>
                          <a:cs typeface="Arial" panose="020B0604020202020204" pitchFamily="34" charset="0"/>
                        </a:rPr>
                        <a:t>Multi-anvil </a:t>
                      </a:r>
                      <a:r>
                        <a:rPr lang="en-US" sz="1800" b="1" dirty="0">
                          <a:effectLst/>
                          <a:latin typeface="Arial" panose="020B0604020202020204" pitchFamily="34" charset="0"/>
                          <a:cs typeface="Arial" panose="020B0604020202020204" pitchFamily="34" charset="0"/>
                        </a:rPr>
                        <a:t>Press (250-ton)</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dirty="0">
                          <a:effectLst/>
                          <a:latin typeface="Arial" panose="020B0604020202020204" pitchFamily="34" charset="0"/>
                          <a:cs typeface="Arial" panose="020B0604020202020204" pitchFamily="34" charset="0"/>
                        </a:rPr>
                        <a:t>Monochromatic &amp; energy-dispersive diffraction</a:t>
                      </a:r>
                      <a:endParaRPr lang="en-US" sz="1600"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1722684818"/>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Tomography &amp; Radiography</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3282900654"/>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Diamond Anvil Cell</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Brillouin spectroscopy</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1267194062"/>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 </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Monochromatic diffraction</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1663901371"/>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 </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Tomography</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Absorption and phase contrast tomography</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4256296840"/>
                  </a:ext>
                </a:extLst>
              </a:tr>
              <a:tr h="207207">
                <a:tc>
                  <a:txBody>
                    <a:bodyPr/>
                    <a:lstStyle/>
                    <a:p>
                      <a:pPr marL="0" marR="0">
                        <a:spcBef>
                          <a:spcPts val="0"/>
                        </a:spcBef>
                        <a:spcAft>
                          <a:spcPts val="0"/>
                        </a:spcAft>
                      </a:pPr>
                      <a:r>
                        <a:rPr lang="en-US" sz="1800" b="1">
                          <a:effectLst/>
                          <a:latin typeface="Arial" panose="020B0604020202020204" pitchFamily="34" charset="0"/>
                          <a:cs typeface="Arial" panose="020B0604020202020204" pitchFamily="34" charset="0"/>
                        </a:rPr>
                        <a:t>13-BM-C</a:t>
                      </a:r>
                      <a:endParaRPr lang="en-US" sz="1600" b="1">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b="1" dirty="0">
                          <a:effectLst/>
                          <a:latin typeface="Arial" panose="020B0604020202020204" pitchFamily="34" charset="0"/>
                          <a:cs typeface="Arial" panose="020B0604020202020204" pitchFamily="34" charset="0"/>
                        </a:rPr>
                        <a:t>General Purpose Diffractometer</a:t>
                      </a:r>
                      <a:endParaRPr lang="en-US" sz="1600" b="1"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fr-FR" sz="1800">
                          <a:effectLst/>
                          <a:latin typeface="Arial" panose="020B0604020202020204" pitchFamily="34" charset="0"/>
                          <a:cs typeface="Arial" panose="020B0604020202020204" pitchFamily="34" charset="0"/>
                        </a:rPr>
                        <a:t>Diamond anvil cell diffraction (single crystal)</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3433422688"/>
                  </a:ext>
                </a:extLst>
              </a:tr>
              <a:tr h="207207">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fr-FR" sz="1800">
                          <a:effectLst/>
                          <a:latin typeface="Arial" panose="020B0604020202020204" pitchFamily="34" charset="0"/>
                          <a:cs typeface="Arial" panose="020B0604020202020204" pitchFamily="34" charset="0"/>
                        </a:rPr>
                        <a:t>Interface diffaction</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1153624004"/>
                  </a:ext>
                </a:extLst>
              </a:tr>
              <a:tr h="207207">
                <a:tc>
                  <a:txBody>
                    <a:bodyPr/>
                    <a:lstStyle/>
                    <a:p>
                      <a:pPr marL="0" marR="0">
                        <a:spcBef>
                          <a:spcPts val="0"/>
                        </a:spcBef>
                        <a:spcAft>
                          <a:spcPts val="0"/>
                        </a:spcAft>
                      </a:pPr>
                      <a:r>
                        <a:rPr lang="en-US" sz="18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tc>
                  <a:txBody>
                    <a:bodyPr/>
                    <a:lstStyle/>
                    <a:p>
                      <a:pPr marL="0" marR="0">
                        <a:spcBef>
                          <a:spcPts val="0"/>
                        </a:spcBef>
                        <a:spcAft>
                          <a:spcPts val="0"/>
                        </a:spcAft>
                      </a:pPr>
                      <a:r>
                        <a:rPr lang="fr-FR" sz="1800" dirty="0">
                          <a:effectLst/>
                          <a:latin typeface="Arial" panose="020B0604020202020204" pitchFamily="34" charset="0"/>
                          <a:cs typeface="Arial" panose="020B0604020202020204" pitchFamily="34" charset="0"/>
                        </a:rPr>
                        <a:t>Powder diffraction</a:t>
                      </a:r>
                      <a:endParaRPr lang="en-US" sz="1600" dirty="0">
                        <a:effectLst/>
                        <a:latin typeface="Arial" panose="020B0604020202020204" pitchFamily="34" charset="0"/>
                        <a:ea typeface="Times" panose="02020603050405020304" pitchFamily="18" charset="0"/>
                        <a:cs typeface="Arial" panose="020B0604020202020204" pitchFamily="34" charset="0"/>
                      </a:endParaRPr>
                    </a:p>
                  </a:txBody>
                  <a:tcPr marL="66602" marR="66602" marT="0" marB="0"/>
                </a:tc>
                <a:extLst>
                  <a:ext uri="{0D108BD9-81ED-4DB2-BD59-A6C34878D82A}">
                    <a16:rowId xmlns:a16="http://schemas.microsoft.com/office/drawing/2014/main" val="2449757619"/>
                  </a:ext>
                </a:extLst>
              </a:tr>
            </a:tbl>
          </a:graphicData>
        </a:graphic>
      </p:graphicFrame>
    </p:spTree>
    <p:extLst>
      <p:ext uri="{BB962C8B-B14F-4D97-AF65-F5344CB8AC3E}">
        <p14:creationId xmlns:p14="http://schemas.microsoft.com/office/powerpoint/2010/main" val="53555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5090" y="1044062"/>
            <a:ext cx="10381673" cy="5924699"/>
          </a:xfrm>
          <a:prstGeom prst="rect">
            <a:avLst/>
          </a:prstGeom>
        </p:spPr>
        <p:txBody>
          <a:bodyPr wrap="square">
            <a:spAutoFit/>
          </a:bodyPr>
          <a:lstStyle/>
          <a:p>
            <a:pPr marL="285750" indent="-285750" fontAlgn="base">
              <a:spcBef>
                <a:spcPct val="0"/>
              </a:spcBef>
              <a:spcAft>
                <a:spcPts val="600"/>
              </a:spcAft>
              <a:buFont typeface="Arial" panose="020B0604020202020204" pitchFamily="34" charset="0"/>
              <a:buChar char="•"/>
              <a:defRPr/>
            </a:pPr>
            <a:r>
              <a:rPr lang="en-US" sz="2400" dirty="0" smtClean="0">
                <a:solidFill>
                  <a:prstClr val="black"/>
                </a:solidFill>
                <a:latin typeface="Arial" panose="020B0604020202020204" pitchFamily="34" charset="0"/>
                <a:ea typeface="ＭＳ Ｐゴシック" pitchFamily="-107" charset="-128"/>
              </a:rPr>
              <a:t>White beam</a:t>
            </a:r>
          </a:p>
          <a:p>
            <a:pPr marL="742950" lvl="1" indent="-285750" fontAlgn="base">
              <a:spcBef>
                <a:spcPct val="0"/>
              </a:spcBef>
              <a:spcAft>
                <a:spcPts val="600"/>
              </a:spcAft>
              <a:buFont typeface="Arial" panose="020B0604020202020204" pitchFamily="34" charset="0"/>
              <a:buChar char="•"/>
              <a:defRPr/>
            </a:pPr>
            <a:r>
              <a:rPr lang="en-US" sz="2000" dirty="0" smtClean="0">
                <a:solidFill>
                  <a:prstClr val="black"/>
                </a:solidFill>
                <a:latin typeface="Arial" panose="020B0604020202020204" pitchFamily="34" charset="0"/>
                <a:ea typeface="ＭＳ Ｐゴシック" pitchFamily="-107" charset="-128"/>
              </a:rPr>
              <a:t>No x-ray optics except slits and absorbers, direct beam from storage ring</a:t>
            </a:r>
          </a:p>
          <a:p>
            <a:pPr marL="285750" indent="-285750" fontAlgn="base">
              <a:spcBef>
                <a:spcPct val="0"/>
              </a:spcBef>
              <a:spcAft>
                <a:spcPts val="600"/>
              </a:spcAft>
              <a:buFont typeface="Arial" panose="020B0604020202020204" pitchFamily="34" charset="0"/>
              <a:buChar char="•"/>
              <a:defRPr/>
            </a:pPr>
            <a:r>
              <a:rPr lang="en-US" sz="2400" dirty="0" smtClean="0">
                <a:solidFill>
                  <a:prstClr val="black"/>
                </a:solidFill>
                <a:latin typeface="Arial" panose="020B0604020202020204" pitchFamily="34" charset="0"/>
                <a:ea typeface="ＭＳ Ｐゴシック" pitchFamily="-107" charset="-128"/>
              </a:rPr>
              <a:t>Monochromatic beam</a:t>
            </a:r>
          </a:p>
          <a:p>
            <a:pPr marL="742950" lvl="1" indent="-285750" fontAlgn="base">
              <a:spcBef>
                <a:spcPct val="0"/>
              </a:spcBef>
              <a:spcAft>
                <a:spcPts val="600"/>
              </a:spcAft>
              <a:buFont typeface="Arial" panose="020B0604020202020204" pitchFamily="34" charset="0"/>
              <a:buChar char="•"/>
              <a:defRPr/>
            </a:pPr>
            <a:r>
              <a:rPr lang="en-US" sz="2000" dirty="0" smtClean="0">
                <a:solidFill>
                  <a:prstClr val="black"/>
                </a:solidFill>
                <a:latin typeface="Arial" panose="020B0604020202020204" pitchFamily="34" charset="0"/>
                <a:ea typeface="ＭＳ Ｐゴシック" pitchFamily="-107" charset="-128"/>
              </a:rPr>
              <a:t>High resolution Si 111 double crystal </a:t>
            </a:r>
            <a:r>
              <a:rPr lang="en-US" sz="2000" dirty="0" err="1" smtClean="0">
                <a:solidFill>
                  <a:prstClr val="black"/>
                </a:solidFill>
                <a:latin typeface="Arial" panose="020B0604020202020204" pitchFamily="34" charset="0"/>
                <a:ea typeface="ＭＳ Ｐゴシック" pitchFamily="-107" charset="-128"/>
              </a:rPr>
              <a:t>monochromator</a:t>
            </a:r>
            <a:endParaRPr lang="en-US" sz="2000" dirty="0" smtClean="0">
              <a:solidFill>
                <a:prstClr val="black"/>
              </a:solidFill>
              <a:latin typeface="Arial" panose="020B0604020202020204" pitchFamily="34" charset="0"/>
              <a:ea typeface="ＭＳ Ｐゴシック" pitchFamily="-107" charset="-128"/>
            </a:endParaRPr>
          </a:p>
          <a:p>
            <a:pPr marL="742950" lvl="1" indent="-285750" fontAlgn="base">
              <a:spcBef>
                <a:spcPct val="0"/>
              </a:spcBef>
              <a:spcAft>
                <a:spcPts val="600"/>
              </a:spcAft>
              <a:buFont typeface="Arial" panose="020B0604020202020204" pitchFamily="34" charset="0"/>
              <a:buChar char="•"/>
              <a:defRPr/>
            </a:pPr>
            <a:r>
              <a:rPr lang="en-US" sz="2000" dirty="0" smtClean="0">
                <a:solidFill>
                  <a:prstClr val="black"/>
                </a:solidFill>
                <a:latin typeface="Arial" panose="020B0604020202020204" pitchFamily="34" charset="0"/>
                <a:ea typeface="ＭＳ Ｐゴシック" pitchFamily="-107" charset="-128"/>
              </a:rPr>
              <a:t>Very narrow energy bandwidth, ~10</a:t>
            </a:r>
            <a:r>
              <a:rPr lang="en-US" sz="2000" baseline="30000" dirty="0" smtClean="0">
                <a:solidFill>
                  <a:prstClr val="black"/>
                </a:solidFill>
                <a:latin typeface="Arial" panose="020B0604020202020204" pitchFamily="34" charset="0"/>
                <a:ea typeface="ＭＳ Ｐゴシック" pitchFamily="-107" charset="-128"/>
              </a:rPr>
              <a:t>-4</a:t>
            </a:r>
            <a:r>
              <a:rPr lang="en-US" sz="2000" dirty="0" smtClean="0">
                <a:solidFill>
                  <a:prstClr val="black"/>
                </a:solidFill>
                <a:latin typeface="Arial" panose="020B0604020202020204" pitchFamily="34" charset="0"/>
                <a:ea typeface="ＭＳ Ｐゴシック" pitchFamily="-107" charset="-128"/>
              </a:rPr>
              <a:t>.  99.99% of x-rays are thrown away.</a:t>
            </a:r>
          </a:p>
          <a:p>
            <a:pPr marL="285750" indent="-285750" fontAlgn="base">
              <a:spcBef>
                <a:spcPct val="0"/>
              </a:spcBef>
              <a:spcAft>
                <a:spcPts val="600"/>
              </a:spcAft>
              <a:buFont typeface="Arial" panose="020B0604020202020204" pitchFamily="34" charset="0"/>
              <a:buChar char="•"/>
              <a:defRPr/>
            </a:pPr>
            <a:r>
              <a:rPr lang="en-US" sz="2400" dirty="0" smtClean="0">
                <a:solidFill>
                  <a:prstClr val="black"/>
                </a:solidFill>
                <a:latin typeface="Arial" panose="020B0604020202020204" pitchFamily="34" charset="0"/>
                <a:ea typeface="ＭＳ Ｐゴシック" pitchFamily="-107" charset="-128"/>
              </a:rPr>
              <a:t>Pink beam</a:t>
            </a:r>
          </a:p>
          <a:p>
            <a:pPr marL="742950" lvl="1" indent="-285750" fontAlgn="base">
              <a:spcBef>
                <a:spcPct val="0"/>
              </a:spcBef>
              <a:spcAft>
                <a:spcPts val="600"/>
              </a:spcAft>
              <a:buFont typeface="Arial" panose="020B0604020202020204" pitchFamily="34" charset="0"/>
              <a:buChar char="•"/>
              <a:defRPr/>
            </a:pPr>
            <a:r>
              <a:rPr lang="en-US" sz="2000" dirty="0" smtClean="0">
                <a:solidFill>
                  <a:prstClr val="black"/>
                </a:solidFill>
                <a:latin typeface="Arial" panose="020B0604020202020204" pitchFamily="34" charset="0"/>
                <a:ea typeface="ＭＳ Ｐゴシック" pitchFamily="-107" charset="-128"/>
              </a:rPr>
              <a:t>White beam reflected from an x-ray mirror</a:t>
            </a:r>
          </a:p>
          <a:p>
            <a:pPr marL="742950" lvl="1" indent="-285750" fontAlgn="base">
              <a:spcBef>
                <a:spcPct val="0"/>
              </a:spcBef>
              <a:spcAft>
                <a:spcPts val="600"/>
              </a:spcAft>
              <a:buFont typeface="Arial" panose="020B0604020202020204" pitchFamily="34" charset="0"/>
              <a:buChar char="•"/>
              <a:defRPr/>
            </a:pPr>
            <a:r>
              <a:rPr lang="en-US" sz="2000" dirty="0">
                <a:solidFill>
                  <a:prstClr val="black"/>
                </a:solidFill>
                <a:latin typeface="Arial" panose="020B0604020202020204" pitchFamily="34" charset="0"/>
                <a:ea typeface="ＭＳ Ｐゴシック" pitchFamily="-107" charset="-128"/>
              </a:rPr>
              <a:t>Beam reflected from mirror is called “pink beam” because it has lost high-energy (“blue”) photons</a:t>
            </a:r>
          </a:p>
          <a:p>
            <a:pPr marL="742950" lvl="1" indent="-285750" fontAlgn="base">
              <a:spcBef>
                <a:spcPct val="0"/>
              </a:spcBef>
              <a:spcAft>
                <a:spcPts val="600"/>
              </a:spcAft>
              <a:buFont typeface="Arial" panose="020B0604020202020204" pitchFamily="34" charset="0"/>
              <a:buChar char="•"/>
              <a:defRPr/>
            </a:pPr>
            <a:r>
              <a:rPr lang="en-US" sz="2000" dirty="0">
                <a:solidFill>
                  <a:prstClr val="black"/>
                </a:solidFill>
                <a:latin typeface="Arial" panose="020B0604020202020204" pitchFamily="34" charset="0"/>
                <a:ea typeface="ＭＳ Ｐゴシック" pitchFamily="-107" charset="-128"/>
              </a:rPr>
              <a:t>Mirror optics are </a:t>
            </a:r>
            <a:r>
              <a:rPr lang="en-US" sz="2000" i="1" dirty="0">
                <a:solidFill>
                  <a:prstClr val="black"/>
                </a:solidFill>
                <a:latin typeface="Arial" panose="020B0604020202020204" pitchFamily="34" charset="0"/>
                <a:ea typeface="ＭＳ Ｐゴシック" pitchFamily="-107" charset="-128"/>
              </a:rPr>
              <a:t>achromatic</a:t>
            </a:r>
            <a:r>
              <a:rPr lang="en-US" sz="2000" dirty="0">
                <a:solidFill>
                  <a:prstClr val="black"/>
                </a:solidFill>
                <a:latin typeface="Arial" panose="020B0604020202020204" pitchFamily="34" charset="0"/>
                <a:ea typeface="ＭＳ Ｐゴシック" pitchFamily="-107" charset="-128"/>
              </a:rPr>
              <a:t>, all energies focus at the same place</a:t>
            </a:r>
          </a:p>
          <a:p>
            <a:pPr marL="1200150" lvl="2" indent="-285750" fontAlgn="base">
              <a:spcBef>
                <a:spcPct val="0"/>
              </a:spcBef>
              <a:spcAft>
                <a:spcPts val="600"/>
              </a:spcAft>
              <a:buFont typeface="Arial" panose="020B0604020202020204" pitchFamily="34" charset="0"/>
              <a:buChar char="•"/>
              <a:defRPr/>
            </a:pPr>
            <a:r>
              <a:rPr lang="en-US" dirty="0">
                <a:solidFill>
                  <a:prstClr val="black"/>
                </a:solidFill>
                <a:latin typeface="Arial" panose="020B0604020202020204" pitchFamily="34" charset="0"/>
                <a:ea typeface="ＭＳ Ｐゴシック" pitchFamily="-107" charset="-128"/>
              </a:rPr>
              <a:t>Can focus pink beam or monochromatic beam</a:t>
            </a:r>
          </a:p>
          <a:p>
            <a:pPr marL="742950" lvl="1" indent="-285750" fontAlgn="base">
              <a:spcBef>
                <a:spcPct val="0"/>
              </a:spcBef>
              <a:spcAft>
                <a:spcPts val="600"/>
              </a:spcAft>
              <a:buFont typeface="Arial" panose="020B0604020202020204" pitchFamily="34" charset="0"/>
              <a:buChar char="•"/>
              <a:defRPr/>
            </a:pPr>
            <a:r>
              <a:rPr lang="en-US" sz="2000" dirty="0">
                <a:solidFill>
                  <a:prstClr val="black"/>
                </a:solidFill>
                <a:latin typeface="Arial" panose="020B0604020202020204" pitchFamily="34" charset="0"/>
                <a:ea typeface="ＭＳ Ｐゴシック" pitchFamily="-107" charset="-128"/>
              </a:rPr>
              <a:t>Mirrors </a:t>
            </a:r>
            <a:r>
              <a:rPr lang="en-US" sz="2000" dirty="0" smtClean="0">
                <a:solidFill>
                  <a:prstClr val="black"/>
                </a:solidFill>
                <a:latin typeface="Arial" panose="020B0604020202020204" pitchFamily="34" charset="0"/>
                <a:ea typeface="ＭＳ Ｐゴシック" pitchFamily="-107" charset="-128"/>
              </a:rPr>
              <a:t>allow </a:t>
            </a:r>
            <a:r>
              <a:rPr lang="en-US" sz="2000" dirty="0">
                <a:solidFill>
                  <a:prstClr val="black"/>
                </a:solidFill>
                <a:latin typeface="Arial" panose="020B0604020202020204" pitchFamily="34" charset="0"/>
                <a:ea typeface="ＭＳ Ｐゴシック" pitchFamily="-107" charset="-128"/>
              </a:rPr>
              <a:t>defocusing the beam to increase the size for imaging </a:t>
            </a:r>
            <a:endParaRPr lang="en-US" sz="2000" dirty="0" smtClean="0">
              <a:solidFill>
                <a:prstClr val="black"/>
              </a:solidFill>
              <a:latin typeface="Arial" panose="020B0604020202020204" pitchFamily="34" charset="0"/>
              <a:ea typeface="ＭＳ Ｐゴシック" pitchFamily="-107" charset="-128"/>
            </a:endParaRPr>
          </a:p>
          <a:p>
            <a:pPr marL="742950" lvl="1" indent="-285750" fontAlgn="base">
              <a:spcBef>
                <a:spcPct val="0"/>
              </a:spcBef>
              <a:spcAft>
                <a:spcPts val="600"/>
              </a:spcAft>
              <a:buFont typeface="Arial" panose="020B0604020202020204" pitchFamily="34" charset="0"/>
              <a:buChar char="•"/>
              <a:defRPr/>
            </a:pPr>
            <a:r>
              <a:rPr lang="en-US" sz="2000" dirty="0" smtClean="0">
                <a:solidFill>
                  <a:prstClr val="black"/>
                </a:solidFill>
                <a:latin typeface="Arial" panose="020B0604020202020204" pitchFamily="34" charset="0"/>
                <a:ea typeface="ＭＳ Ｐゴシック" pitchFamily="-107" charset="-128"/>
              </a:rPr>
              <a:t>Focusing with mirrors can greatly increase the flux on the sample</a:t>
            </a:r>
          </a:p>
          <a:p>
            <a:pPr marL="742950" lvl="1" indent="-285750" fontAlgn="base">
              <a:spcBef>
                <a:spcPct val="0"/>
              </a:spcBef>
              <a:spcAft>
                <a:spcPts val="600"/>
              </a:spcAft>
              <a:buFont typeface="Arial" panose="020B0604020202020204" pitchFamily="34" charset="0"/>
              <a:buChar char="•"/>
              <a:defRPr/>
            </a:pPr>
            <a:endParaRPr lang="en-US" sz="2000" dirty="0" smtClean="0">
              <a:solidFill>
                <a:prstClr val="black"/>
              </a:solidFill>
              <a:latin typeface="Arial" panose="020B0604020202020204" pitchFamily="34" charset="0"/>
              <a:ea typeface="ＭＳ Ｐゴシック" pitchFamily="-107" charset="-128"/>
            </a:endParaRPr>
          </a:p>
          <a:p>
            <a:pPr fontAlgn="base">
              <a:spcBef>
                <a:spcPct val="0"/>
              </a:spcBef>
              <a:spcAft>
                <a:spcPts val="600"/>
              </a:spcAft>
              <a:defRPr/>
            </a:pPr>
            <a:endParaRPr lang="en-US" sz="2400" dirty="0">
              <a:solidFill>
                <a:prstClr val="black"/>
              </a:solidFill>
              <a:latin typeface="Arial" panose="020B0604020202020204" pitchFamily="34" charset="0"/>
              <a:ea typeface="ＭＳ Ｐゴシック" pitchFamily="-107" charset="-128"/>
            </a:endParaRPr>
          </a:p>
        </p:txBody>
      </p:sp>
      <p:sp>
        <p:nvSpPr>
          <p:cNvPr id="4" name="TextBox 3"/>
          <p:cNvSpPr txBox="1"/>
          <p:nvPr/>
        </p:nvSpPr>
        <p:spPr>
          <a:xfrm>
            <a:off x="2771627" y="199262"/>
            <a:ext cx="6629400" cy="646331"/>
          </a:xfrm>
          <a:prstGeom prst="rect">
            <a:avLst/>
          </a:prstGeom>
          <a:noFill/>
        </p:spPr>
        <p:txBody>
          <a:bodyPr wrap="square" rtlCol="0">
            <a:spAutoFit/>
          </a:bodyPr>
          <a:lstStyle/>
          <a:p>
            <a:pPr algn="ctr" fontAlgn="base">
              <a:spcBef>
                <a:spcPct val="0"/>
              </a:spcBef>
              <a:spcAft>
                <a:spcPct val="0"/>
              </a:spcAft>
              <a:defRPr/>
            </a:pPr>
            <a:r>
              <a:rPr lang="en-US" sz="3600" b="1" dirty="0" smtClean="0">
                <a:solidFill>
                  <a:srgbClr val="0066FF"/>
                </a:solidFill>
                <a:latin typeface="Arial" panose="020B0604020202020204" pitchFamily="34" charset="0"/>
                <a:ea typeface="ＭＳ Ｐゴシック" pitchFamily="-107" charset="-128"/>
              </a:rPr>
              <a:t>Beam modes in 13-BM-D</a:t>
            </a:r>
            <a:endParaRPr lang="en-US" sz="3600" b="1" dirty="0">
              <a:solidFill>
                <a:srgbClr val="0066FF"/>
              </a:solidFill>
              <a:latin typeface="Arial" panose="020B0604020202020204" pitchFamily="34" charset="0"/>
              <a:ea typeface="ＭＳ Ｐゴシック" pitchFamily="-107" charset="-128"/>
            </a:endParaRPr>
          </a:p>
        </p:txBody>
      </p:sp>
    </p:spTree>
    <p:extLst>
      <p:ext uri="{BB962C8B-B14F-4D97-AF65-F5344CB8AC3E}">
        <p14:creationId xmlns:p14="http://schemas.microsoft.com/office/powerpoint/2010/main" val="3775111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88566" cy="7100256"/>
          </a:xfrm>
        </p:spPr>
      </p:pic>
    </p:spTree>
    <p:extLst>
      <p:ext uri="{BB962C8B-B14F-4D97-AF65-F5344CB8AC3E}">
        <p14:creationId xmlns:p14="http://schemas.microsoft.com/office/powerpoint/2010/main" val="1568665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06619750"/>
              </p:ext>
            </p:extLst>
          </p:nvPr>
        </p:nvGraphicFramePr>
        <p:xfrm>
          <a:off x="646096" y="1092852"/>
          <a:ext cx="10838768" cy="4329539"/>
        </p:xfrm>
        <a:graphic>
          <a:graphicData uri="http://schemas.openxmlformats.org/drawingml/2006/table">
            <a:tbl>
              <a:tblPr firstRow="1" firstCol="1" bandRow="1">
                <a:tableStyleId>{5C22544A-7EE6-4342-B048-85BDC9FD1C3A}</a:tableStyleId>
              </a:tblPr>
              <a:tblGrid>
                <a:gridCol w="855412">
                  <a:extLst>
                    <a:ext uri="{9D8B030D-6E8A-4147-A177-3AD203B41FA5}">
                      <a16:colId xmlns:a16="http://schemas.microsoft.com/office/drawing/2014/main" val="2544281964"/>
                    </a:ext>
                  </a:extLst>
                </a:gridCol>
                <a:gridCol w="9983356">
                  <a:extLst>
                    <a:ext uri="{9D8B030D-6E8A-4147-A177-3AD203B41FA5}">
                      <a16:colId xmlns:a16="http://schemas.microsoft.com/office/drawing/2014/main" val="2798918252"/>
                    </a:ext>
                  </a:extLst>
                </a:gridCol>
              </a:tblGrid>
              <a:tr h="432954">
                <a:tc gridSpan="2">
                  <a:txBody>
                    <a:bodyPr/>
                    <a:lstStyle/>
                    <a:p>
                      <a:pPr marL="0" marR="0" algn="ctr">
                        <a:spcBef>
                          <a:spcPts val="0"/>
                        </a:spcBef>
                        <a:spcAft>
                          <a:spcPts val="0"/>
                        </a:spcAft>
                      </a:pPr>
                      <a:r>
                        <a:rPr lang="en-US" sz="2800" dirty="0">
                          <a:effectLst/>
                        </a:rPr>
                        <a:t>Schedule</a:t>
                      </a:r>
                      <a:endParaRPr lang="en-US" sz="2800" dirty="0">
                        <a:effectLst/>
                        <a:latin typeface="Times New Roman" panose="02020603050405020304" pitchFamily="18" charset="0"/>
                        <a:ea typeface="Calibri" panose="020F050202020403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53213349"/>
                  </a:ext>
                </a:extLst>
              </a:tr>
              <a:tr h="432954">
                <a:tc>
                  <a:txBody>
                    <a:bodyPr/>
                    <a:lstStyle/>
                    <a:p>
                      <a:pPr marL="0" marR="0">
                        <a:spcBef>
                          <a:spcPts val="0"/>
                        </a:spcBef>
                        <a:spcAft>
                          <a:spcPts val="0"/>
                        </a:spcAft>
                      </a:pPr>
                      <a:r>
                        <a:rPr lang="en-US" sz="2800" dirty="0">
                          <a:effectLst/>
                        </a:rPr>
                        <a:t>1:00</a:t>
                      </a:r>
                      <a:endParaRPr lang="en-US"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dirty="0" smtClean="0">
                          <a:effectLst/>
                        </a:rPr>
                        <a:t>Introduction to synchrotron computed </a:t>
                      </a:r>
                      <a:r>
                        <a:rPr lang="en-US" sz="2800" dirty="0" err="1" smtClean="0">
                          <a:effectLst/>
                        </a:rPr>
                        <a:t>microtomography</a:t>
                      </a:r>
                      <a:endParaRPr lang="en-US" sz="2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97296877"/>
                  </a:ext>
                </a:extLst>
              </a:tr>
              <a:tr h="432954">
                <a:tc>
                  <a:txBody>
                    <a:bodyPr/>
                    <a:lstStyle/>
                    <a:p>
                      <a:pPr marL="0" marR="0">
                        <a:spcBef>
                          <a:spcPts val="0"/>
                        </a:spcBef>
                        <a:spcAft>
                          <a:spcPts val="0"/>
                        </a:spcAft>
                      </a:pPr>
                      <a:r>
                        <a:rPr lang="en-US" sz="2800" dirty="0" smtClean="0">
                          <a:effectLst/>
                        </a:rPr>
                        <a:t>2:15</a:t>
                      </a:r>
                      <a:endParaRPr lang="en-US"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a:effectLst/>
                        </a:rPr>
                        <a:t>Break</a:t>
                      </a:r>
                      <a:endParaRPr lang="en-US"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987186601"/>
                  </a:ext>
                </a:extLst>
              </a:tr>
              <a:tr h="865907">
                <a:tc>
                  <a:txBody>
                    <a:bodyPr/>
                    <a:lstStyle/>
                    <a:p>
                      <a:pPr marL="0" marR="0">
                        <a:spcBef>
                          <a:spcPts val="0"/>
                        </a:spcBef>
                        <a:spcAft>
                          <a:spcPts val="0"/>
                        </a:spcAft>
                      </a:pPr>
                      <a:r>
                        <a:rPr lang="en-US" sz="2800" dirty="0" smtClean="0">
                          <a:effectLst/>
                        </a:rPr>
                        <a:t>2:25</a:t>
                      </a:r>
                      <a:endParaRPr lang="en-US"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dirty="0">
                          <a:effectLst/>
                        </a:rPr>
                        <a:t>Collect absorption and phase contrast tomography data on Doug Schmitt’s Chicxulub samples</a:t>
                      </a:r>
                      <a:endParaRPr lang="en-US" sz="2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167087236"/>
                  </a:ext>
                </a:extLst>
              </a:tr>
              <a:tr h="432954">
                <a:tc>
                  <a:txBody>
                    <a:bodyPr/>
                    <a:lstStyle/>
                    <a:p>
                      <a:pPr marL="0" marR="0">
                        <a:spcBef>
                          <a:spcPts val="0"/>
                        </a:spcBef>
                        <a:spcAft>
                          <a:spcPts val="0"/>
                        </a:spcAft>
                      </a:pPr>
                      <a:r>
                        <a:rPr lang="en-US" sz="2800" dirty="0" smtClean="0">
                          <a:effectLst/>
                        </a:rPr>
                        <a:t>3:25</a:t>
                      </a:r>
                      <a:endParaRPr lang="en-US"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dirty="0">
                          <a:effectLst/>
                        </a:rPr>
                        <a:t>Break</a:t>
                      </a:r>
                      <a:endParaRPr lang="en-US" sz="2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51285900"/>
                  </a:ext>
                </a:extLst>
              </a:tr>
              <a:tr h="432954">
                <a:tc>
                  <a:txBody>
                    <a:bodyPr/>
                    <a:lstStyle/>
                    <a:p>
                      <a:pPr marL="0" marR="0">
                        <a:spcBef>
                          <a:spcPts val="0"/>
                        </a:spcBef>
                        <a:spcAft>
                          <a:spcPts val="0"/>
                        </a:spcAft>
                      </a:pPr>
                      <a:r>
                        <a:rPr lang="en-US" sz="2800" dirty="0" smtClean="0">
                          <a:effectLst/>
                        </a:rPr>
                        <a:t>3:30</a:t>
                      </a:r>
                      <a:endParaRPr lang="en-US"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dirty="0" smtClean="0">
                          <a:effectLst/>
                        </a:rPr>
                        <a:t>Overview </a:t>
                      </a:r>
                      <a:r>
                        <a:rPr lang="en-US" sz="2800" dirty="0">
                          <a:effectLst/>
                        </a:rPr>
                        <a:t>of tomography data reconstruction</a:t>
                      </a:r>
                      <a:endParaRPr lang="en-US" sz="2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44715672"/>
                  </a:ext>
                </a:extLst>
              </a:tr>
              <a:tr h="432954">
                <a:tc>
                  <a:txBody>
                    <a:bodyPr/>
                    <a:lstStyle/>
                    <a:p>
                      <a:pPr marL="0" marR="0">
                        <a:spcBef>
                          <a:spcPts val="0"/>
                        </a:spcBef>
                        <a:spcAft>
                          <a:spcPts val="0"/>
                        </a:spcAft>
                      </a:pPr>
                      <a:r>
                        <a:rPr lang="en-US" sz="2800" dirty="0" smtClean="0">
                          <a:effectLst/>
                        </a:rPr>
                        <a:t>3:50</a:t>
                      </a:r>
                      <a:endParaRPr lang="en-US"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a:effectLst/>
                        </a:rPr>
                        <a:t>Reconstruct the Chicxulub data</a:t>
                      </a:r>
                      <a:endParaRPr lang="en-US"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422333880"/>
                  </a:ext>
                </a:extLst>
              </a:tr>
              <a:tr h="432954">
                <a:tc>
                  <a:txBody>
                    <a:bodyPr/>
                    <a:lstStyle/>
                    <a:p>
                      <a:pPr marL="0" marR="0">
                        <a:spcBef>
                          <a:spcPts val="0"/>
                        </a:spcBef>
                        <a:spcAft>
                          <a:spcPts val="0"/>
                        </a:spcAft>
                      </a:pPr>
                      <a:r>
                        <a:rPr lang="en-US" sz="2800" dirty="0" smtClean="0">
                          <a:effectLst/>
                        </a:rPr>
                        <a:t>4:45</a:t>
                      </a:r>
                      <a:endParaRPr lang="en-US" sz="2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a:effectLst/>
                        </a:rPr>
                        <a:t>Discussion</a:t>
                      </a:r>
                      <a:endParaRPr lang="en-US" sz="28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823610498"/>
                  </a:ext>
                </a:extLst>
              </a:tr>
              <a:tr h="432954">
                <a:tc>
                  <a:txBody>
                    <a:bodyPr/>
                    <a:lstStyle/>
                    <a:p>
                      <a:pPr marL="0" marR="0">
                        <a:spcBef>
                          <a:spcPts val="0"/>
                        </a:spcBef>
                        <a:spcAft>
                          <a:spcPts val="0"/>
                        </a:spcAft>
                      </a:pPr>
                      <a:r>
                        <a:rPr lang="en-US" sz="2800">
                          <a:effectLst/>
                        </a:rPr>
                        <a:t>5:00</a:t>
                      </a:r>
                      <a:endParaRPr lang="en-US" sz="28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2800" dirty="0">
                          <a:effectLst/>
                        </a:rPr>
                        <a:t>End</a:t>
                      </a:r>
                      <a:endParaRPr lang="en-US" sz="28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413760386"/>
                  </a:ext>
                </a:extLst>
              </a:tr>
            </a:tbl>
          </a:graphicData>
        </a:graphic>
      </p:graphicFrame>
    </p:spTree>
    <p:extLst>
      <p:ext uri="{BB962C8B-B14F-4D97-AF65-F5344CB8AC3E}">
        <p14:creationId xmlns:p14="http://schemas.microsoft.com/office/powerpoint/2010/main" val="1472868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ChangeArrowheads="1"/>
          </p:cNvSpPr>
          <p:nvPr/>
        </p:nvSpPr>
        <p:spPr bwMode="auto">
          <a:xfrm>
            <a:off x="2796988" y="173309"/>
            <a:ext cx="6580094"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fontAlgn="base">
              <a:lnSpc>
                <a:spcPct val="130000"/>
              </a:lnSpc>
              <a:spcBef>
                <a:spcPct val="0"/>
              </a:spcBef>
              <a:spcAft>
                <a:spcPct val="0"/>
              </a:spcAft>
              <a:defRPr/>
            </a:pPr>
            <a:r>
              <a:rPr lang="en-US" altLang="en-US" sz="2400" b="1" dirty="0">
                <a:solidFill>
                  <a:srgbClr val="0066FF"/>
                </a:solidFill>
                <a:ea typeface="ＭＳ Ｐゴシック" pitchFamily="-107" charset="-128"/>
              </a:rPr>
              <a:t>X-ray F</a:t>
            </a:r>
            <a:r>
              <a:rPr lang="en-US" altLang="en-US" sz="2400" b="1" dirty="0" err="1">
                <a:solidFill>
                  <a:srgbClr val="0066FF"/>
                </a:solidFill>
                <a:ea typeface="ＭＳ Ｐゴシック" pitchFamily="-107" charset="-128"/>
              </a:rPr>
              <a:t>ocusing</a:t>
            </a:r>
            <a:r>
              <a:rPr lang="en-US" altLang="en-US" sz="2400" b="1" dirty="0">
                <a:solidFill>
                  <a:srgbClr val="0066FF"/>
                </a:solidFill>
                <a:ea typeface="ＭＳ Ｐゴシック" pitchFamily="-107" charset="-128"/>
              </a:rPr>
              <a:t> with Total Reflection Mirror</a:t>
            </a:r>
            <a:endParaRPr lang="en-US" altLang="en-US" sz="1800" dirty="0">
              <a:solidFill>
                <a:srgbClr val="0066FF"/>
              </a:solidFill>
              <a:ea typeface="ＭＳ Ｐゴシック" pitchFamily="-107" charset="-128"/>
            </a:endParaRPr>
          </a:p>
        </p:txBody>
      </p:sp>
      <p:grpSp>
        <p:nvGrpSpPr>
          <p:cNvPr id="2" name="Group 1"/>
          <p:cNvGrpSpPr/>
          <p:nvPr/>
        </p:nvGrpSpPr>
        <p:grpSpPr>
          <a:xfrm>
            <a:off x="1855694" y="1371601"/>
            <a:ext cx="8435788" cy="5065059"/>
            <a:chOff x="2906713" y="815975"/>
            <a:chExt cx="6237287" cy="3919538"/>
          </a:xfrm>
        </p:grpSpPr>
        <p:graphicFrame>
          <p:nvGraphicFramePr>
            <p:cNvPr id="164869" name="Object 5"/>
            <p:cNvGraphicFramePr>
              <a:graphicFrameLocks/>
            </p:cNvGraphicFramePr>
            <p:nvPr>
              <p:extLst/>
            </p:nvPr>
          </p:nvGraphicFramePr>
          <p:xfrm>
            <a:off x="2906713" y="1231900"/>
            <a:ext cx="6237287" cy="3503613"/>
          </p:xfrm>
          <a:graphic>
            <a:graphicData uri="http://schemas.openxmlformats.org/presentationml/2006/ole">
              <mc:AlternateContent xmlns:mc="http://schemas.openxmlformats.org/markup-compatibility/2006">
                <mc:Choice xmlns:v="urn:schemas-microsoft-com:vml" Requires="v">
                  <p:oleObj spid="_x0000_s3156" name="Drawing" r:id="rId3" imgW="6237000" imgH="3503520" progId="AutoCAD-r13">
                    <p:embed/>
                  </p:oleObj>
                </mc:Choice>
                <mc:Fallback>
                  <p:oleObj name="Drawing" r:id="rId3" imgW="6237000" imgH="3503520" progId="AutoCAD-r13">
                    <p:embed/>
                    <p:pic>
                      <p:nvPicPr>
                        <p:cNvPr id="164869" name="Objec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713" y="1231900"/>
                          <a:ext cx="6237287" cy="350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4870" name="Object 6"/>
            <p:cNvGraphicFramePr>
              <a:graphicFrameLocks/>
            </p:cNvGraphicFramePr>
            <p:nvPr>
              <p:extLst/>
            </p:nvPr>
          </p:nvGraphicFramePr>
          <p:xfrm>
            <a:off x="7553325" y="815975"/>
            <a:ext cx="812800" cy="471488"/>
          </p:xfrm>
          <a:graphic>
            <a:graphicData uri="http://schemas.openxmlformats.org/presentationml/2006/ole">
              <mc:AlternateContent xmlns:mc="http://schemas.openxmlformats.org/markup-compatibility/2006">
                <mc:Choice xmlns:v="urn:schemas-microsoft-com:vml" Requires="v">
                  <p:oleObj spid="_x0000_s3157" name="Equation" r:id="rId5" imgW="812520" imgH="471240" progId="Equation.2">
                    <p:embed/>
                  </p:oleObj>
                </mc:Choice>
                <mc:Fallback>
                  <p:oleObj name="Equation" r:id="rId5" imgW="812520" imgH="471240" progId="Equation.2">
                    <p:embed/>
                    <p:pic>
                      <p:nvPicPr>
                        <p:cNvPr id="164870" name="Object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3325" y="815975"/>
                          <a:ext cx="81280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871" name="Line 7"/>
            <p:cNvSpPr>
              <a:spLocks noChangeShapeType="1"/>
            </p:cNvSpPr>
            <p:nvPr/>
          </p:nvSpPr>
          <p:spPr bwMode="auto">
            <a:xfrm flipH="1">
              <a:off x="7049438" y="1120775"/>
              <a:ext cx="416575" cy="67335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a:solidFill>
                  <a:srgbClr val="000000"/>
                </a:solidFill>
                <a:latin typeface="Arial" panose="020B0604020202020204" pitchFamily="34" charset="0"/>
                <a:ea typeface="ＭＳ Ｐゴシック" pitchFamily="-107" charset="-128"/>
              </a:endParaRPr>
            </a:p>
          </p:txBody>
        </p:sp>
        <p:sp>
          <p:nvSpPr>
            <p:cNvPr id="164872" name="Rectangle 8"/>
            <p:cNvSpPr>
              <a:spLocks noChangeArrowheads="1"/>
            </p:cNvSpPr>
            <p:nvPr/>
          </p:nvSpPr>
          <p:spPr bwMode="auto">
            <a:xfrm>
              <a:off x="5802931" y="855705"/>
              <a:ext cx="1706738" cy="2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fontAlgn="base" hangingPunct="0">
                <a:spcBef>
                  <a:spcPct val="0"/>
                </a:spcBef>
                <a:spcAft>
                  <a:spcPct val="0"/>
                </a:spcAft>
                <a:defRPr/>
              </a:pPr>
              <a:r>
                <a:rPr lang="en-US" altLang="en-US" dirty="0">
                  <a:solidFill>
                    <a:srgbClr val="000000"/>
                  </a:solidFill>
                  <a:latin typeface="Times New Roman" panose="02020603050405020304" pitchFamily="18" charset="0"/>
                  <a:ea typeface="ＭＳ Ｐゴシック" pitchFamily="-107" charset="-128"/>
                </a:rPr>
                <a:t>Equation of an Ellipse:</a:t>
              </a:r>
            </a:p>
          </p:txBody>
        </p:sp>
      </p:grpSp>
      <p:sp>
        <p:nvSpPr>
          <p:cNvPr id="164874" name="Rectangle 10"/>
          <p:cNvSpPr>
            <a:spLocks noChangeArrowheads="1"/>
          </p:cNvSpPr>
          <p:nvPr/>
        </p:nvSpPr>
        <p:spPr bwMode="auto">
          <a:xfrm>
            <a:off x="1972235" y="713017"/>
            <a:ext cx="8202706" cy="70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fontAlgn="base">
              <a:lnSpc>
                <a:spcPct val="130000"/>
              </a:lnSpc>
              <a:spcBef>
                <a:spcPct val="0"/>
              </a:spcBef>
              <a:spcAft>
                <a:spcPct val="0"/>
              </a:spcAft>
              <a:defRPr/>
            </a:pPr>
            <a:r>
              <a:rPr lang="en-US" altLang="en-US" sz="2000" dirty="0">
                <a:solidFill>
                  <a:srgbClr val="000000"/>
                </a:solidFill>
                <a:ea typeface="ＭＳ Ｐゴシック" pitchFamily="-107" charset="-128"/>
              </a:rPr>
              <a:t>X-rays reflecting from an elliptical shaped mirror focus the beam</a:t>
            </a:r>
          </a:p>
          <a:p>
            <a:pPr algn="l" fontAlgn="base">
              <a:lnSpc>
                <a:spcPct val="130000"/>
              </a:lnSpc>
              <a:spcBef>
                <a:spcPct val="0"/>
              </a:spcBef>
              <a:spcAft>
                <a:spcPct val="0"/>
              </a:spcAft>
              <a:defRPr/>
            </a:pPr>
            <a:r>
              <a:rPr lang="en-US" altLang="en-US" sz="2000" dirty="0">
                <a:solidFill>
                  <a:srgbClr val="000000"/>
                </a:solidFill>
                <a:ea typeface="ＭＳ Ｐゴシック" pitchFamily="-107" charset="-128"/>
              </a:rPr>
              <a:t>D</a:t>
            </a:r>
            <a:r>
              <a:rPr lang="en-US" altLang="en-US" sz="2000" dirty="0" err="1">
                <a:solidFill>
                  <a:srgbClr val="000000"/>
                </a:solidFill>
                <a:ea typeface="ＭＳ Ｐゴシック" pitchFamily="-107" charset="-128"/>
              </a:rPr>
              <a:t>emagnification</a:t>
            </a:r>
            <a:r>
              <a:rPr lang="en-US" altLang="en-US" sz="2000" dirty="0">
                <a:solidFill>
                  <a:srgbClr val="000000"/>
                </a:solidFill>
                <a:ea typeface="ＭＳ Ｐゴシック" pitchFamily="-107" charset="-128"/>
              </a:rPr>
              <a:t>  = f</a:t>
            </a:r>
            <a:r>
              <a:rPr lang="en-US" altLang="en-US" sz="2000" baseline="-25000" dirty="0">
                <a:solidFill>
                  <a:srgbClr val="000000"/>
                </a:solidFill>
                <a:ea typeface="ＭＳ Ｐゴシック" pitchFamily="-107" charset="-128"/>
              </a:rPr>
              <a:t>1</a:t>
            </a:r>
            <a:r>
              <a:rPr lang="en-US" altLang="en-US" sz="2000" dirty="0">
                <a:solidFill>
                  <a:srgbClr val="000000"/>
                </a:solidFill>
                <a:ea typeface="ＭＳ Ｐゴシック" pitchFamily="-107" charset="-128"/>
              </a:rPr>
              <a:t>/f</a:t>
            </a:r>
            <a:r>
              <a:rPr lang="en-US" altLang="en-US" sz="2000" baseline="-25000" dirty="0">
                <a:solidFill>
                  <a:srgbClr val="000000"/>
                </a:solidFill>
                <a:ea typeface="ＭＳ Ｐゴシック" pitchFamily="-107" charset="-128"/>
              </a:rPr>
              <a:t>2</a:t>
            </a:r>
          </a:p>
        </p:txBody>
      </p:sp>
    </p:spTree>
    <p:extLst>
      <p:ext uri="{BB962C8B-B14F-4D97-AF65-F5344CB8AC3E}">
        <p14:creationId xmlns:p14="http://schemas.microsoft.com/office/powerpoint/2010/main" val="303015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466" name="Group 2"/>
          <p:cNvGrpSpPr>
            <a:grpSpLocks/>
          </p:cNvGrpSpPr>
          <p:nvPr/>
        </p:nvGrpSpPr>
        <p:grpSpPr bwMode="auto">
          <a:xfrm>
            <a:off x="3922714" y="690282"/>
            <a:ext cx="6592887" cy="3863975"/>
            <a:chOff x="620" y="1324"/>
            <a:chExt cx="4153" cy="2434"/>
          </a:xfrm>
        </p:grpSpPr>
        <p:pic>
          <p:nvPicPr>
            <p:cNvPr id="190467" name="Picture 3" descr="id horiz bender iso 2a_cro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 y="2035"/>
              <a:ext cx="3513" cy="1723"/>
            </a:xfrm>
            <a:prstGeom prst="rect">
              <a:avLst/>
            </a:prstGeom>
            <a:noFill/>
            <a:extLst>
              <a:ext uri="{909E8E84-426E-40DD-AFC4-6F175D3DCCD1}">
                <a14:hiddenFill xmlns:a14="http://schemas.microsoft.com/office/drawing/2010/main">
                  <a:solidFill>
                    <a:srgbClr val="FFFFFF"/>
                  </a:solidFill>
                </a14:hiddenFill>
              </a:ext>
            </a:extLst>
          </p:spPr>
        </p:pic>
        <p:sp>
          <p:nvSpPr>
            <p:cNvPr id="190468" name="Rectangle 4"/>
            <p:cNvSpPr>
              <a:spLocks noChangeAspect="1" noChangeArrowheads="1"/>
            </p:cNvSpPr>
            <p:nvPr/>
          </p:nvSpPr>
          <p:spPr bwMode="auto">
            <a:xfrm>
              <a:off x="3705" y="1640"/>
              <a:ext cx="589"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9913600">
                <a:defRPr>
                  <a:solidFill>
                    <a:schemeClr val="tx1"/>
                  </a:solidFill>
                  <a:latin typeface="Arial" panose="020B0604020202020204" pitchFamily="34" charset="0"/>
                </a:defRPr>
              </a:lvl1pPr>
              <a:lvl2pPr marL="3467100" indent="-1333500" defTabSz="19913600">
                <a:defRPr>
                  <a:solidFill>
                    <a:schemeClr val="tx1"/>
                  </a:solidFill>
                  <a:latin typeface="Arial" panose="020B0604020202020204" pitchFamily="34" charset="0"/>
                </a:defRPr>
              </a:lvl2pPr>
              <a:lvl3pPr marL="5334000" indent="-1066800" defTabSz="19913600">
                <a:defRPr>
                  <a:solidFill>
                    <a:schemeClr val="tx1"/>
                  </a:solidFill>
                  <a:latin typeface="Arial" panose="020B0604020202020204" pitchFamily="34" charset="0"/>
                </a:defRPr>
              </a:lvl3pPr>
              <a:lvl4pPr marL="7467600" indent="-1066800" defTabSz="19913600">
                <a:defRPr>
                  <a:solidFill>
                    <a:schemeClr val="tx1"/>
                  </a:solidFill>
                  <a:latin typeface="Arial" panose="020B0604020202020204" pitchFamily="34" charset="0"/>
                </a:defRPr>
              </a:lvl4pPr>
              <a:lvl5pPr marL="9601200" indent="-1066800" defTabSz="19913600">
                <a:defRPr>
                  <a:solidFill>
                    <a:schemeClr val="tx1"/>
                  </a:solidFill>
                  <a:latin typeface="Arial" panose="020B0604020202020204" pitchFamily="34" charset="0"/>
                </a:defRPr>
              </a:lvl5pPr>
              <a:lvl6pPr marL="10058400" indent="-1066800" defTabSz="19913600" fontAlgn="base">
                <a:spcBef>
                  <a:spcPct val="0"/>
                </a:spcBef>
                <a:spcAft>
                  <a:spcPct val="0"/>
                </a:spcAft>
                <a:defRPr>
                  <a:solidFill>
                    <a:schemeClr val="tx1"/>
                  </a:solidFill>
                  <a:latin typeface="Arial" panose="020B0604020202020204" pitchFamily="34" charset="0"/>
                </a:defRPr>
              </a:lvl6pPr>
              <a:lvl7pPr marL="10515600" indent="-1066800" defTabSz="19913600" fontAlgn="base">
                <a:spcBef>
                  <a:spcPct val="0"/>
                </a:spcBef>
                <a:spcAft>
                  <a:spcPct val="0"/>
                </a:spcAft>
                <a:defRPr>
                  <a:solidFill>
                    <a:schemeClr val="tx1"/>
                  </a:solidFill>
                  <a:latin typeface="Arial" panose="020B0604020202020204" pitchFamily="34" charset="0"/>
                </a:defRPr>
              </a:lvl7pPr>
              <a:lvl8pPr marL="10972800" indent="-1066800" defTabSz="19913600" fontAlgn="base">
                <a:spcBef>
                  <a:spcPct val="0"/>
                </a:spcBef>
                <a:spcAft>
                  <a:spcPct val="0"/>
                </a:spcAft>
                <a:defRPr>
                  <a:solidFill>
                    <a:schemeClr val="tx1"/>
                  </a:solidFill>
                  <a:latin typeface="Arial" panose="020B0604020202020204" pitchFamily="34" charset="0"/>
                </a:defRPr>
              </a:lvl8pPr>
              <a:lvl9pPr marL="11430000" indent="-1066800" defTabSz="19913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defRPr/>
              </a:pPr>
              <a:r>
                <a:rPr lang="en-US" altLang="en-US" sz="1200">
                  <a:solidFill>
                    <a:srgbClr val="000000"/>
                  </a:solidFill>
                  <a:ea typeface="ＭＳ Ｐゴシック" pitchFamily="-107" charset="-128"/>
                  <a:cs typeface="Times New Roman" panose="02020603050405020304" pitchFamily="18" charset="0"/>
                </a:rPr>
                <a:t>Support Leg</a:t>
              </a:r>
              <a:endParaRPr lang="en-US" altLang="en-US" sz="1200">
                <a:solidFill>
                  <a:srgbClr val="000000"/>
                </a:solidFill>
                <a:ea typeface="ＭＳ Ｐゴシック" pitchFamily="-107" charset="-128"/>
              </a:endParaRPr>
            </a:p>
          </p:txBody>
        </p:sp>
        <p:sp>
          <p:nvSpPr>
            <p:cNvPr id="190469" name="Rectangle 5"/>
            <p:cNvSpPr>
              <a:spLocks noChangeAspect="1" noChangeArrowheads="1"/>
            </p:cNvSpPr>
            <p:nvPr/>
          </p:nvSpPr>
          <p:spPr bwMode="auto">
            <a:xfrm>
              <a:off x="1860" y="3184"/>
              <a:ext cx="998"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9913600">
                <a:defRPr>
                  <a:solidFill>
                    <a:schemeClr val="tx1"/>
                  </a:solidFill>
                  <a:latin typeface="Arial" panose="020B0604020202020204" pitchFamily="34" charset="0"/>
                </a:defRPr>
              </a:lvl1pPr>
              <a:lvl2pPr marL="3467100" indent="-1333500" defTabSz="19913600">
                <a:defRPr>
                  <a:solidFill>
                    <a:schemeClr val="tx1"/>
                  </a:solidFill>
                  <a:latin typeface="Arial" panose="020B0604020202020204" pitchFamily="34" charset="0"/>
                </a:defRPr>
              </a:lvl2pPr>
              <a:lvl3pPr marL="5334000" indent="-1066800" defTabSz="19913600">
                <a:defRPr>
                  <a:solidFill>
                    <a:schemeClr val="tx1"/>
                  </a:solidFill>
                  <a:latin typeface="Arial" panose="020B0604020202020204" pitchFamily="34" charset="0"/>
                </a:defRPr>
              </a:lvl3pPr>
              <a:lvl4pPr marL="7467600" indent="-1066800" defTabSz="19913600">
                <a:defRPr>
                  <a:solidFill>
                    <a:schemeClr val="tx1"/>
                  </a:solidFill>
                  <a:latin typeface="Arial" panose="020B0604020202020204" pitchFamily="34" charset="0"/>
                </a:defRPr>
              </a:lvl4pPr>
              <a:lvl5pPr marL="9601200" indent="-1066800" defTabSz="19913600">
                <a:defRPr>
                  <a:solidFill>
                    <a:schemeClr val="tx1"/>
                  </a:solidFill>
                  <a:latin typeface="Arial" panose="020B0604020202020204" pitchFamily="34" charset="0"/>
                </a:defRPr>
              </a:lvl5pPr>
              <a:lvl6pPr marL="10058400" indent="-1066800" defTabSz="19913600" fontAlgn="base">
                <a:spcBef>
                  <a:spcPct val="0"/>
                </a:spcBef>
                <a:spcAft>
                  <a:spcPct val="0"/>
                </a:spcAft>
                <a:defRPr>
                  <a:solidFill>
                    <a:schemeClr val="tx1"/>
                  </a:solidFill>
                  <a:latin typeface="Arial" panose="020B0604020202020204" pitchFamily="34" charset="0"/>
                </a:defRPr>
              </a:lvl6pPr>
              <a:lvl7pPr marL="10515600" indent="-1066800" defTabSz="19913600" fontAlgn="base">
                <a:spcBef>
                  <a:spcPct val="0"/>
                </a:spcBef>
                <a:spcAft>
                  <a:spcPct val="0"/>
                </a:spcAft>
                <a:defRPr>
                  <a:solidFill>
                    <a:schemeClr val="tx1"/>
                  </a:solidFill>
                  <a:latin typeface="Arial" panose="020B0604020202020204" pitchFamily="34" charset="0"/>
                </a:defRPr>
              </a:lvl7pPr>
              <a:lvl8pPr marL="10972800" indent="-1066800" defTabSz="19913600" fontAlgn="base">
                <a:spcBef>
                  <a:spcPct val="0"/>
                </a:spcBef>
                <a:spcAft>
                  <a:spcPct val="0"/>
                </a:spcAft>
                <a:defRPr>
                  <a:solidFill>
                    <a:schemeClr val="tx1"/>
                  </a:solidFill>
                  <a:latin typeface="Arial" panose="020B0604020202020204" pitchFamily="34" charset="0"/>
                </a:defRPr>
              </a:lvl8pPr>
              <a:lvl9pPr marL="11430000" indent="-1066800" defTabSz="19913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defRPr/>
              </a:pPr>
              <a:r>
                <a:rPr lang="en-US" altLang="en-US" sz="1200">
                  <a:solidFill>
                    <a:srgbClr val="000000"/>
                  </a:solidFill>
                  <a:ea typeface="ＭＳ Ｐゴシック" pitchFamily="-107" charset="-128"/>
                  <a:cs typeface="Times New Roman" panose="02020603050405020304" pitchFamily="18" charset="0"/>
                </a:rPr>
                <a:t>Crossed Bending Arms</a:t>
              </a:r>
              <a:endParaRPr lang="en-US" altLang="en-US" sz="1200">
                <a:solidFill>
                  <a:srgbClr val="000000"/>
                </a:solidFill>
                <a:ea typeface="ＭＳ Ｐゴシック" pitchFamily="-107" charset="-128"/>
              </a:endParaRPr>
            </a:p>
          </p:txBody>
        </p:sp>
        <p:sp>
          <p:nvSpPr>
            <p:cNvPr id="190470" name="Rectangle 6"/>
            <p:cNvSpPr>
              <a:spLocks noChangeAspect="1" noChangeArrowheads="1"/>
            </p:cNvSpPr>
            <p:nvPr/>
          </p:nvSpPr>
          <p:spPr bwMode="auto">
            <a:xfrm>
              <a:off x="3596" y="2195"/>
              <a:ext cx="51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9913600">
                <a:defRPr>
                  <a:solidFill>
                    <a:schemeClr val="tx1"/>
                  </a:solidFill>
                  <a:latin typeface="Arial" panose="020B0604020202020204" pitchFamily="34" charset="0"/>
                </a:defRPr>
              </a:lvl1pPr>
              <a:lvl2pPr marL="3467100" indent="-1333500" defTabSz="19913600">
                <a:defRPr>
                  <a:solidFill>
                    <a:schemeClr val="tx1"/>
                  </a:solidFill>
                  <a:latin typeface="Arial" panose="020B0604020202020204" pitchFamily="34" charset="0"/>
                </a:defRPr>
              </a:lvl2pPr>
              <a:lvl3pPr marL="5334000" indent="-1066800" defTabSz="19913600">
                <a:defRPr>
                  <a:solidFill>
                    <a:schemeClr val="tx1"/>
                  </a:solidFill>
                  <a:latin typeface="Arial" panose="020B0604020202020204" pitchFamily="34" charset="0"/>
                </a:defRPr>
              </a:lvl3pPr>
              <a:lvl4pPr marL="7467600" indent="-1066800" defTabSz="19913600">
                <a:defRPr>
                  <a:solidFill>
                    <a:schemeClr val="tx1"/>
                  </a:solidFill>
                  <a:latin typeface="Arial" panose="020B0604020202020204" pitchFamily="34" charset="0"/>
                </a:defRPr>
              </a:lvl4pPr>
              <a:lvl5pPr marL="9601200" indent="-1066800" defTabSz="19913600">
                <a:defRPr>
                  <a:solidFill>
                    <a:schemeClr val="tx1"/>
                  </a:solidFill>
                  <a:latin typeface="Arial" panose="020B0604020202020204" pitchFamily="34" charset="0"/>
                </a:defRPr>
              </a:lvl5pPr>
              <a:lvl6pPr marL="10058400" indent="-1066800" defTabSz="19913600" fontAlgn="base">
                <a:spcBef>
                  <a:spcPct val="0"/>
                </a:spcBef>
                <a:spcAft>
                  <a:spcPct val="0"/>
                </a:spcAft>
                <a:defRPr>
                  <a:solidFill>
                    <a:schemeClr val="tx1"/>
                  </a:solidFill>
                  <a:latin typeface="Arial" panose="020B0604020202020204" pitchFamily="34" charset="0"/>
                </a:defRPr>
              </a:lvl6pPr>
              <a:lvl7pPr marL="10515600" indent="-1066800" defTabSz="19913600" fontAlgn="base">
                <a:spcBef>
                  <a:spcPct val="0"/>
                </a:spcBef>
                <a:spcAft>
                  <a:spcPct val="0"/>
                </a:spcAft>
                <a:defRPr>
                  <a:solidFill>
                    <a:schemeClr val="tx1"/>
                  </a:solidFill>
                  <a:latin typeface="Arial" panose="020B0604020202020204" pitchFamily="34" charset="0"/>
                </a:defRPr>
              </a:lvl7pPr>
              <a:lvl8pPr marL="10972800" indent="-1066800" defTabSz="19913600" fontAlgn="base">
                <a:spcBef>
                  <a:spcPct val="0"/>
                </a:spcBef>
                <a:spcAft>
                  <a:spcPct val="0"/>
                </a:spcAft>
                <a:defRPr>
                  <a:solidFill>
                    <a:schemeClr val="tx1"/>
                  </a:solidFill>
                  <a:latin typeface="Arial" panose="020B0604020202020204" pitchFamily="34" charset="0"/>
                </a:defRPr>
              </a:lvl8pPr>
              <a:lvl9pPr marL="11430000" indent="-1066800" defTabSz="19913600" fontAlgn="base">
                <a:spcBef>
                  <a:spcPct val="0"/>
                </a:spcBef>
                <a:spcAft>
                  <a:spcPct val="0"/>
                </a:spcAft>
                <a:defRPr>
                  <a:solidFill>
                    <a:schemeClr val="tx1"/>
                  </a:solidFill>
                  <a:latin typeface="Arial" panose="020B0604020202020204" pitchFamily="34" charset="0"/>
                </a:defRPr>
              </a:lvl9pPr>
            </a:lstStyle>
            <a:p>
              <a:pPr algn="just" eaLnBrk="0" fontAlgn="base" hangingPunct="0">
                <a:spcBef>
                  <a:spcPct val="20000"/>
                </a:spcBef>
                <a:spcAft>
                  <a:spcPct val="0"/>
                </a:spcAft>
                <a:defRPr/>
              </a:pPr>
              <a:r>
                <a:rPr lang="en-US" altLang="en-US" sz="1200">
                  <a:solidFill>
                    <a:srgbClr val="000000"/>
                  </a:solidFill>
                  <a:ea typeface="ＭＳ Ｐゴシック" pitchFamily="-107" charset="-128"/>
                  <a:cs typeface="Times New Roman" panose="02020603050405020304" pitchFamily="18" charset="0"/>
                </a:rPr>
                <a:t>Water Inlet</a:t>
              </a:r>
              <a:endParaRPr lang="en-US" altLang="en-US" sz="1200">
                <a:solidFill>
                  <a:srgbClr val="000000"/>
                </a:solidFill>
                <a:ea typeface="ＭＳ Ｐゴシック" pitchFamily="-107" charset="-128"/>
              </a:endParaRPr>
            </a:p>
          </p:txBody>
        </p:sp>
        <p:sp>
          <p:nvSpPr>
            <p:cNvPr id="190471" name="Rectangle 7"/>
            <p:cNvSpPr>
              <a:spLocks noChangeAspect="1" noChangeArrowheads="1"/>
            </p:cNvSpPr>
            <p:nvPr/>
          </p:nvSpPr>
          <p:spPr bwMode="auto">
            <a:xfrm>
              <a:off x="2308" y="1931"/>
              <a:ext cx="84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9913600">
                <a:defRPr>
                  <a:solidFill>
                    <a:schemeClr val="tx1"/>
                  </a:solidFill>
                  <a:latin typeface="Arial" panose="020B0604020202020204" pitchFamily="34" charset="0"/>
                </a:defRPr>
              </a:lvl1pPr>
              <a:lvl2pPr marL="3467100" indent="-1333500" defTabSz="19913600">
                <a:defRPr>
                  <a:solidFill>
                    <a:schemeClr val="tx1"/>
                  </a:solidFill>
                  <a:latin typeface="Arial" panose="020B0604020202020204" pitchFamily="34" charset="0"/>
                </a:defRPr>
              </a:lvl2pPr>
              <a:lvl3pPr marL="5334000" indent="-1066800" defTabSz="19913600">
                <a:defRPr>
                  <a:solidFill>
                    <a:schemeClr val="tx1"/>
                  </a:solidFill>
                  <a:latin typeface="Arial" panose="020B0604020202020204" pitchFamily="34" charset="0"/>
                </a:defRPr>
              </a:lvl3pPr>
              <a:lvl4pPr marL="7467600" indent="-1066800" defTabSz="19913600">
                <a:defRPr>
                  <a:solidFill>
                    <a:schemeClr val="tx1"/>
                  </a:solidFill>
                  <a:latin typeface="Arial" panose="020B0604020202020204" pitchFamily="34" charset="0"/>
                </a:defRPr>
              </a:lvl4pPr>
              <a:lvl5pPr marL="9601200" indent="-1066800" defTabSz="19913600">
                <a:defRPr>
                  <a:solidFill>
                    <a:schemeClr val="tx1"/>
                  </a:solidFill>
                  <a:latin typeface="Arial" panose="020B0604020202020204" pitchFamily="34" charset="0"/>
                </a:defRPr>
              </a:lvl5pPr>
              <a:lvl6pPr marL="10058400" indent="-1066800" defTabSz="19913600" fontAlgn="base">
                <a:spcBef>
                  <a:spcPct val="0"/>
                </a:spcBef>
                <a:spcAft>
                  <a:spcPct val="0"/>
                </a:spcAft>
                <a:defRPr>
                  <a:solidFill>
                    <a:schemeClr val="tx1"/>
                  </a:solidFill>
                  <a:latin typeface="Arial" panose="020B0604020202020204" pitchFamily="34" charset="0"/>
                </a:defRPr>
              </a:lvl6pPr>
              <a:lvl7pPr marL="10515600" indent="-1066800" defTabSz="19913600" fontAlgn="base">
                <a:spcBef>
                  <a:spcPct val="0"/>
                </a:spcBef>
                <a:spcAft>
                  <a:spcPct val="0"/>
                </a:spcAft>
                <a:defRPr>
                  <a:solidFill>
                    <a:schemeClr val="tx1"/>
                  </a:solidFill>
                  <a:latin typeface="Arial" panose="020B0604020202020204" pitchFamily="34" charset="0"/>
                </a:defRPr>
              </a:lvl7pPr>
              <a:lvl8pPr marL="10972800" indent="-1066800" defTabSz="19913600" fontAlgn="base">
                <a:spcBef>
                  <a:spcPct val="0"/>
                </a:spcBef>
                <a:spcAft>
                  <a:spcPct val="0"/>
                </a:spcAft>
                <a:defRPr>
                  <a:solidFill>
                    <a:schemeClr val="tx1"/>
                  </a:solidFill>
                  <a:latin typeface="Arial" panose="020B0604020202020204" pitchFamily="34" charset="0"/>
                </a:defRPr>
              </a:lvl8pPr>
              <a:lvl9pPr marL="11430000" indent="-1066800" defTabSz="19913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defRPr/>
              </a:pPr>
              <a:r>
                <a:rPr lang="en-US" altLang="en-US" sz="1200">
                  <a:solidFill>
                    <a:srgbClr val="000000"/>
                  </a:solidFill>
                  <a:ea typeface="ＭＳ Ｐゴシック" pitchFamily="-107" charset="-128"/>
                  <a:cs typeface="Times New Roman" panose="02020603050405020304" pitchFamily="18" charset="0"/>
                </a:rPr>
                <a:t>Reaction Platform</a:t>
              </a:r>
              <a:endParaRPr lang="en-US" altLang="en-US" sz="1200">
                <a:solidFill>
                  <a:srgbClr val="000000"/>
                </a:solidFill>
                <a:ea typeface="ＭＳ Ｐゴシック" pitchFamily="-107" charset="-128"/>
              </a:endParaRPr>
            </a:p>
          </p:txBody>
        </p:sp>
        <p:sp>
          <p:nvSpPr>
            <p:cNvPr id="190472" name="Rectangle 8"/>
            <p:cNvSpPr>
              <a:spLocks noChangeAspect="1" noChangeArrowheads="1"/>
            </p:cNvSpPr>
            <p:nvPr/>
          </p:nvSpPr>
          <p:spPr bwMode="auto">
            <a:xfrm>
              <a:off x="2879" y="1414"/>
              <a:ext cx="959"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9913600">
                <a:defRPr>
                  <a:solidFill>
                    <a:schemeClr val="tx1"/>
                  </a:solidFill>
                  <a:latin typeface="Arial" panose="020B0604020202020204" pitchFamily="34" charset="0"/>
                </a:defRPr>
              </a:lvl1pPr>
              <a:lvl2pPr marL="3467100" indent="-1333500" defTabSz="19913600">
                <a:defRPr>
                  <a:solidFill>
                    <a:schemeClr val="tx1"/>
                  </a:solidFill>
                  <a:latin typeface="Arial" panose="020B0604020202020204" pitchFamily="34" charset="0"/>
                </a:defRPr>
              </a:lvl2pPr>
              <a:lvl3pPr marL="5334000" indent="-1066800" defTabSz="19913600">
                <a:defRPr>
                  <a:solidFill>
                    <a:schemeClr val="tx1"/>
                  </a:solidFill>
                  <a:latin typeface="Arial" panose="020B0604020202020204" pitchFamily="34" charset="0"/>
                </a:defRPr>
              </a:lvl3pPr>
              <a:lvl4pPr marL="7467600" indent="-1066800" defTabSz="19913600">
                <a:defRPr>
                  <a:solidFill>
                    <a:schemeClr val="tx1"/>
                  </a:solidFill>
                  <a:latin typeface="Arial" panose="020B0604020202020204" pitchFamily="34" charset="0"/>
                </a:defRPr>
              </a:lvl4pPr>
              <a:lvl5pPr marL="9601200" indent="-1066800" defTabSz="19913600">
                <a:defRPr>
                  <a:solidFill>
                    <a:schemeClr val="tx1"/>
                  </a:solidFill>
                  <a:latin typeface="Arial" panose="020B0604020202020204" pitchFamily="34" charset="0"/>
                </a:defRPr>
              </a:lvl5pPr>
              <a:lvl6pPr marL="10058400" indent="-1066800" defTabSz="19913600" fontAlgn="base">
                <a:spcBef>
                  <a:spcPct val="0"/>
                </a:spcBef>
                <a:spcAft>
                  <a:spcPct val="0"/>
                </a:spcAft>
                <a:defRPr>
                  <a:solidFill>
                    <a:schemeClr val="tx1"/>
                  </a:solidFill>
                  <a:latin typeface="Arial" panose="020B0604020202020204" pitchFamily="34" charset="0"/>
                </a:defRPr>
              </a:lvl6pPr>
              <a:lvl7pPr marL="10515600" indent="-1066800" defTabSz="19913600" fontAlgn="base">
                <a:spcBef>
                  <a:spcPct val="0"/>
                </a:spcBef>
                <a:spcAft>
                  <a:spcPct val="0"/>
                </a:spcAft>
                <a:defRPr>
                  <a:solidFill>
                    <a:schemeClr val="tx1"/>
                  </a:solidFill>
                  <a:latin typeface="Arial" panose="020B0604020202020204" pitchFamily="34" charset="0"/>
                </a:defRPr>
              </a:lvl7pPr>
              <a:lvl8pPr marL="10972800" indent="-1066800" defTabSz="19913600" fontAlgn="base">
                <a:spcBef>
                  <a:spcPct val="0"/>
                </a:spcBef>
                <a:spcAft>
                  <a:spcPct val="0"/>
                </a:spcAft>
                <a:defRPr>
                  <a:solidFill>
                    <a:schemeClr val="tx1"/>
                  </a:solidFill>
                  <a:latin typeface="Arial" panose="020B0604020202020204" pitchFamily="34" charset="0"/>
                </a:defRPr>
              </a:lvl8pPr>
              <a:lvl9pPr marL="11430000" indent="-1066800" defTabSz="19913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defRPr/>
              </a:pPr>
              <a:r>
                <a:rPr lang="en-US" altLang="en-US" sz="1200">
                  <a:solidFill>
                    <a:srgbClr val="000000"/>
                  </a:solidFill>
                  <a:ea typeface="ＭＳ Ｐゴシック" pitchFamily="-107" charset="-128"/>
                  <a:cs typeface="Times New Roman" panose="02020603050405020304" pitchFamily="18" charset="0"/>
                </a:rPr>
                <a:t>US Moment Actuator</a:t>
              </a:r>
              <a:endParaRPr lang="en-US" altLang="en-US" sz="1200">
                <a:solidFill>
                  <a:srgbClr val="000000"/>
                </a:solidFill>
                <a:ea typeface="ＭＳ Ｐゴシック" pitchFamily="-107" charset="-128"/>
              </a:endParaRPr>
            </a:p>
          </p:txBody>
        </p:sp>
        <p:sp>
          <p:nvSpPr>
            <p:cNvPr id="190473" name="Rectangle 9"/>
            <p:cNvSpPr>
              <a:spLocks noChangeAspect="1" noChangeArrowheads="1"/>
            </p:cNvSpPr>
            <p:nvPr/>
          </p:nvSpPr>
          <p:spPr bwMode="auto">
            <a:xfrm>
              <a:off x="1879" y="1391"/>
              <a:ext cx="90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9913600">
                <a:defRPr>
                  <a:solidFill>
                    <a:schemeClr val="tx1"/>
                  </a:solidFill>
                  <a:latin typeface="Arial" panose="020B0604020202020204" pitchFamily="34" charset="0"/>
                </a:defRPr>
              </a:lvl1pPr>
              <a:lvl2pPr marL="3467100" indent="-1333500" defTabSz="19913600">
                <a:defRPr>
                  <a:solidFill>
                    <a:schemeClr val="tx1"/>
                  </a:solidFill>
                  <a:latin typeface="Arial" panose="020B0604020202020204" pitchFamily="34" charset="0"/>
                </a:defRPr>
              </a:lvl2pPr>
              <a:lvl3pPr marL="5334000" indent="-1066800" defTabSz="19913600">
                <a:defRPr>
                  <a:solidFill>
                    <a:schemeClr val="tx1"/>
                  </a:solidFill>
                  <a:latin typeface="Arial" panose="020B0604020202020204" pitchFamily="34" charset="0"/>
                </a:defRPr>
              </a:lvl3pPr>
              <a:lvl4pPr marL="7467600" indent="-1066800" defTabSz="19913600">
                <a:defRPr>
                  <a:solidFill>
                    <a:schemeClr val="tx1"/>
                  </a:solidFill>
                  <a:latin typeface="Arial" panose="020B0604020202020204" pitchFamily="34" charset="0"/>
                </a:defRPr>
              </a:lvl4pPr>
              <a:lvl5pPr marL="9601200" indent="-1066800" defTabSz="19913600">
                <a:defRPr>
                  <a:solidFill>
                    <a:schemeClr val="tx1"/>
                  </a:solidFill>
                  <a:latin typeface="Arial" panose="020B0604020202020204" pitchFamily="34" charset="0"/>
                </a:defRPr>
              </a:lvl5pPr>
              <a:lvl6pPr marL="10058400" indent="-1066800" defTabSz="19913600" fontAlgn="base">
                <a:spcBef>
                  <a:spcPct val="0"/>
                </a:spcBef>
                <a:spcAft>
                  <a:spcPct val="0"/>
                </a:spcAft>
                <a:defRPr>
                  <a:solidFill>
                    <a:schemeClr val="tx1"/>
                  </a:solidFill>
                  <a:latin typeface="Arial" panose="020B0604020202020204" pitchFamily="34" charset="0"/>
                </a:defRPr>
              </a:lvl6pPr>
              <a:lvl7pPr marL="10515600" indent="-1066800" defTabSz="19913600" fontAlgn="base">
                <a:spcBef>
                  <a:spcPct val="0"/>
                </a:spcBef>
                <a:spcAft>
                  <a:spcPct val="0"/>
                </a:spcAft>
                <a:defRPr>
                  <a:solidFill>
                    <a:schemeClr val="tx1"/>
                  </a:solidFill>
                  <a:latin typeface="Arial" panose="020B0604020202020204" pitchFamily="34" charset="0"/>
                </a:defRPr>
              </a:lvl7pPr>
              <a:lvl8pPr marL="10972800" indent="-1066800" defTabSz="19913600" fontAlgn="base">
                <a:spcBef>
                  <a:spcPct val="0"/>
                </a:spcBef>
                <a:spcAft>
                  <a:spcPct val="0"/>
                </a:spcAft>
                <a:defRPr>
                  <a:solidFill>
                    <a:schemeClr val="tx1"/>
                  </a:solidFill>
                  <a:latin typeface="Arial" panose="020B0604020202020204" pitchFamily="34" charset="0"/>
                </a:defRPr>
              </a:lvl8pPr>
              <a:lvl9pPr marL="11430000" indent="-1066800" defTabSz="19913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defRPr/>
              </a:pPr>
              <a:r>
                <a:rPr lang="en-US" altLang="en-US" sz="1200">
                  <a:solidFill>
                    <a:srgbClr val="000000"/>
                  </a:solidFill>
                  <a:ea typeface="ＭＳ Ｐゴシック" pitchFamily="-107" charset="-128"/>
                  <a:cs typeface="Times New Roman" panose="02020603050405020304" pitchFamily="18" charset="0"/>
                </a:rPr>
                <a:t>DS Moment Actuator</a:t>
              </a:r>
              <a:endParaRPr lang="en-US" altLang="en-US" sz="1200">
                <a:solidFill>
                  <a:srgbClr val="000000"/>
                </a:solidFill>
                <a:ea typeface="ＭＳ Ｐゴシック" pitchFamily="-107" charset="-128"/>
              </a:endParaRPr>
            </a:p>
          </p:txBody>
        </p:sp>
        <p:sp>
          <p:nvSpPr>
            <p:cNvPr id="190474" name="Rectangle 10"/>
            <p:cNvSpPr>
              <a:spLocks noChangeAspect="1" noChangeArrowheads="1"/>
            </p:cNvSpPr>
            <p:nvPr/>
          </p:nvSpPr>
          <p:spPr bwMode="auto">
            <a:xfrm>
              <a:off x="3961" y="1324"/>
              <a:ext cx="812"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9913600">
                <a:defRPr>
                  <a:solidFill>
                    <a:schemeClr val="tx1"/>
                  </a:solidFill>
                  <a:latin typeface="Arial" panose="020B0604020202020204" pitchFamily="34" charset="0"/>
                </a:defRPr>
              </a:lvl1pPr>
              <a:lvl2pPr marL="3467100" indent="-1333500" defTabSz="19913600">
                <a:defRPr>
                  <a:solidFill>
                    <a:schemeClr val="tx1"/>
                  </a:solidFill>
                  <a:latin typeface="Arial" panose="020B0604020202020204" pitchFamily="34" charset="0"/>
                </a:defRPr>
              </a:lvl2pPr>
              <a:lvl3pPr marL="5334000" indent="-1066800" defTabSz="19913600">
                <a:defRPr>
                  <a:solidFill>
                    <a:schemeClr val="tx1"/>
                  </a:solidFill>
                  <a:latin typeface="Arial" panose="020B0604020202020204" pitchFamily="34" charset="0"/>
                </a:defRPr>
              </a:lvl3pPr>
              <a:lvl4pPr marL="7467600" indent="-1066800" defTabSz="19913600">
                <a:defRPr>
                  <a:solidFill>
                    <a:schemeClr val="tx1"/>
                  </a:solidFill>
                  <a:latin typeface="Arial" panose="020B0604020202020204" pitchFamily="34" charset="0"/>
                </a:defRPr>
              </a:lvl4pPr>
              <a:lvl5pPr marL="9601200" indent="-1066800" defTabSz="19913600">
                <a:defRPr>
                  <a:solidFill>
                    <a:schemeClr val="tx1"/>
                  </a:solidFill>
                  <a:latin typeface="Arial" panose="020B0604020202020204" pitchFamily="34" charset="0"/>
                </a:defRPr>
              </a:lvl5pPr>
              <a:lvl6pPr marL="10058400" indent="-1066800" defTabSz="19913600" fontAlgn="base">
                <a:spcBef>
                  <a:spcPct val="0"/>
                </a:spcBef>
                <a:spcAft>
                  <a:spcPct val="0"/>
                </a:spcAft>
                <a:defRPr>
                  <a:solidFill>
                    <a:schemeClr val="tx1"/>
                  </a:solidFill>
                  <a:latin typeface="Arial" panose="020B0604020202020204" pitchFamily="34" charset="0"/>
                </a:defRPr>
              </a:lvl6pPr>
              <a:lvl7pPr marL="10515600" indent="-1066800" defTabSz="19913600" fontAlgn="base">
                <a:spcBef>
                  <a:spcPct val="0"/>
                </a:spcBef>
                <a:spcAft>
                  <a:spcPct val="0"/>
                </a:spcAft>
                <a:defRPr>
                  <a:solidFill>
                    <a:schemeClr val="tx1"/>
                  </a:solidFill>
                  <a:latin typeface="Arial" panose="020B0604020202020204" pitchFamily="34" charset="0"/>
                </a:defRPr>
              </a:lvl7pPr>
              <a:lvl8pPr marL="10972800" indent="-1066800" defTabSz="19913600" fontAlgn="base">
                <a:spcBef>
                  <a:spcPct val="0"/>
                </a:spcBef>
                <a:spcAft>
                  <a:spcPct val="0"/>
                </a:spcAft>
                <a:defRPr>
                  <a:solidFill>
                    <a:schemeClr val="tx1"/>
                  </a:solidFill>
                  <a:latin typeface="Arial" panose="020B0604020202020204" pitchFamily="34" charset="0"/>
                </a:defRPr>
              </a:lvl8pPr>
              <a:lvl9pPr marL="11430000" indent="-1066800" defTabSz="19913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defRPr/>
              </a:pPr>
              <a:r>
                <a:rPr lang="en-US" altLang="en-US" sz="1200">
                  <a:solidFill>
                    <a:srgbClr val="000000"/>
                  </a:solidFill>
                  <a:ea typeface="ＭＳ Ｐゴシック" pitchFamily="-107" charset="-128"/>
                  <a:cs typeface="Times New Roman" panose="02020603050405020304" pitchFamily="18" charset="0"/>
                </a:rPr>
                <a:t>Cu Cooling Mask</a:t>
              </a:r>
              <a:endParaRPr lang="en-US" altLang="en-US" sz="1200">
                <a:solidFill>
                  <a:srgbClr val="000000"/>
                </a:solidFill>
                <a:ea typeface="ＭＳ Ｐゴシック" pitchFamily="-107" charset="-128"/>
              </a:endParaRPr>
            </a:p>
          </p:txBody>
        </p:sp>
        <p:sp>
          <p:nvSpPr>
            <p:cNvPr id="190475" name="Rectangle 11"/>
            <p:cNvSpPr>
              <a:spLocks noChangeAspect="1" noChangeArrowheads="1"/>
            </p:cNvSpPr>
            <p:nvPr/>
          </p:nvSpPr>
          <p:spPr bwMode="auto">
            <a:xfrm>
              <a:off x="978" y="3074"/>
              <a:ext cx="624"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9913600">
                <a:defRPr>
                  <a:solidFill>
                    <a:schemeClr val="tx1"/>
                  </a:solidFill>
                  <a:latin typeface="Arial" panose="020B0604020202020204" pitchFamily="34" charset="0"/>
                </a:defRPr>
              </a:lvl1pPr>
              <a:lvl2pPr marL="3467100" indent="-1333500" defTabSz="19913600">
                <a:defRPr>
                  <a:solidFill>
                    <a:schemeClr val="tx1"/>
                  </a:solidFill>
                  <a:latin typeface="Arial" panose="020B0604020202020204" pitchFamily="34" charset="0"/>
                </a:defRPr>
              </a:lvl2pPr>
              <a:lvl3pPr marL="5334000" indent="-1066800" defTabSz="19913600">
                <a:defRPr>
                  <a:solidFill>
                    <a:schemeClr val="tx1"/>
                  </a:solidFill>
                  <a:latin typeface="Arial" panose="020B0604020202020204" pitchFamily="34" charset="0"/>
                </a:defRPr>
              </a:lvl3pPr>
              <a:lvl4pPr marL="7467600" indent="-1066800" defTabSz="19913600">
                <a:defRPr>
                  <a:solidFill>
                    <a:schemeClr val="tx1"/>
                  </a:solidFill>
                  <a:latin typeface="Arial" panose="020B0604020202020204" pitchFamily="34" charset="0"/>
                </a:defRPr>
              </a:lvl4pPr>
              <a:lvl5pPr marL="9601200" indent="-1066800" defTabSz="19913600">
                <a:defRPr>
                  <a:solidFill>
                    <a:schemeClr val="tx1"/>
                  </a:solidFill>
                  <a:latin typeface="Arial" panose="020B0604020202020204" pitchFamily="34" charset="0"/>
                </a:defRPr>
              </a:lvl5pPr>
              <a:lvl6pPr marL="10058400" indent="-1066800" defTabSz="19913600" fontAlgn="base">
                <a:spcBef>
                  <a:spcPct val="0"/>
                </a:spcBef>
                <a:spcAft>
                  <a:spcPct val="0"/>
                </a:spcAft>
                <a:defRPr>
                  <a:solidFill>
                    <a:schemeClr val="tx1"/>
                  </a:solidFill>
                  <a:latin typeface="Arial" panose="020B0604020202020204" pitchFamily="34" charset="0"/>
                </a:defRPr>
              </a:lvl6pPr>
              <a:lvl7pPr marL="10515600" indent="-1066800" defTabSz="19913600" fontAlgn="base">
                <a:spcBef>
                  <a:spcPct val="0"/>
                </a:spcBef>
                <a:spcAft>
                  <a:spcPct val="0"/>
                </a:spcAft>
                <a:defRPr>
                  <a:solidFill>
                    <a:schemeClr val="tx1"/>
                  </a:solidFill>
                  <a:latin typeface="Arial" panose="020B0604020202020204" pitchFamily="34" charset="0"/>
                </a:defRPr>
              </a:lvl7pPr>
              <a:lvl8pPr marL="10972800" indent="-1066800" defTabSz="19913600" fontAlgn="base">
                <a:spcBef>
                  <a:spcPct val="0"/>
                </a:spcBef>
                <a:spcAft>
                  <a:spcPct val="0"/>
                </a:spcAft>
                <a:defRPr>
                  <a:solidFill>
                    <a:schemeClr val="tx1"/>
                  </a:solidFill>
                  <a:latin typeface="Arial" panose="020B0604020202020204" pitchFamily="34" charset="0"/>
                </a:defRPr>
              </a:lvl8pPr>
              <a:lvl9pPr marL="11430000" indent="-1066800" defTabSz="19913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defRPr/>
              </a:pPr>
              <a:r>
                <a:rPr lang="en-US" altLang="en-US" sz="1200">
                  <a:solidFill>
                    <a:srgbClr val="000000"/>
                  </a:solidFill>
                  <a:ea typeface="ＭＳ Ｐゴシック" pitchFamily="-107" charset="-128"/>
                  <a:cs typeface="Times New Roman" panose="02020603050405020304" pitchFamily="18" charset="0"/>
                </a:rPr>
                <a:t>Bending Rods</a:t>
              </a:r>
              <a:endParaRPr lang="en-US" altLang="en-US" sz="1200">
                <a:solidFill>
                  <a:srgbClr val="000000"/>
                </a:solidFill>
                <a:ea typeface="ＭＳ Ｐゴシック" pitchFamily="-107" charset="-128"/>
              </a:endParaRPr>
            </a:p>
          </p:txBody>
        </p:sp>
        <p:sp>
          <p:nvSpPr>
            <p:cNvPr id="190476" name="Line 12"/>
            <p:cNvSpPr>
              <a:spLocks noChangeAspect="1" noChangeShapeType="1"/>
            </p:cNvSpPr>
            <p:nvPr/>
          </p:nvSpPr>
          <p:spPr bwMode="auto">
            <a:xfrm flipH="1">
              <a:off x="2710" y="2072"/>
              <a:ext cx="0" cy="574"/>
            </a:xfrm>
            <a:prstGeom prst="line">
              <a:avLst/>
            </a:prstGeom>
            <a:noFill/>
            <a:ln w="12700">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a:solidFill>
                  <a:srgbClr val="000000"/>
                </a:solidFill>
                <a:latin typeface="Arial" panose="020B0604020202020204" pitchFamily="34" charset="0"/>
                <a:ea typeface="ＭＳ Ｐゴシック" pitchFamily="-107" charset="-128"/>
              </a:endParaRPr>
            </a:p>
          </p:txBody>
        </p:sp>
        <p:sp>
          <p:nvSpPr>
            <p:cNvPr id="190477" name="Line 13"/>
            <p:cNvSpPr>
              <a:spLocks noChangeAspect="1" noChangeShapeType="1"/>
            </p:cNvSpPr>
            <p:nvPr/>
          </p:nvSpPr>
          <p:spPr bwMode="auto">
            <a:xfrm flipH="1">
              <a:off x="1566" y="1856"/>
              <a:ext cx="37" cy="574"/>
            </a:xfrm>
            <a:prstGeom prst="line">
              <a:avLst/>
            </a:prstGeom>
            <a:noFill/>
            <a:ln w="12700">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a:solidFill>
                  <a:srgbClr val="000000"/>
                </a:solidFill>
                <a:latin typeface="Arial" panose="020B0604020202020204" pitchFamily="34" charset="0"/>
                <a:ea typeface="ＭＳ Ｐゴシック" pitchFamily="-107" charset="-128"/>
              </a:endParaRPr>
            </a:p>
          </p:txBody>
        </p:sp>
        <p:sp>
          <p:nvSpPr>
            <p:cNvPr id="190478" name="Line 14"/>
            <p:cNvSpPr>
              <a:spLocks noChangeAspect="1" noChangeShapeType="1"/>
            </p:cNvSpPr>
            <p:nvPr/>
          </p:nvSpPr>
          <p:spPr bwMode="auto">
            <a:xfrm>
              <a:off x="3817" y="2430"/>
              <a:ext cx="406" cy="826"/>
            </a:xfrm>
            <a:prstGeom prst="line">
              <a:avLst/>
            </a:prstGeom>
            <a:noFill/>
            <a:ln w="12700">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a:solidFill>
                  <a:srgbClr val="000000"/>
                </a:solidFill>
                <a:latin typeface="Arial" panose="020B0604020202020204" pitchFamily="34" charset="0"/>
                <a:ea typeface="ＭＳ Ｐゴシック" pitchFamily="-107" charset="-128"/>
              </a:endParaRPr>
            </a:p>
          </p:txBody>
        </p:sp>
        <p:sp>
          <p:nvSpPr>
            <p:cNvPr id="190479" name="Line 15"/>
            <p:cNvSpPr>
              <a:spLocks noChangeAspect="1" noChangeShapeType="1"/>
            </p:cNvSpPr>
            <p:nvPr/>
          </p:nvSpPr>
          <p:spPr bwMode="auto">
            <a:xfrm>
              <a:off x="3337" y="1570"/>
              <a:ext cx="370" cy="1183"/>
            </a:xfrm>
            <a:prstGeom prst="line">
              <a:avLst/>
            </a:prstGeom>
            <a:noFill/>
            <a:ln w="12700">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a:solidFill>
                  <a:srgbClr val="000000"/>
                </a:solidFill>
                <a:latin typeface="Arial" panose="020B0604020202020204" pitchFamily="34" charset="0"/>
                <a:ea typeface="ＭＳ Ｐゴシック" pitchFamily="-107" charset="-128"/>
              </a:endParaRPr>
            </a:p>
          </p:txBody>
        </p:sp>
        <p:sp>
          <p:nvSpPr>
            <p:cNvPr id="190480" name="Line 16"/>
            <p:cNvSpPr>
              <a:spLocks noChangeAspect="1" noChangeShapeType="1"/>
            </p:cNvSpPr>
            <p:nvPr/>
          </p:nvSpPr>
          <p:spPr bwMode="auto">
            <a:xfrm flipH="1">
              <a:off x="2009" y="1533"/>
              <a:ext cx="185" cy="647"/>
            </a:xfrm>
            <a:prstGeom prst="line">
              <a:avLst/>
            </a:prstGeom>
            <a:noFill/>
            <a:ln w="12700">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a:solidFill>
                  <a:srgbClr val="000000"/>
                </a:solidFill>
                <a:latin typeface="Arial" panose="020B0604020202020204" pitchFamily="34" charset="0"/>
                <a:ea typeface="ＭＳ Ｐゴシック" pitchFamily="-107" charset="-128"/>
              </a:endParaRPr>
            </a:p>
          </p:txBody>
        </p:sp>
        <p:sp>
          <p:nvSpPr>
            <p:cNvPr id="190481" name="Line 17"/>
            <p:cNvSpPr>
              <a:spLocks noChangeAspect="1" noChangeShapeType="1"/>
            </p:cNvSpPr>
            <p:nvPr/>
          </p:nvSpPr>
          <p:spPr bwMode="auto">
            <a:xfrm flipV="1">
              <a:off x="2267" y="2931"/>
              <a:ext cx="443" cy="253"/>
            </a:xfrm>
            <a:prstGeom prst="line">
              <a:avLst/>
            </a:prstGeom>
            <a:noFill/>
            <a:ln w="12700">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a:solidFill>
                  <a:srgbClr val="000000"/>
                </a:solidFill>
                <a:latin typeface="Arial" panose="020B0604020202020204" pitchFamily="34" charset="0"/>
                <a:ea typeface="ＭＳ Ｐゴシック" pitchFamily="-107" charset="-128"/>
              </a:endParaRPr>
            </a:p>
          </p:txBody>
        </p:sp>
        <p:sp>
          <p:nvSpPr>
            <p:cNvPr id="190482" name="Line 18"/>
            <p:cNvSpPr>
              <a:spLocks noChangeAspect="1" noChangeShapeType="1"/>
            </p:cNvSpPr>
            <p:nvPr/>
          </p:nvSpPr>
          <p:spPr bwMode="auto">
            <a:xfrm>
              <a:off x="4371" y="1461"/>
              <a:ext cx="220" cy="1470"/>
            </a:xfrm>
            <a:prstGeom prst="line">
              <a:avLst/>
            </a:prstGeom>
            <a:noFill/>
            <a:ln w="12700">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a:solidFill>
                  <a:srgbClr val="000000"/>
                </a:solidFill>
                <a:latin typeface="Arial" panose="020B0604020202020204" pitchFamily="34" charset="0"/>
                <a:ea typeface="ＭＳ Ｐゴシック" pitchFamily="-107" charset="-128"/>
              </a:endParaRPr>
            </a:p>
          </p:txBody>
        </p:sp>
        <p:sp>
          <p:nvSpPr>
            <p:cNvPr id="190483" name="Line 19"/>
            <p:cNvSpPr>
              <a:spLocks noChangeAspect="1" noChangeShapeType="1"/>
            </p:cNvSpPr>
            <p:nvPr/>
          </p:nvSpPr>
          <p:spPr bwMode="auto">
            <a:xfrm>
              <a:off x="4000" y="1892"/>
              <a:ext cx="406" cy="1148"/>
            </a:xfrm>
            <a:prstGeom prst="line">
              <a:avLst/>
            </a:prstGeom>
            <a:noFill/>
            <a:ln w="12700">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a:solidFill>
                  <a:srgbClr val="000000"/>
                </a:solidFill>
                <a:latin typeface="Arial" panose="020B0604020202020204" pitchFamily="34" charset="0"/>
                <a:ea typeface="ＭＳ Ｐゴシック" pitchFamily="-107" charset="-128"/>
              </a:endParaRPr>
            </a:p>
          </p:txBody>
        </p:sp>
        <p:sp>
          <p:nvSpPr>
            <p:cNvPr id="190484" name="Rectangle 20"/>
            <p:cNvSpPr>
              <a:spLocks noChangeAspect="1" noChangeArrowheads="1"/>
            </p:cNvSpPr>
            <p:nvPr/>
          </p:nvSpPr>
          <p:spPr bwMode="auto">
            <a:xfrm>
              <a:off x="620" y="1455"/>
              <a:ext cx="589"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19913600">
                <a:defRPr>
                  <a:solidFill>
                    <a:schemeClr val="tx1"/>
                  </a:solidFill>
                  <a:latin typeface="Arial" panose="020B0604020202020204" pitchFamily="34" charset="0"/>
                </a:defRPr>
              </a:lvl1pPr>
              <a:lvl2pPr marL="3467100" indent="-1333500" defTabSz="19913600">
                <a:defRPr>
                  <a:solidFill>
                    <a:schemeClr val="tx1"/>
                  </a:solidFill>
                  <a:latin typeface="Arial" panose="020B0604020202020204" pitchFamily="34" charset="0"/>
                </a:defRPr>
              </a:lvl2pPr>
              <a:lvl3pPr marL="5334000" indent="-1066800" defTabSz="19913600">
                <a:defRPr>
                  <a:solidFill>
                    <a:schemeClr val="tx1"/>
                  </a:solidFill>
                  <a:latin typeface="Arial" panose="020B0604020202020204" pitchFamily="34" charset="0"/>
                </a:defRPr>
              </a:lvl3pPr>
              <a:lvl4pPr marL="7467600" indent="-1066800" defTabSz="19913600">
                <a:defRPr>
                  <a:solidFill>
                    <a:schemeClr val="tx1"/>
                  </a:solidFill>
                  <a:latin typeface="Arial" panose="020B0604020202020204" pitchFamily="34" charset="0"/>
                </a:defRPr>
              </a:lvl4pPr>
              <a:lvl5pPr marL="9601200" indent="-1066800" defTabSz="19913600">
                <a:defRPr>
                  <a:solidFill>
                    <a:schemeClr val="tx1"/>
                  </a:solidFill>
                  <a:latin typeface="Arial" panose="020B0604020202020204" pitchFamily="34" charset="0"/>
                </a:defRPr>
              </a:lvl5pPr>
              <a:lvl6pPr marL="10058400" indent="-1066800" defTabSz="19913600" fontAlgn="base">
                <a:spcBef>
                  <a:spcPct val="0"/>
                </a:spcBef>
                <a:spcAft>
                  <a:spcPct val="0"/>
                </a:spcAft>
                <a:defRPr>
                  <a:solidFill>
                    <a:schemeClr val="tx1"/>
                  </a:solidFill>
                  <a:latin typeface="Arial" panose="020B0604020202020204" pitchFamily="34" charset="0"/>
                </a:defRPr>
              </a:lvl6pPr>
              <a:lvl7pPr marL="10515600" indent="-1066800" defTabSz="19913600" fontAlgn="base">
                <a:spcBef>
                  <a:spcPct val="0"/>
                </a:spcBef>
                <a:spcAft>
                  <a:spcPct val="0"/>
                </a:spcAft>
                <a:defRPr>
                  <a:solidFill>
                    <a:schemeClr val="tx1"/>
                  </a:solidFill>
                  <a:latin typeface="Arial" panose="020B0604020202020204" pitchFamily="34" charset="0"/>
                </a:defRPr>
              </a:lvl7pPr>
              <a:lvl8pPr marL="10972800" indent="-1066800" defTabSz="19913600" fontAlgn="base">
                <a:spcBef>
                  <a:spcPct val="0"/>
                </a:spcBef>
                <a:spcAft>
                  <a:spcPct val="0"/>
                </a:spcAft>
                <a:defRPr>
                  <a:solidFill>
                    <a:schemeClr val="tx1"/>
                  </a:solidFill>
                  <a:latin typeface="Arial" panose="020B0604020202020204" pitchFamily="34" charset="0"/>
                </a:defRPr>
              </a:lvl8pPr>
              <a:lvl9pPr marL="11430000" indent="-1066800" defTabSz="1991360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20000"/>
                </a:spcBef>
                <a:spcAft>
                  <a:spcPct val="0"/>
                </a:spcAft>
                <a:defRPr/>
              </a:pPr>
              <a:r>
                <a:rPr lang="en-US" altLang="en-US" sz="1200">
                  <a:solidFill>
                    <a:srgbClr val="000000"/>
                  </a:solidFill>
                  <a:ea typeface="ＭＳ Ｐゴシック" pitchFamily="-107" charset="-128"/>
                  <a:cs typeface="Times New Roman" panose="02020603050405020304" pitchFamily="18" charset="0"/>
                </a:rPr>
                <a:t>Support Leg</a:t>
              </a:r>
              <a:endParaRPr lang="en-US" altLang="en-US" sz="1200">
                <a:solidFill>
                  <a:srgbClr val="000000"/>
                </a:solidFill>
                <a:ea typeface="ＭＳ Ｐゴシック" pitchFamily="-107" charset="-128"/>
              </a:endParaRPr>
            </a:p>
          </p:txBody>
        </p:sp>
        <p:sp>
          <p:nvSpPr>
            <p:cNvPr id="190485" name="Line 21"/>
            <p:cNvSpPr>
              <a:spLocks noChangeAspect="1" noChangeShapeType="1"/>
            </p:cNvSpPr>
            <p:nvPr/>
          </p:nvSpPr>
          <p:spPr bwMode="auto">
            <a:xfrm>
              <a:off x="939" y="1606"/>
              <a:ext cx="333" cy="502"/>
            </a:xfrm>
            <a:prstGeom prst="line">
              <a:avLst/>
            </a:prstGeom>
            <a:noFill/>
            <a:ln w="12700">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a:solidFill>
                  <a:srgbClr val="000000"/>
                </a:solidFill>
                <a:latin typeface="Arial" panose="020B0604020202020204" pitchFamily="34" charset="0"/>
                <a:ea typeface="ＭＳ Ｐゴシック" pitchFamily="-107" charset="-128"/>
              </a:endParaRPr>
            </a:p>
          </p:txBody>
        </p:sp>
        <p:sp>
          <p:nvSpPr>
            <p:cNvPr id="190486" name="Line 22"/>
            <p:cNvSpPr>
              <a:spLocks noChangeAspect="1" noChangeShapeType="1"/>
            </p:cNvSpPr>
            <p:nvPr/>
          </p:nvSpPr>
          <p:spPr bwMode="auto">
            <a:xfrm flipV="1">
              <a:off x="1308" y="2727"/>
              <a:ext cx="84" cy="350"/>
            </a:xfrm>
            <a:prstGeom prst="line">
              <a:avLst/>
            </a:prstGeom>
            <a:noFill/>
            <a:ln w="12700">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a:solidFill>
                  <a:srgbClr val="000000"/>
                </a:solidFill>
                <a:latin typeface="Arial" panose="020B0604020202020204" pitchFamily="34" charset="0"/>
                <a:ea typeface="ＭＳ Ｐゴシック" pitchFamily="-107" charset="-128"/>
              </a:endParaRPr>
            </a:p>
          </p:txBody>
        </p:sp>
        <p:sp>
          <p:nvSpPr>
            <p:cNvPr id="190487" name="Line 23"/>
            <p:cNvSpPr>
              <a:spLocks noChangeAspect="1" noChangeShapeType="1"/>
            </p:cNvSpPr>
            <p:nvPr/>
          </p:nvSpPr>
          <p:spPr bwMode="auto">
            <a:xfrm flipV="1">
              <a:off x="1308" y="2789"/>
              <a:ext cx="276" cy="288"/>
            </a:xfrm>
            <a:prstGeom prst="line">
              <a:avLst/>
            </a:prstGeom>
            <a:noFill/>
            <a:ln w="12700">
              <a:solidFill>
                <a:schemeClr val="tx1"/>
              </a:solidFill>
              <a:round/>
              <a:headEnd type="none"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a:solidFill>
                  <a:srgbClr val="000000"/>
                </a:solidFill>
                <a:latin typeface="Arial" panose="020B0604020202020204" pitchFamily="34" charset="0"/>
                <a:ea typeface="ＭＳ Ｐゴシック" pitchFamily="-107" charset="-128"/>
              </a:endParaRPr>
            </a:p>
          </p:txBody>
        </p:sp>
        <p:sp>
          <p:nvSpPr>
            <p:cNvPr id="190488" name="Rectangle 24"/>
            <p:cNvSpPr>
              <a:spLocks noChangeArrowheads="1"/>
            </p:cNvSpPr>
            <p:nvPr/>
          </p:nvSpPr>
          <p:spPr bwMode="auto">
            <a:xfrm>
              <a:off x="1302" y="1661"/>
              <a:ext cx="658"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eaLnBrk="0" fontAlgn="base" hangingPunct="0">
                <a:spcBef>
                  <a:spcPct val="20000"/>
                </a:spcBef>
                <a:spcAft>
                  <a:spcPct val="0"/>
                </a:spcAft>
                <a:defRPr/>
              </a:pPr>
              <a:r>
                <a:rPr lang="en-US" altLang="en-US" sz="1200">
                  <a:solidFill>
                    <a:srgbClr val="000000"/>
                  </a:solidFill>
                  <a:latin typeface="Arial" panose="020B0604020202020204" pitchFamily="34" charset="0"/>
                  <a:ea typeface="ＭＳ Ｐゴシック" pitchFamily="-107" charset="-128"/>
                  <a:cs typeface="Times New Roman" panose="02020603050405020304" pitchFamily="18" charset="0"/>
                </a:rPr>
                <a:t>Water Outlet</a:t>
              </a:r>
            </a:p>
          </p:txBody>
        </p:sp>
      </p:grpSp>
      <p:sp>
        <p:nvSpPr>
          <p:cNvPr id="232551" name="Text Box 3175"/>
          <p:cNvSpPr txBox="1">
            <a:spLocks noChangeArrowheads="1"/>
          </p:cNvSpPr>
          <p:nvPr/>
        </p:nvSpPr>
        <p:spPr bwMode="auto">
          <a:xfrm>
            <a:off x="2474259" y="120885"/>
            <a:ext cx="6641166" cy="523220"/>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50000"/>
              </a:spcBef>
              <a:spcAft>
                <a:spcPct val="0"/>
              </a:spcAft>
              <a:defRPr/>
            </a:pPr>
            <a:r>
              <a:rPr lang="en-US" altLang="en-US" sz="2800" b="1" dirty="0">
                <a:solidFill>
                  <a:srgbClr val="0066FF"/>
                </a:solidFill>
                <a:latin typeface="Arial" panose="020B0604020202020204" pitchFamily="34" charset="0"/>
                <a:ea typeface="ＭＳ Ｐゴシック" pitchFamily="-107" charset="-128"/>
              </a:rPr>
              <a:t>Large Focusing Mirror (1.1 m long)</a:t>
            </a:r>
          </a:p>
        </p:txBody>
      </p:sp>
      <p:pic>
        <p:nvPicPr>
          <p:cNvPr id="3174" name="Picture 2" descr="DCP0234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3719" y="4002039"/>
            <a:ext cx="3664822" cy="2748617"/>
          </a:xfrm>
          <a:prstGeom prst="rect">
            <a:avLst/>
          </a:prstGeom>
          <a:noFill/>
          <a:extLst>
            <a:ext uri="{909E8E84-426E-40DD-AFC4-6F175D3DCCD1}">
              <a14:hiddenFill xmlns:a14="http://schemas.microsoft.com/office/drawing/2010/main">
                <a:solidFill>
                  <a:srgbClr val="FFFFFF"/>
                </a:solidFill>
              </a14:hiddenFill>
            </a:ext>
          </a:extLst>
        </p:spPr>
      </p:pic>
      <p:pic>
        <p:nvPicPr>
          <p:cNvPr id="3175" name="Picture 5" descr="DCP023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9640" y="1980356"/>
            <a:ext cx="2717679" cy="362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4789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1016000" y="856131"/>
            <a:ext cx="10086109" cy="4419600"/>
          </a:xfrm>
        </p:spPr>
        <p:txBody>
          <a:bodyPr/>
          <a:lstStyle/>
          <a:p>
            <a:pPr marL="285750" indent="-228600">
              <a:defRPr/>
            </a:pPr>
            <a:r>
              <a:rPr lang="en-US" sz="2400" dirty="0">
                <a:latin typeface="Arial" panose="020B0604020202020204" pitchFamily="34" charset="0"/>
                <a:cs typeface="Arial" panose="020B0604020202020204" pitchFamily="34" charset="0"/>
              </a:rPr>
              <a:t>Upstream and downsteam slits (water-cooled)</a:t>
            </a:r>
          </a:p>
          <a:p>
            <a:pPr marL="285750" indent="-228600">
              <a:defRPr/>
            </a:pPr>
            <a:r>
              <a:rPr lang="en-US" sz="2400" dirty="0">
                <a:latin typeface="Arial" panose="020B0604020202020204" pitchFamily="34" charset="0"/>
                <a:cs typeface="Arial" panose="020B0604020202020204" pitchFamily="34" charset="0"/>
              </a:rPr>
              <a:t>Upstream </a:t>
            </a:r>
            <a:r>
              <a:rPr lang="en-US" sz="2400" dirty="0" smtClean="0">
                <a:latin typeface="Arial" panose="020B0604020202020204" pitchFamily="34" charset="0"/>
                <a:cs typeface="Arial" panose="020B0604020202020204" pitchFamily="34" charset="0"/>
              </a:rPr>
              <a:t>Al</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and </a:t>
            </a:r>
            <a:r>
              <a:rPr lang="en-US" sz="2400" dirty="0">
                <a:latin typeface="Arial" panose="020B0604020202020204" pitchFamily="34" charset="0"/>
                <a:cs typeface="Arial" panose="020B0604020202020204" pitchFamily="34" charset="0"/>
              </a:rPr>
              <a:t>Cu absorption filters (water-cooled)</a:t>
            </a:r>
          </a:p>
          <a:p>
            <a:pPr marL="285750" indent="-228600">
              <a:defRPr/>
            </a:pPr>
            <a:r>
              <a:rPr lang="en-US" sz="2400" dirty="0">
                <a:latin typeface="Arial" panose="020B0604020202020204" pitchFamily="34" charset="0"/>
                <a:cs typeface="Arial" panose="020B0604020202020204" pitchFamily="34" charset="0"/>
              </a:rPr>
              <a:t>White-beam capable mirror (water-cooled)</a:t>
            </a:r>
          </a:p>
          <a:p>
            <a:pPr marL="685800" lvl="1" indent="-228600">
              <a:defRPr/>
            </a:pPr>
            <a:r>
              <a:rPr lang="en-US" sz="2000" dirty="0">
                <a:latin typeface="Arial" panose="020B0604020202020204" pitchFamily="34" charset="0"/>
                <a:cs typeface="Arial" panose="020B0604020202020204" pitchFamily="34" charset="0"/>
              </a:rPr>
              <a:t>49.5 m from source</a:t>
            </a:r>
          </a:p>
          <a:p>
            <a:pPr marL="685800" lvl="1" indent="-228600">
              <a:defRPr/>
            </a:pPr>
            <a:r>
              <a:rPr lang="en-US" sz="2000" dirty="0">
                <a:latin typeface="Arial" panose="020B0604020202020204" pitchFamily="34" charset="0"/>
                <a:cs typeface="Arial" panose="020B0604020202020204" pitchFamily="34" charset="0"/>
              </a:rPr>
              <a:t>1.2 m long mirror, 1.0 m optical aperture</a:t>
            </a:r>
          </a:p>
          <a:p>
            <a:pPr marL="685800" lvl="1" indent="-228600">
              <a:defRPr/>
            </a:pPr>
            <a:r>
              <a:rPr lang="en-US" sz="2000" dirty="0">
                <a:latin typeface="Arial" panose="020B0604020202020204" pitchFamily="34" charset="0"/>
                <a:cs typeface="Arial" panose="020B0604020202020204" pitchFamily="34" charset="0"/>
              </a:rPr>
              <a:t>Bounces down</a:t>
            </a:r>
          </a:p>
          <a:p>
            <a:pPr marL="685800" lvl="1" indent="-228600">
              <a:defRPr/>
            </a:pPr>
            <a:r>
              <a:rPr lang="en-US" sz="2000" dirty="0">
                <a:latin typeface="Arial" panose="020B0604020202020204" pitchFamily="34" charset="0"/>
                <a:cs typeface="Arial" panose="020B0604020202020204" pitchFamily="34" charset="0"/>
              </a:rPr>
              <a:t>Pt coated</a:t>
            </a:r>
          </a:p>
          <a:p>
            <a:pPr marL="685800" lvl="1" indent="-228600">
              <a:defRPr/>
            </a:pPr>
            <a:r>
              <a:rPr lang="en-US" sz="2000" dirty="0">
                <a:latin typeface="Arial" panose="020B0604020202020204" pitchFamily="34" charset="0"/>
                <a:cs typeface="Arial" panose="020B0604020202020204" pitchFamily="34" charset="0"/>
              </a:rPr>
              <a:t>Can adjust pitch and bending</a:t>
            </a:r>
          </a:p>
          <a:p>
            <a:pPr marL="685800" lvl="1" indent="-228600">
              <a:defRPr/>
            </a:pPr>
            <a:r>
              <a:rPr lang="en-US" sz="2000" dirty="0">
                <a:latin typeface="Arial" panose="020B0604020202020204" pitchFamily="34" charset="0"/>
                <a:cs typeface="Arial" panose="020B0604020202020204" pitchFamily="34" charset="0"/>
              </a:rPr>
              <a:t>Pitch controls cutoff energy to eliminate high-energy photons</a:t>
            </a:r>
          </a:p>
          <a:p>
            <a:pPr marL="685800" lvl="1" indent="-228600">
              <a:defRPr/>
            </a:pPr>
            <a:r>
              <a:rPr lang="en-US" sz="2000" dirty="0">
                <a:latin typeface="Arial" panose="020B0604020202020204" pitchFamily="34" charset="0"/>
                <a:cs typeface="Arial" panose="020B0604020202020204" pitchFamily="34" charset="0"/>
              </a:rPr>
              <a:t>Bending curvature can be positive (focusing) or negative (defocusing)</a:t>
            </a:r>
          </a:p>
          <a:p>
            <a:pPr marL="685800" lvl="1" indent="-228600">
              <a:defRPr/>
            </a:pPr>
            <a:r>
              <a:rPr lang="en-US" sz="2000" dirty="0">
                <a:latin typeface="Arial" panose="020B0604020202020204" pitchFamily="34" charset="0"/>
                <a:cs typeface="Arial" panose="020B0604020202020204" pitchFamily="34" charset="0"/>
              </a:rPr>
              <a:t>Use negative curvature to increase vertical beam size on sample at small pitch angles</a:t>
            </a:r>
          </a:p>
          <a:p>
            <a:pPr marL="228600" indent="-228600">
              <a:buNone/>
              <a:defRPr/>
            </a:pPr>
            <a:endParaRPr lang="en-US" altLang="en-US" sz="1200" dirty="0">
              <a:latin typeface="Arial" panose="020B0604020202020204" pitchFamily="34" charset="0"/>
              <a:cs typeface="Arial" panose="020B0604020202020204" pitchFamily="34" charset="0"/>
            </a:endParaRPr>
          </a:p>
          <a:p>
            <a:pPr marL="228600" indent="-228600">
              <a:buNone/>
              <a:defRPr/>
            </a:pPr>
            <a:endParaRPr lang="en-US" altLang="en-US" sz="2400" dirty="0">
              <a:latin typeface="Arial" panose="020B0604020202020204" pitchFamily="34" charset="0"/>
              <a:cs typeface="Arial" panose="020B0604020202020204" pitchFamily="34" charset="0"/>
            </a:endParaRPr>
          </a:p>
        </p:txBody>
      </p:sp>
      <p:sp>
        <p:nvSpPr>
          <p:cNvPr id="20483" name="Rectangle 3"/>
          <p:cNvSpPr>
            <a:spLocks noGrp="1" noChangeArrowheads="1"/>
          </p:cNvSpPr>
          <p:nvPr>
            <p:ph type="title"/>
          </p:nvPr>
        </p:nvSpPr>
        <p:spPr>
          <a:xfrm>
            <a:off x="2209800" y="107577"/>
            <a:ext cx="7772400" cy="838200"/>
          </a:xfrm>
        </p:spPr>
        <p:txBody>
          <a:bodyPr/>
          <a:lstStyle/>
          <a:p>
            <a:r>
              <a:rPr lang="en-US" altLang="en-US" sz="3600" b="1" dirty="0" smtClean="0">
                <a:solidFill>
                  <a:srgbClr val="0066FF"/>
                </a:solidFill>
                <a:latin typeface="Arial" panose="020B0604020202020204" pitchFamily="34" charset="0"/>
                <a:cs typeface="Arial" panose="020B0604020202020204" pitchFamily="34" charset="0"/>
              </a:rPr>
              <a:t>Pink </a:t>
            </a:r>
            <a:r>
              <a:rPr lang="en-US" altLang="en-US" sz="3600" b="1" dirty="0">
                <a:solidFill>
                  <a:srgbClr val="0066FF"/>
                </a:solidFill>
                <a:latin typeface="Arial" panose="020B0604020202020204" pitchFamily="34" charset="0"/>
                <a:cs typeface="Arial" panose="020B0604020202020204" pitchFamily="34" charset="0"/>
              </a:rPr>
              <a:t>Beam in 13-BM-D</a:t>
            </a:r>
          </a:p>
        </p:txBody>
      </p:sp>
    </p:spTree>
    <p:extLst>
      <p:ext uri="{BB962C8B-B14F-4D97-AF65-F5344CB8AC3E}">
        <p14:creationId xmlns:p14="http://schemas.microsoft.com/office/powerpoint/2010/main" val="2284276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2209800" y="304800"/>
            <a:ext cx="7772400" cy="914400"/>
          </a:xfrm>
        </p:spPr>
        <p:txBody>
          <a:bodyPr/>
          <a:lstStyle/>
          <a:p>
            <a:r>
              <a:rPr lang="en-US" altLang="en-US" sz="3200" b="1" dirty="0">
                <a:solidFill>
                  <a:srgbClr val="0066FF"/>
                </a:solidFill>
                <a:latin typeface="Arial" panose="020B0604020202020204" pitchFamily="34" charset="0"/>
                <a:cs typeface="Arial" panose="020B0604020202020204" pitchFamily="34" charset="0"/>
              </a:rPr>
              <a:t>Pink Beam Spectrum</a:t>
            </a:r>
            <a:r>
              <a:rPr lang="en-US" altLang="en-US" sz="3600" b="1" dirty="0">
                <a:solidFill>
                  <a:srgbClr val="0066FF"/>
                </a:solidFill>
                <a:latin typeface="Arial" panose="020B0604020202020204" pitchFamily="34" charset="0"/>
                <a:cs typeface="Arial" panose="020B0604020202020204" pitchFamily="34" charset="0"/>
              </a:rPr>
              <a:t/>
            </a:r>
            <a:br>
              <a:rPr lang="en-US" altLang="en-US" sz="3600" b="1" dirty="0">
                <a:solidFill>
                  <a:srgbClr val="0066FF"/>
                </a:solidFill>
                <a:latin typeface="Arial" panose="020B0604020202020204" pitchFamily="34" charset="0"/>
                <a:cs typeface="Arial" panose="020B0604020202020204" pitchFamily="34" charset="0"/>
              </a:rPr>
            </a:br>
            <a:r>
              <a:rPr lang="en-US" altLang="en-US" sz="2800" b="1" dirty="0">
                <a:solidFill>
                  <a:srgbClr val="0066FF"/>
                </a:solidFill>
                <a:latin typeface="Arial" panose="020B0604020202020204" pitchFamily="34" charset="0"/>
                <a:cs typeface="Arial" panose="020B0604020202020204" pitchFamily="34" charset="0"/>
              </a:rPr>
              <a:t>1 mm Al absorber, 3 </a:t>
            </a:r>
            <a:r>
              <a:rPr lang="en-US" altLang="en-US" sz="2800" b="1" dirty="0" err="1">
                <a:solidFill>
                  <a:srgbClr val="0066FF"/>
                </a:solidFill>
                <a:latin typeface="Arial" panose="020B0604020202020204" pitchFamily="34" charset="0"/>
                <a:cs typeface="Arial" panose="020B0604020202020204" pitchFamily="34" charset="0"/>
              </a:rPr>
              <a:t>mrad</a:t>
            </a:r>
            <a:r>
              <a:rPr lang="en-US" altLang="en-US" sz="2800" b="1" dirty="0">
                <a:solidFill>
                  <a:srgbClr val="0066FF"/>
                </a:solidFill>
                <a:latin typeface="Arial" panose="020B0604020202020204" pitchFamily="34" charset="0"/>
                <a:cs typeface="Arial" panose="020B0604020202020204" pitchFamily="34" charset="0"/>
              </a:rPr>
              <a:t> mirror angle</a:t>
            </a:r>
          </a:p>
        </p:txBody>
      </p:sp>
      <p:pic>
        <p:nvPicPr>
          <p:cNvPr id="22531" name="Picture 2" descr="C:\Talks\SPIE 2016\spectrum_3mrad_1mmAl.png"/>
          <p:cNvPicPr>
            <a:picLocks noChangeAspect="1" noChangeArrowheads="1"/>
          </p:cNvPicPr>
          <p:nvPr/>
        </p:nvPicPr>
        <p:blipFill>
          <a:blip r:embed="rId3" cstate="print">
            <a:extLst>
              <a:ext uri="{28A0092B-C50C-407E-A947-70E740481C1C}">
                <a14:useLocalDpi xmlns:a14="http://schemas.microsoft.com/office/drawing/2010/main" val="0"/>
              </a:ext>
            </a:extLst>
          </a:blip>
          <a:srcRect l="6548" t="12000" r="11429" b="10333"/>
          <a:stretch>
            <a:fillRect/>
          </a:stretch>
        </p:blipFill>
        <p:spPr bwMode="auto">
          <a:xfrm>
            <a:off x="2209801" y="1264025"/>
            <a:ext cx="81121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0057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7074" t="52548" r="2432" b="6920"/>
          <a:stretch/>
        </p:blipFill>
        <p:spPr>
          <a:xfrm>
            <a:off x="326139" y="1634724"/>
            <a:ext cx="11477933" cy="2373747"/>
          </a:xfrm>
          <a:prstGeom prst="rect">
            <a:avLst/>
          </a:prstGeom>
        </p:spPr>
      </p:pic>
      <p:sp>
        <p:nvSpPr>
          <p:cNvPr id="3" name="Rectangle 4"/>
          <p:cNvSpPr txBox="1">
            <a:spLocks noChangeArrowheads="1"/>
          </p:cNvSpPr>
          <p:nvPr/>
        </p:nvSpPr>
        <p:spPr>
          <a:xfrm>
            <a:off x="2058166" y="346677"/>
            <a:ext cx="8229600" cy="531348"/>
          </a:xfrm>
          <a:prstGeom prst="rect">
            <a:avLst/>
          </a:prstGeom>
        </p:spPr>
        <p:txBody>
          <a:bodyPr/>
          <a:lstStyle>
            <a:lvl1pPr algn="ctr" rtl="0" eaLnBrk="0" fontAlgn="base" hangingPunct="0">
              <a:spcBef>
                <a:spcPct val="0"/>
              </a:spcBef>
              <a:spcAft>
                <a:spcPct val="0"/>
              </a:spcAft>
              <a:defRPr sz="2800">
                <a:solidFill>
                  <a:schemeClr val="tx2"/>
                </a:solidFill>
                <a:latin typeface="+mj-lt"/>
                <a:ea typeface="ＭＳ Ｐゴシック" pitchFamily="-107" charset="-128"/>
                <a:cs typeface="+mj-cs"/>
              </a:defRPr>
            </a:lvl1pPr>
            <a:lvl2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2pPr>
            <a:lvl3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3pPr>
            <a:lvl4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4pPr>
            <a:lvl5pPr algn="ctr" rtl="0" eaLnBrk="0" fontAlgn="base" hangingPunct="0">
              <a:spcBef>
                <a:spcPct val="0"/>
              </a:spcBef>
              <a:spcAft>
                <a:spcPct val="0"/>
              </a:spcAft>
              <a:defRPr sz="2800">
                <a:solidFill>
                  <a:schemeClr val="tx2"/>
                </a:solidFill>
                <a:latin typeface="Arial" pitchFamily="-107" charset="0"/>
                <a:ea typeface="ＭＳ Ｐゴシック" pitchFamily="-107" charset="-128"/>
              </a:defRPr>
            </a:lvl5pPr>
            <a:lvl6pPr marL="457200" algn="ctr" rtl="0" eaLnBrk="0" fontAlgn="base" hangingPunct="0">
              <a:spcBef>
                <a:spcPct val="0"/>
              </a:spcBef>
              <a:spcAft>
                <a:spcPct val="0"/>
              </a:spcAft>
              <a:defRPr sz="2800">
                <a:solidFill>
                  <a:schemeClr val="tx2"/>
                </a:solidFill>
                <a:latin typeface="Arial" pitchFamily="-107" charset="0"/>
              </a:defRPr>
            </a:lvl6pPr>
            <a:lvl7pPr marL="914400" algn="ctr" rtl="0" eaLnBrk="0" fontAlgn="base" hangingPunct="0">
              <a:spcBef>
                <a:spcPct val="0"/>
              </a:spcBef>
              <a:spcAft>
                <a:spcPct val="0"/>
              </a:spcAft>
              <a:defRPr sz="2800">
                <a:solidFill>
                  <a:schemeClr val="tx2"/>
                </a:solidFill>
                <a:latin typeface="Arial" pitchFamily="-107" charset="0"/>
              </a:defRPr>
            </a:lvl7pPr>
            <a:lvl8pPr marL="1371600" algn="ctr" rtl="0" eaLnBrk="0" fontAlgn="base" hangingPunct="0">
              <a:spcBef>
                <a:spcPct val="0"/>
              </a:spcBef>
              <a:spcAft>
                <a:spcPct val="0"/>
              </a:spcAft>
              <a:defRPr sz="2800">
                <a:solidFill>
                  <a:schemeClr val="tx2"/>
                </a:solidFill>
                <a:latin typeface="Arial" pitchFamily="-107" charset="0"/>
              </a:defRPr>
            </a:lvl8pPr>
            <a:lvl9pPr marL="1828800" algn="ctr" rtl="0" eaLnBrk="0" fontAlgn="base" hangingPunct="0">
              <a:spcBef>
                <a:spcPct val="0"/>
              </a:spcBef>
              <a:spcAft>
                <a:spcPct val="0"/>
              </a:spcAft>
              <a:defRPr sz="2800">
                <a:solidFill>
                  <a:schemeClr val="tx2"/>
                </a:solidFill>
                <a:latin typeface="Arial" pitchFamily="-107" charset="0"/>
              </a:defRPr>
            </a:lvl9pPr>
          </a:lstStyle>
          <a:p>
            <a:r>
              <a:rPr lang="en-US" altLang="en-US" sz="3600" b="1" kern="0" dirty="0" smtClean="0">
                <a:solidFill>
                  <a:srgbClr val="0066FF"/>
                </a:solidFill>
              </a:rPr>
              <a:t>13-BM-D Beamline Layout</a:t>
            </a:r>
            <a:endParaRPr lang="en-US" altLang="en-US" b="1" kern="0" dirty="0"/>
          </a:p>
        </p:txBody>
      </p:sp>
      <p:sp>
        <p:nvSpPr>
          <p:cNvPr id="5" name="Rectangle 2"/>
          <p:cNvSpPr txBox="1">
            <a:spLocks noChangeArrowheads="1"/>
          </p:cNvSpPr>
          <p:nvPr/>
        </p:nvSpPr>
        <p:spPr>
          <a:xfrm>
            <a:off x="10089583" y="4113264"/>
            <a:ext cx="979876" cy="757039"/>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a:lstStyle>
          <a:p>
            <a:pPr marL="228600" indent="-228600" algn="ctr">
              <a:buFontTx/>
              <a:buNone/>
              <a:defRPr/>
            </a:pPr>
            <a:r>
              <a:rPr lang="en-US" altLang="en-US" kern="0" dirty="0" smtClean="0">
                <a:latin typeface="Arial" panose="020B0604020202020204" pitchFamily="34" charset="0"/>
                <a:cs typeface="Arial" panose="020B0604020202020204" pitchFamily="34" charset="0"/>
              </a:rPr>
              <a:t>Slits</a:t>
            </a:r>
          </a:p>
          <a:p>
            <a:pPr marL="228600" indent="-228600" algn="ctr">
              <a:buFontTx/>
              <a:buNone/>
              <a:defRPr/>
            </a:pPr>
            <a:r>
              <a:rPr lang="en-US" altLang="en-US" kern="0" dirty="0" smtClean="0">
                <a:latin typeface="Arial" panose="020B0604020202020204" pitchFamily="34" charset="0"/>
                <a:cs typeface="Arial" panose="020B0604020202020204" pitchFamily="34" charset="0"/>
              </a:rPr>
              <a:t>23.8 m</a:t>
            </a:r>
          </a:p>
        </p:txBody>
      </p:sp>
      <p:sp>
        <p:nvSpPr>
          <p:cNvPr id="6" name="Rectangle 2"/>
          <p:cNvSpPr txBox="1">
            <a:spLocks noChangeArrowheads="1"/>
          </p:cNvSpPr>
          <p:nvPr/>
        </p:nvSpPr>
        <p:spPr>
          <a:xfrm>
            <a:off x="8087900" y="4113264"/>
            <a:ext cx="2001683" cy="757039"/>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a:lstStyle>
          <a:p>
            <a:pPr marL="228600" indent="-228600" algn="ctr">
              <a:buFontTx/>
              <a:buNone/>
              <a:defRPr/>
            </a:pPr>
            <a:r>
              <a:rPr lang="en-US" altLang="en-US" kern="0" dirty="0" err="1" smtClean="0">
                <a:latin typeface="Arial" panose="020B0604020202020204" pitchFamily="34" charset="0"/>
                <a:cs typeface="Arial" panose="020B0604020202020204" pitchFamily="34" charset="0"/>
              </a:rPr>
              <a:t>Monochromator</a:t>
            </a:r>
            <a:endParaRPr lang="en-US" altLang="en-US" kern="0" dirty="0" smtClean="0">
              <a:latin typeface="Arial" panose="020B0604020202020204" pitchFamily="34" charset="0"/>
              <a:cs typeface="Arial" panose="020B0604020202020204" pitchFamily="34" charset="0"/>
            </a:endParaRPr>
          </a:p>
          <a:p>
            <a:pPr marL="228600" indent="-228600" algn="ctr">
              <a:buFontTx/>
              <a:buNone/>
              <a:defRPr/>
            </a:pPr>
            <a:r>
              <a:rPr lang="en-US" altLang="en-US" kern="0" dirty="0" smtClean="0">
                <a:latin typeface="Arial" panose="020B0604020202020204" pitchFamily="34" charset="0"/>
                <a:cs typeface="Arial" panose="020B0604020202020204" pitchFamily="34" charset="0"/>
              </a:rPr>
              <a:t>27.0 m</a:t>
            </a:r>
          </a:p>
          <a:p>
            <a:pPr marL="228600" indent="-228600" algn="ctr">
              <a:buFontTx/>
              <a:buNone/>
              <a:defRPr/>
            </a:pPr>
            <a:endParaRPr lang="en-US" altLang="en-US" sz="4000" kern="0" dirty="0">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a:xfrm>
            <a:off x="3393720" y="4113264"/>
            <a:ext cx="996505" cy="757039"/>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a:lstStyle>
          <a:p>
            <a:pPr marL="228600" indent="-228600" algn="ctr">
              <a:buFontTx/>
              <a:buNone/>
              <a:defRPr/>
            </a:pPr>
            <a:r>
              <a:rPr lang="en-US" altLang="en-US" kern="0" dirty="0" smtClean="0">
                <a:latin typeface="Arial" panose="020B0604020202020204" pitchFamily="34" charset="0"/>
                <a:cs typeface="Arial" panose="020B0604020202020204" pitchFamily="34" charset="0"/>
              </a:rPr>
              <a:t>Mirror</a:t>
            </a:r>
          </a:p>
          <a:p>
            <a:pPr marL="228600" indent="-228600" algn="ctr">
              <a:buFontTx/>
              <a:buNone/>
              <a:defRPr/>
            </a:pPr>
            <a:r>
              <a:rPr lang="en-US" altLang="en-US" kern="0" dirty="0" smtClean="0">
                <a:latin typeface="Arial" panose="020B0604020202020204" pitchFamily="34" charset="0"/>
                <a:cs typeface="Arial" panose="020B0604020202020204" pitchFamily="34" charset="0"/>
              </a:rPr>
              <a:t>49.5 m</a:t>
            </a:r>
          </a:p>
          <a:p>
            <a:pPr marL="228600" indent="-228600" algn="ctr">
              <a:buFontTx/>
              <a:buNone/>
              <a:defRPr/>
            </a:pPr>
            <a:endParaRPr lang="en-US" altLang="en-US" sz="4000" kern="0" dirty="0">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a:xfrm>
            <a:off x="4822062" y="4113264"/>
            <a:ext cx="761375" cy="326123"/>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a:lstStyle>
          <a:p>
            <a:pPr marL="228600" indent="-228600" algn="ctr">
              <a:buFontTx/>
              <a:buNone/>
              <a:defRPr/>
            </a:pPr>
            <a:r>
              <a:rPr lang="en-US" altLang="en-US" kern="0" dirty="0" smtClean="0">
                <a:latin typeface="Arial" panose="020B0604020202020204" pitchFamily="34" charset="0"/>
                <a:cs typeface="Arial" panose="020B0604020202020204" pitchFamily="34" charset="0"/>
              </a:rPr>
              <a:t>Slits</a:t>
            </a:r>
          </a:p>
          <a:p>
            <a:pPr marL="228600" indent="-228600" algn="ctr">
              <a:buFontTx/>
              <a:buNone/>
              <a:defRPr/>
            </a:pPr>
            <a:endParaRPr lang="en-US" altLang="en-US" sz="4000" kern="0" dirty="0">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a:xfrm>
            <a:off x="1225767" y="5446160"/>
            <a:ext cx="1713096" cy="757038"/>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a:lstStyle>
          <a:p>
            <a:pPr marL="228600" indent="-228600" algn="ctr">
              <a:buFontTx/>
              <a:buNone/>
              <a:defRPr/>
            </a:pPr>
            <a:r>
              <a:rPr lang="en-US" altLang="en-US" kern="0" dirty="0" smtClean="0">
                <a:latin typeface="Arial" panose="020B0604020202020204" pitchFamily="34" charset="0"/>
                <a:cs typeface="Arial" panose="020B0604020202020204" pitchFamily="34" charset="0"/>
              </a:rPr>
              <a:t>Tomography</a:t>
            </a:r>
          </a:p>
          <a:p>
            <a:pPr marL="228600" indent="-228600" algn="ctr">
              <a:buFontTx/>
              <a:buNone/>
              <a:defRPr/>
            </a:pPr>
            <a:r>
              <a:rPr lang="en-US" altLang="en-US" kern="0" dirty="0" smtClean="0">
                <a:latin typeface="Arial" panose="020B0604020202020204" pitchFamily="34" charset="0"/>
                <a:cs typeface="Arial" panose="020B0604020202020204" pitchFamily="34" charset="0"/>
              </a:rPr>
              <a:t>56.0 m</a:t>
            </a:r>
          </a:p>
        </p:txBody>
      </p:sp>
      <p:sp>
        <p:nvSpPr>
          <p:cNvPr id="10" name="Rectangle 2"/>
          <p:cNvSpPr txBox="1">
            <a:spLocks noChangeArrowheads="1"/>
          </p:cNvSpPr>
          <p:nvPr/>
        </p:nvSpPr>
        <p:spPr>
          <a:xfrm>
            <a:off x="173279" y="4113264"/>
            <a:ext cx="1909036" cy="326123"/>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a:lstStyle>
          <a:p>
            <a:pPr marL="228600" indent="-228600" algn="ctr">
              <a:buFontTx/>
              <a:buNone/>
              <a:defRPr/>
            </a:pPr>
            <a:r>
              <a:rPr lang="en-US" altLang="en-US" kern="0" dirty="0" smtClean="0">
                <a:latin typeface="Arial" panose="020B0604020202020204" pitchFamily="34" charset="0"/>
                <a:cs typeface="Arial" panose="020B0604020202020204" pitchFamily="34" charset="0"/>
              </a:rPr>
              <a:t>250-ton press</a:t>
            </a:r>
          </a:p>
          <a:p>
            <a:pPr marL="228600" indent="-228600" algn="ctr">
              <a:buFontTx/>
              <a:buNone/>
              <a:defRPr/>
            </a:pPr>
            <a:endParaRPr lang="en-US" altLang="en-US" sz="4000" kern="0" dirty="0">
              <a:latin typeface="Arial" panose="020B0604020202020204" pitchFamily="34" charset="0"/>
              <a:cs typeface="Arial" panose="020B0604020202020204" pitchFamily="34" charset="0"/>
            </a:endParaRPr>
          </a:p>
        </p:txBody>
      </p:sp>
      <p:cxnSp>
        <p:nvCxnSpPr>
          <p:cNvPr id="11" name="Straight Arrow Connector 10"/>
          <p:cNvCxnSpPr>
            <a:stCxn id="5" idx="0"/>
          </p:cNvCxnSpPr>
          <p:nvPr/>
        </p:nvCxnSpPr>
        <p:spPr>
          <a:xfrm flipH="1" flipV="1">
            <a:off x="10369651" y="2012114"/>
            <a:ext cx="209870" cy="2101150"/>
          </a:xfrm>
          <a:prstGeom prst="straightConnector1">
            <a:avLst/>
          </a:prstGeom>
          <a:ln w="25400">
            <a:solidFill>
              <a:srgbClr val="0066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0"/>
          </p:cNvCxnSpPr>
          <p:nvPr/>
        </p:nvCxnSpPr>
        <p:spPr>
          <a:xfrm flipH="1" flipV="1">
            <a:off x="1850835" y="2672048"/>
            <a:ext cx="231480" cy="2774112"/>
          </a:xfrm>
          <a:prstGeom prst="straightConnector1">
            <a:avLst/>
          </a:prstGeom>
          <a:ln w="25400">
            <a:solidFill>
              <a:srgbClr val="0066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7" idx="0"/>
          </p:cNvCxnSpPr>
          <p:nvPr/>
        </p:nvCxnSpPr>
        <p:spPr>
          <a:xfrm flipH="1" flipV="1">
            <a:off x="3611761" y="2504801"/>
            <a:ext cx="280212" cy="1608463"/>
          </a:xfrm>
          <a:prstGeom prst="straightConnector1">
            <a:avLst/>
          </a:prstGeom>
          <a:ln w="25400">
            <a:solidFill>
              <a:srgbClr val="0066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0"/>
          </p:cNvCxnSpPr>
          <p:nvPr/>
        </p:nvCxnSpPr>
        <p:spPr>
          <a:xfrm flipH="1" flipV="1">
            <a:off x="5033676" y="2379897"/>
            <a:ext cx="169074" cy="1733367"/>
          </a:xfrm>
          <a:prstGeom prst="straightConnector1">
            <a:avLst/>
          </a:prstGeom>
          <a:ln w="25400">
            <a:solidFill>
              <a:srgbClr val="0066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0"/>
          </p:cNvCxnSpPr>
          <p:nvPr/>
        </p:nvCxnSpPr>
        <p:spPr>
          <a:xfrm flipV="1">
            <a:off x="9088742" y="2181340"/>
            <a:ext cx="720774" cy="1931924"/>
          </a:xfrm>
          <a:prstGeom prst="straightConnector1">
            <a:avLst/>
          </a:prstGeom>
          <a:ln w="25400">
            <a:solidFill>
              <a:srgbClr val="0066F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0"/>
          </p:cNvCxnSpPr>
          <p:nvPr/>
        </p:nvCxnSpPr>
        <p:spPr>
          <a:xfrm flipH="1" flipV="1">
            <a:off x="1013997" y="2672048"/>
            <a:ext cx="113800" cy="1441216"/>
          </a:xfrm>
          <a:prstGeom prst="straightConnector1">
            <a:avLst/>
          </a:prstGeom>
          <a:ln w="25400">
            <a:solidFill>
              <a:srgbClr val="0066FF"/>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Rectangle 2"/>
          <p:cNvSpPr txBox="1">
            <a:spLocks noChangeArrowheads="1"/>
          </p:cNvSpPr>
          <p:nvPr/>
        </p:nvSpPr>
        <p:spPr>
          <a:xfrm>
            <a:off x="11086087" y="4113264"/>
            <a:ext cx="979876" cy="757039"/>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a:lstStyle>
          <a:p>
            <a:pPr marL="228600" indent="-228600" algn="ctr">
              <a:buFontTx/>
              <a:buNone/>
              <a:defRPr/>
            </a:pPr>
            <a:r>
              <a:rPr lang="en-US" altLang="en-US" kern="0" dirty="0" smtClean="0">
                <a:latin typeface="Arial" panose="020B0604020202020204" pitchFamily="34" charset="0"/>
                <a:cs typeface="Arial" panose="020B0604020202020204" pitchFamily="34" charset="0"/>
              </a:rPr>
              <a:t>Filters</a:t>
            </a:r>
          </a:p>
          <a:p>
            <a:pPr marL="228600" indent="-228600" algn="ctr">
              <a:buFontTx/>
              <a:buNone/>
              <a:defRPr/>
            </a:pPr>
            <a:r>
              <a:rPr lang="en-US" altLang="en-US" kern="0" dirty="0" smtClean="0">
                <a:latin typeface="Arial" panose="020B0604020202020204" pitchFamily="34" charset="0"/>
                <a:cs typeface="Arial" panose="020B0604020202020204" pitchFamily="34" charset="0"/>
              </a:rPr>
              <a:t>23.0 m</a:t>
            </a:r>
          </a:p>
        </p:txBody>
      </p:sp>
      <p:cxnSp>
        <p:nvCxnSpPr>
          <p:cNvPr id="43" name="Straight Arrow Connector 42"/>
          <p:cNvCxnSpPr>
            <a:stCxn id="42" idx="0"/>
          </p:cNvCxnSpPr>
          <p:nvPr/>
        </p:nvCxnSpPr>
        <p:spPr>
          <a:xfrm flipH="1" flipV="1">
            <a:off x="10615635" y="1944902"/>
            <a:ext cx="960390" cy="2168362"/>
          </a:xfrm>
          <a:prstGeom prst="straightConnector1">
            <a:avLst/>
          </a:prstGeom>
          <a:ln w="25400">
            <a:solidFill>
              <a:srgbClr val="0066FF"/>
            </a:solidFill>
            <a:tailEnd type="triangle" w="lg" len="lg"/>
          </a:ln>
        </p:spPr>
        <p:style>
          <a:lnRef idx="1">
            <a:schemeClr val="accent1"/>
          </a:lnRef>
          <a:fillRef idx="0">
            <a:schemeClr val="accent1"/>
          </a:fillRef>
          <a:effectRef idx="0">
            <a:schemeClr val="accent1"/>
          </a:effectRef>
          <a:fontRef idx="minor">
            <a:schemeClr val="tx1"/>
          </a:fontRef>
        </p:style>
      </p:cxnSp>
      <p:sp>
        <p:nvSpPr>
          <p:cNvPr id="52" name="Rectangle 2"/>
          <p:cNvSpPr txBox="1">
            <a:spLocks noChangeArrowheads="1"/>
          </p:cNvSpPr>
          <p:nvPr/>
        </p:nvSpPr>
        <p:spPr>
          <a:xfrm>
            <a:off x="2342804" y="4113264"/>
            <a:ext cx="958883" cy="705635"/>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mn-lt"/>
                <a:ea typeface="ＭＳ Ｐゴシック" pitchFamily="-107" charset="-128"/>
                <a:cs typeface="+mn-cs"/>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3pPr>
            <a:lvl4pPr marL="1600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4pPr>
            <a:lvl5pPr marL="20574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5pPr>
            <a:lvl6pPr marL="25146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6pPr>
            <a:lvl7pPr marL="29718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7pPr>
            <a:lvl8pPr marL="34290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8pPr>
            <a:lvl9pPr marL="3886200" indent="-228600" algn="l" rtl="0" eaLnBrk="0" fontAlgn="base" hangingPunct="0">
              <a:spcBef>
                <a:spcPct val="20000"/>
              </a:spcBef>
              <a:spcAft>
                <a:spcPct val="0"/>
              </a:spcAft>
              <a:buChar char="•"/>
              <a:defRPr sz="1600">
                <a:solidFill>
                  <a:schemeClr val="tx1"/>
                </a:solidFill>
                <a:latin typeface="Times New Roman" pitchFamily="-107" charset="0"/>
                <a:ea typeface="ＭＳ Ｐゴシック" pitchFamily="-107" charset="-128"/>
              </a:defRPr>
            </a:lvl9pPr>
          </a:lstStyle>
          <a:p>
            <a:pPr marL="228600" indent="-228600" algn="ctr">
              <a:buFontTx/>
              <a:buNone/>
              <a:defRPr/>
            </a:pPr>
            <a:r>
              <a:rPr lang="en-US" altLang="en-US" kern="0" dirty="0" smtClean="0">
                <a:latin typeface="Arial" panose="020B0604020202020204" pitchFamily="34" charset="0"/>
                <a:cs typeface="Arial" panose="020B0604020202020204" pitchFamily="34" charset="0"/>
              </a:rPr>
              <a:t>Slits</a:t>
            </a:r>
          </a:p>
          <a:p>
            <a:pPr marL="228600" indent="-228600" algn="ctr">
              <a:buFontTx/>
              <a:buNone/>
              <a:defRPr/>
            </a:pPr>
            <a:r>
              <a:rPr lang="en-US" altLang="en-US" kern="0" dirty="0" smtClean="0">
                <a:latin typeface="Arial" panose="020B0604020202020204" pitchFamily="34" charset="0"/>
                <a:cs typeface="Arial" panose="020B0604020202020204" pitchFamily="34" charset="0"/>
              </a:rPr>
              <a:t>54.7 m</a:t>
            </a:r>
          </a:p>
          <a:p>
            <a:pPr marL="228600" indent="-228600" algn="ctr">
              <a:buFontTx/>
              <a:buNone/>
              <a:defRPr/>
            </a:pPr>
            <a:endParaRPr lang="en-US" altLang="en-US" sz="4000" kern="0" dirty="0">
              <a:latin typeface="Arial" panose="020B0604020202020204" pitchFamily="34" charset="0"/>
              <a:cs typeface="Arial" panose="020B0604020202020204" pitchFamily="34" charset="0"/>
            </a:endParaRPr>
          </a:p>
        </p:txBody>
      </p:sp>
      <p:cxnSp>
        <p:nvCxnSpPr>
          <p:cNvPr id="53" name="Straight Arrow Connector 52"/>
          <p:cNvCxnSpPr>
            <a:stCxn id="52" idx="0"/>
          </p:cNvCxnSpPr>
          <p:nvPr/>
        </p:nvCxnSpPr>
        <p:spPr>
          <a:xfrm flipH="1" flipV="1">
            <a:off x="2201578" y="2588964"/>
            <a:ext cx="620668" cy="1524300"/>
          </a:xfrm>
          <a:prstGeom prst="straightConnector1">
            <a:avLst/>
          </a:prstGeom>
          <a:ln w="25400">
            <a:solidFill>
              <a:srgbClr val="0066FF"/>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9738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a:xfrm>
            <a:off x="2209800" y="76200"/>
            <a:ext cx="7772400" cy="838200"/>
          </a:xfrm>
        </p:spPr>
        <p:txBody>
          <a:bodyPr rtlCol="0">
            <a:normAutofit fontScale="90000"/>
          </a:bodyPr>
          <a:lstStyle/>
          <a:p>
            <a:pPr eaLnBrk="1" fontAlgn="auto" hangingPunct="1">
              <a:spcAft>
                <a:spcPts val="0"/>
              </a:spcAft>
              <a:defRPr/>
            </a:pPr>
            <a:r>
              <a:rPr lang="en-US" sz="3200" b="1" dirty="0">
                <a:solidFill>
                  <a:srgbClr val="0066FF"/>
                </a:solidFill>
              </a:rPr>
              <a:t>Absorption Tomography Setup</a:t>
            </a:r>
            <a:br>
              <a:rPr lang="en-US" sz="3200" b="1" dirty="0">
                <a:solidFill>
                  <a:srgbClr val="0066FF"/>
                </a:solidFill>
              </a:rPr>
            </a:br>
            <a:r>
              <a:rPr lang="en-US" sz="2800" b="1" dirty="0">
                <a:solidFill>
                  <a:srgbClr val="0066FF"/>
                </a:solidFill>
              </a:rPr>
              <a:t>13-BM-D station at APS</a:t>
            </a:r>
          </a:p>
        </p:txBody>
      </p:sp>
      <p:sp>
        <p:nvSpPr>
          <p:cNvPr id="11267" name="Rectangle 3"/>
          <p:cNvSpPr>
            <a:spLocks noGrp="1" noChangeArrowheads="1"/>
          </p:cNvSpPr>
          <p:nvPr>
            <p:ph idx="1"/>
          </p:nvPr>
        </p:nvSpPr>
        <p:spPr>
          <a:xfrm>
            <a:off x="352427" y="983247"/>
            <a:ext cx="6839695" cy="3352800"/>
          </a:xfrm>
        </p:spPr>
        <p:txBody>
          <a:bodyPr/>
          <a:lstStyle/>
          <a:p>
            <a:pPr eaLnBrk="1" hangingPunct="1">
              <a:lnSpc>
                <a:spcPct val="80000"/>
              </a:lnSpc>
            </a:pPr>
            <a:r>
              <a:rPr lang="en-US" altLang="en-US" sz="2400" dirty="0"/>
              <a:t>X-ray Source</a:t>
            </a:r>
          </a:p>
          <a:p>
            <a:pPr lvl="1" eaLnBrk="1" hangingPunct="1">
              <a:lnSpc>
                <a:spcPct val="80000"/>
              </a:lnSpc>
            </a:pPr>
            <a:r>
              <a:rPr lang="en-US" altLang="en-US" sz="2000" dirty="0"/>
              <a:t>Parallel monochromatic </a:t>
            </a:r>
            <a:r>
              <a:rPr lang="en-US" altLang="en-US" sz="2000" dirty="0" smtClean="0"/>
              <a:t>x-rays (10-80 </a:t>
            </a:r>
            <a:r>
              <a:rPr lang="en-US" altLang="en-US" sz="2000" dirty="0" err="1" smtClean="0"/>
              <a:t>keV</a:t>
            </a:r>
            <a:r>
              <a:rPr lang="en-US" altLang="en-US" sz="2000" dirty="0"/>
              <a:t>)</a:t>
            </a:r>
            <a:r>
              <a:rPr lang="en-US" altLang="en-US" sz="2000" dirty="0" smtClean="0"/>
              <a:t> or pink beam</a:t>
            </a:r>
            <a:endParaRPr lang="en-US" altLang="en-US" sz="2000" dirty="0"/>
          </a:p>
          <a:p>
            <a:pPr lvl="1" eaLnBrk="1" hangingPunct="1">
              <a:lnSpc>
                <a:spcPct val="80000"/>
              </a:lnSpc>
            </a:pPr>
            <a:r>
              <a:rPr lang="en-US" altLang="en-US" sz="2000" dirty="0"/>
              <a:t>APS bending magnet source, 20 </a:t>
            </a:r>
            <a:r>
              <a:rPr lang="en-US" altLang="en-US" sz="2000" dirty="0" err="1"/>
              <a:t>keV</a:t>
            </a:r>
            <a:r>
              <a:rPr lang="en-US" altLang="en-US" sz="2000" dirty="0"/>
              <a:t> critical energy</a:t>
            </a:r>
          </a:p>
          <a:p>
            <a:pPr lvl="1" eaLnBrk="1" hangingPunct="1">
              <a:lnSpc>
                <a:spcPct val="80000"/>
              </a:lnSpc>
            </a:pPr>
            <a:r>
              <a:rPr lang="en-US" altLang="en-US" sz="2000" dirty="0" smtClean="0"/>
              <a:t>1-50 mm </a:t>
            </a:r>
            <a:r>
              <a:rPr lang="en-US" altLang="en-US" sz="2000" dirty="0"/>
              <a:t>field of view in horizontal, up to 6 mm in vertical</a:t>
            </a:r>
          </a:p>
          <a:p>
            <a:pPr lvl="1" eaLnBrk="1" hangingPunct="1">
              <a:lnSpc>
                <a:spcPct val="80000"/>
              </a:lnSpc>
            </a:pPr>
            <a:r>
              <a:rPr lang="en-US" altLang="en-US" sz="2000" dirty="0"/>
              <a:t>1-20 micron resolution, depends on field of view</a:t>
            </a:r>
          </a:p>
          <a:p>
            <a:pPr eaLnBrk="1" hangingPunct="1">
              <a:lnSpc>
                <a:spcPct val="80000"/>
              </a:lnSpc>
            </a:pPr>
            <a:r>
              <a:rPr lang="en-US" altLang="en-US" sz="2400" dirty="0"/>
              <a:t>Imaging System</a:t>
            </a:r>
          </a:p>
          <a:p>
            <a:pPr lvl="1" eaLnBrk="1" hangingPunct="1">
              <a:lnSpc>
                <a:spcPct val="80000"/>
              </a:lnSpc>
            </a:pPr>
            <a:r>
              <a:rPr lang="en-US" altLang="en-US" sz="2000" dirty="0" err="1"/>
              <a:t>LuAG</a:t>
            </a:r>
            <a:r>
              <a:rPr lang="en-US" altLang="en-US" sz="2000" dirty="0"/>
              <a:t> single crystal scintillator</a:t>
            </a:r>
          </a:p>
          <a:p>
            <a:pPr lvl="1" eaLnBrk="1" hangingPunct="1">
              <a:lnSpc>
                <a:spcPct val="80000"/>
              </a:lnSpc>
            </a:pPr>
            <a:r>
              <a:rPr lang="en-US" altLang="en-US" sz="2000" dirty="0"/>
              <a:t>5X to 20X microscope objectives, or zoom/macro lens</a:t>
            </a:r>
          </a:p>
          <a:p>
            <a:pPr lvl="1" eaLnBrk="1" hangingPunct="1">
              <a:lnSpc>
                <a:spcPct val="80000"/>
              </a:lnSpc>
            </a:pPr>
            <a:r>
              <a:rPr lang="en-US" altLang="en-US" sz="2000" dirty="0"/>
              <a:t>1920x1200 pixel fast CMOS camera</a:t>
            </a:r>
          </a:p>
          <a:p>
            <a:pPr eaLnBrk="1" hangingPunct="1">
              <a:lnSpc>
                <a:spcPct val="80000"/>
              </a:lnSpc>
            </a:pPr>
            <a:r>
              <a:rPr lang="en-US" altLang="en-US" sz="2400" dirty="0"/>
              <a:t>Data collection</a:t>
            </a:r>
          </a:p>
          <a:p>
            <a:pPr lvl="1" eaLnBrk="1" hangingPunct="1">
              <a:lnSpc>
                <a:spcPct val="80000"/>
              </a:lnSpc>
            </a:pPr>
            <a:r>
              <a:rPr lang="en-US" altLang="en-US" sz="2000" dirty="0"/>
              <a:t>Rotate sample 180 degrees, acquire images every </a:t>
            </a:r>
            <a:r>
              <a:rPr lang="en-US" altLang="en-US" sz="2000" dirty="0" smtClean="0"/>
              <a:t>0.2 </a:t>
            </a:r>
            <a:r>
              <a:rPr lang="en-US" altLang="en-US" sz="2000" dirty="0"/>
              <a:t>degrees</a:t>
            </a:r>
          </a:p>
          <a:p>
            <a:pPr lvl="1" eaLnBrk="1" hangingPunct="1">
              <a:lnSpc>
                <a:spcPct val="80000"/>
              </a:lnSpc>
            </a:pPr>
            <a:r>
              <a:rPr lang="en-US" altLang="en-US" sz="2000" dirty="0"/>
              <a:t>Data collection time: </a:t>
            </a:r>
            <a:r>
              <a:rPr lang="en-US" altLang="en-US" sz="2000" dirty="0" smtClean="0"/>
              <a:t>10-30 minutes (monochromatic), 10-100 seconds (pink)</a:t>
            </a:r>
            <a:endParaRPr lang="en-US" altLang="en-US" sz="2000" dirty="0"/>
          </a:p>
          <a:p>
            <a:pPr lvl="1" eaLnBrk="1" hangingPunct="1">
              <a:lnSpc>
                <a:spcPct val="80000"/>
              </a:lnSpc>
            </a:pPr>
            <a:r>
              <a:rPr lang="en-US" altLang="en-US" sz="2000" dirty="0"/>
              <a:t>Reconstruction time: </a:t>
            </a:r>
            <a:r>
              <a:rPr lang="en-US" altLang="en-US" sz="2000" dirty="0" smtClean="0"/>
              <a:t>2-5 minutes</a:t>
            </a:r>
            <a:endParaRPr lang="en-US" altLang="en-US" sz="2000" dirty="0"/>
          </a:p>
        </p:txBody>
      </p:sp>
      <p:grpSp>
        <p:nvGrpSpPr>
          <p:cNvPr id="11268" name="Group 32"/>
          <p:cNvGrpSpPr>
            <a:grpSpLocks/>
          </p:cNvGrpSpPr>
          <p:nvPr/>
        </p:nvGrpSpPr>
        <p:grpSpPr bwMode="auto">
          <a:xfrm>
            <a:off x="7014322" y="4130466"/>
            <a:ext cx="5273675" cy="2525712"/>
            <a:chOff x="2303" y="2400"/>
            <a:chExt cx="3322" cy="1591"/>
          </a:xfrm>
        </p:grpSpPr>
        <p:sp>
          <p:nvSpPr>
            <p:cNvPr id="11269" name="AutoShape 2"/>
            <p:cNvSpPr>
              <a:spLocks noChangeAspect="1" noChangeArrowheads="1"/>
            </p:cNvSpPr>
            <p:nvPr/>
          </p:nvSpPr>
          <p:spPr bwMode="auto">
            <a:xfrm>
              <a:off x="2303" y="2400"/>
              <a:ext cx="727" cy="1245"/>
            </a:xfrm>
            <a:prstGeom prst="cube">
              <a:avLst>
                <a:gd name="adj" fmla="val 24995"/>
              </a:avLst>
            </a:prstGeom>
            <a:solidFill>
              <a:schemeClr val="tx1"/>
            </a:solidFill>
            <a:ln w="12700">
              <a:solidFill>
                <a:srgbClr val="000000"/>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70" name="Oval 5"/>
            <p:cNvSpPr>
              <a:spLocks noChangeAspect="1" noChangeArrowheads="1"/>
            </p:cNvSpPr>
            <p:nvPr/>
          </p:nvSpPr>
          <p:spPr bwMode="auto">
            <a:xfrm>
              <a:off x="3858" y="2875"/>
              <a:ext cx="295" cy="511"/>
            </a:xfrm>
            <a:prstGeom prst="ellipse">
              <a:avLst/>
            </a:prstGeom>
            <a:solidFill>
              <a:srgbClr val="FFFF66"/>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71" name="Line 6"/>
            <p:cNvSpPr>
              <a:spLocks noChangeAspect="1" noChangeShapeType="1"/>
            </p:cNvSpPr>
            <p:nvPr/>
          </p:nvSpPr>
          <p:spPr bwMode="auto">
            <a:xfrm>
              <a:off x="4028" y="3044"/>
              <a:ext cx="517" cy="0"/>
            </a:xfrm>
            <a:prstGeom prst="line">
              <a:avLst/>
            </a:prstGeom>
            <a:noFill/>
            <a:ln w="12700">
              <a:solidFill>
                <a:schemeClr val="hlink"/>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72" name="Line 7"/>
            <p:cNvSpPr>
              <a:spLocks noChangeAspect="1" noChangeShapeType="1"/>
            </p:cNvSpPr>
            <p:nvPr/>
          </p:nvSpPr>
          <p:spPr bwMode="auto">
            <a:xfrm>
              <a:off x="4027" y="3131"/>
              <a:ext cx="518" cy="0"/>
            </a:xfrm>
            <a:prstGeom prst="line">
              <a:avLst/>
            </a:prstGeom>
            <a:noFill/>
            <a:ln w="12700">
              <a:solidFill>
                <a:schemeClr val="hlink"/>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73" name="Line 8"/>
            <p:cNvSpPr>
              <a:spLocks noChangeAspect="1" noChangeShapeType="1"/>
            </p:cNvSpPr>
            <p:nvPr/>
          </p:nvSpPr>
          <p:spPr bwMode="auto">
            <a:xfrm>
              <a:off x="4028" y="3217"/>
              <a:ext cx="517" cy="0"/>
            </a:xfrm>
            <a:prstGeom prst="line">
              <a:avLst/>
            </a:prstGeom>
            <a:noFill/>
            <a:ln w="12700">
              <a:solidFill>
                <a:schemeClr val="hlink"/>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74" name="Rectangle 9"/>
            <p:cNvSpPr>
              <a:spLocks noChangeAspect="1" noChangeArrowheads="1"/>
            </p:cNvSpPr>
            <p:nvPr/>
          </p:nvSpPr>
          <p:spPr bwMode="auto">
            <a:xfrm>
              <a:off x="2951" y="2915"/>
              <a:ext cx="640" cy="424"/>
            </a:xfrm>
            <a:prstGeom prst="rect">
              <a:avLst/>
            </a:prstGeom>
            <a:solidFill>
              <a:schemeClr val="folHlink"/>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75" name="AutoShape 10"/>
            <p:cNvSpPr>
              <a:spLocks noChangeAspect="1" noChangeArrowheads="1"/>
            </p:cNvSpPr>
            <p:nvPr/>
          </p:nvSpPr>
          <p:spPr bwMode="auto">
            <a:xfrm>
              <a:off x="4549" y="2789"/>
              <a:ext cx="381" cy="597"/>
            </a:xfrm>
            <a:prstGeom prst="cube">
              <a:avLst>
                <a:gd name="adj" fmla="val 24995"/>
              </a:avLst>
            </a:prstGeom>
            <a:solidFill>
              <a:srgbClr val="CC9900"/>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76" name="AutoShape 11"/>
            <p:cNvSpPr>
              <a:spLocks noChangeAspect="1" noChangeArrowheads="1"/>
            </p:cNvSpPr>
            <p:nvPr/>
          </p:nvSpPr>
          <p:spPr bwMode="auto">
            <a:xfrm>
              <a:off x="4246" y="3523"/>
              <a:ext cx="987" cy="468"/>
            </a:xfrm>
            <a:prstGeom prst="cube">
              <a:avLst>
                <a:gd name="adj" fmla="val 24995"/>
              </a:avLst>
            </a:prstGeom>
            <a:solidFill>
              <a:srgbClr val="808080"/>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77" name="Line 12"/>
            <p:cNvSpPr>
              <a:spLocks noChangeAspect="1" noChangeShapeType="1"/>
            </p:cNvSpPr>
            <p:nvPr/>
          </p:nvSpPr>
          <p:spPr bwMode="auto">
            <a:xfrm>
              <a:off x="4718" y="3390"/>
              <a:ext cx="0" cy="173"/>
            </a:xfrm>
            <a:prstGeom prst="line">
              <a:avLst/>
            </a:prstGeom>
            <a:noFill/>
            <a:ln w="1270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78" name="Oval 13"/>
            <p:cNvSpPr>
              <a:spLocks noChangeAspect="1" noChangeArrowheads="1"/>
            </p:cNvSpPr>
            <p:nvPr/>
          </p:nvSpPr>
          <p:spPr bwMode="auto">
            <a:xfrm>
              <a:off x="4506" y="3437"/>
              <a:ext cx="381" cy="122"/>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79" name="AutoShape 14"/>
            <p:cNvSpPr>
              <a:spLocks noChangeAspect="1" noChangeArrowheads="1"/>
            </p:cNvSpPr>
            <p:nvPr/>
          </p:nvSpPr>
          <p:spPr bwMode="auto">
            <a:xfrm rot="3180000">
              <a:off x="4852" y="3436"/>
              <a:ext cx="122" cy="123"/>
            </a:xfrm>
            <a:prstGeom prst="upArrow">
              <a:avLst>
                <a:gd name="adj1" fmla="val 50000"/>
                <a:gd name="adj2" fmla="val 50405"/>
              </a:avLst>
            </a:prstGeom>
            <a:solidFill>
              <a:schemeClr val="accent1"/>
            </a:solidFill>
            <a:ln w="127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80" name="Oval 15"/>
            <p:cNvSpPr>
              <a:spLocks noChangeAspect="1" noChangeArrowheads="1"/>
            </p:cNvSpPr>
            <p:nvPr/>
          </p:nvSpPr>
          <p:spPr bwMode="auto">
            <a:xfrm>
              <a:off x="3512" y="2918"/>
              <a:ext cx="166" cy="425"/>
            </a:xfrm>
            <a:prstGeom prst="ellipse">
              <a:avLst/>
            </a:prstGeom>
            <a:solidFill>
              <a:schemeClr val="folHlink"/>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81" name="Oval 16"/>
            <p:cNvSpPr>
              <a:spLocks noChangeAspect="1" noChangeArrowheads="1"/>
            </p:cNvSpPr>
            <p:nvPr/>
          </p:nvSpPr>
          <p:spPr bwMode="auto">
            <a:xfrm>
              <a:off x="2864" y="2918"/>
              <a:ext cx="166" cy="425"/>
            </a:xfrm>
            <a:prstGeom prst="ellipse">
              <a:avLst/>
            </a:prstGeom>
            <a:solidFill>
              <a:schemeClr val="folHlink"/>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82" name="Line 17"/>
            <p:cNvSpPr>
              <a:spLocks noChangeAspect="1" noChangeShapeType="1"/>
            </p:cNvSpPr>
            <p:nvPr/>
          </p:nvSpPr>
          <p:spPr bwMode="auto">
            <a:xfrm>
              <a:off x="4892" y="3044"/>
              <a:ext cx="517" cy="0"/>
            </a:xfrm>
            <a:prstGeom prst="line">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83" name="Line 18"/>
            <p:cNvSpPr>
              <a:spLocks noChangeAspect="1" noChangeShapeType="1"/>
            </p:cNvSpPr>
            <p:nvPr/>
          </p:nvSpPr>
          <p:spPr bwMode="auto">
            <a:xfrm>
              <a:off x="4891" y="3131"/>
              <a:ext cx="518" cy="0"/>
            </a:xfrm>
            <a:prstGeom prst="line">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84" name="Line 19"/>
            <p:cNvSpPr>
              <a:spLocks noChangeAspect="1" noChangeShapeType="1"/>
            </p:cNvSpPr>
            <p:nvPr/>
          </p:nvSpPr>
          <p:spPr bwMode="auto">
            <a:xfrm>
              <a:off x="4892" y="3217"/>
              <a:ext cx="517" cy="0"/>
            </a:xfrm>
            <a:prstGeom prst="line">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85" name="Line 20"/>
            <p:cNvSpPr>
              <a:spLocks noChangeAspect="1" noChangeShapeType="1"/>
            </p:cNvSpPr>
            <p:nvPr/>
          </p:nvSpPr>
          <p:spPr bwMode="auto">
            <a:xfrm>
              <a:off x="3638" y="3044"/>
              <a:ext cx="216" cy="0"/>
            </a:xfrm>
            <a:prstGeom prst="line">
              <a:avLst/>
            </a:prstGeom>
            <a:noFill/>
            <a:ln w="12700">
              <a:solidFill>
                <a:schemeClr val="accent2"/>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86" name="Line 21"/>
            <p:cNvSpPr>
              <a:spLocks noChangeAspect="1" noChangeShapeType="1"/>
            </p:cNvSpPr>
            <p:nvPr/>
          </p:nvSpPr>
          <p:spPr bwMode="auto">
            <a:xfrm>
              <a:off x="3638" y="3217"/>
              <a:ext cx="216" cy="0"/>
            </a:xfrm>
            <a:prstGeom prst="line">
              <a:avLst/>
            </a:prstGeom>
            <a:noFill/>
            <a:ln w="12700">
              <a:solidFill>
                <a:schemeClr val="accent2"/>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87" name="Line 22"/>
            <p:cNvSpPr>
              <a:spLocks noChangeAspect="1" noChangeShapeType="1"/>
            </p:cNvSpPr>
            <p:nvPr/>
          </p:nvSpPr>
          <p:spPr bwMode="auto">
            <a:xfrm>
              <a:off x="3638" y="3131"/>
              <a:ext cx="216" cy="0"/>
            </a:xfrm>
            <a:prstGeom prst="line">
              <a:avLst/>
            </a:prstGeom>
            <a:noFill/>
            <a:ln w="12700">
              <a:solidFill>
                <a:schemeClr val="accent2"/>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88" name="Rectangle 23"/>
            <p:cNvSpPr>
              <a:spLocks noChangeAspect="1" noChangeArrowheads="1"/>
            </p:cNvSpPr>
            <p:nvPr/>
          </p:nvSpPr>
          <p:spPr bwMode="auto">
            <a:xfrm>
              <a:off x="5063" y="2875"/>
              <a:ext cx="5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X-rays</a:t>
              </a:r>
            </a:p>
          </p:txBody>
        </p:sp>
        <p:sp>
          <p:nvSpPr>
            <p:cNvPr id="11289" name="Rectangle 24"/>
            <p:cNvSpPr>
              <a:spLocks noChangeAspect="1" noChangeArrowheads="1"/>
            </p:cNvSpPr>
            <p:nvPr/>
          </p:nvSpPr>
          <p:spPr bwMode="auto">
            <a:xfrm>
              <a:off x="4329" y="3692"/>
              <a:ext cx="8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srgbClr val="EEECE1"/>
                  </a:solidFill>
                  <a:effectLst/>
                  <a:uLnTx/>
                  <a:uFillTx/>
                  <a:latin typeface="Times New Roman" panose="02020603050405020304" pitchFamily="18" charset="0"/>
                  <a:ea typeface="+mn-ea"/>
                  <a:cs typeface="+mn-cs"/>
                </a:rPr>
                <a:t>Rotation stage</a:t>
              </a:r>
            </a:p>
          </p:txBody>
        </p:sp>
        <p:sp>
          <p:nvSpPr>
            <p:cNvPr id="11290" name="Rectangle 25"/>
            <p:cNvSpPr>
              <a:spLocks noChangeAspect="1" noChangeArrowheads="1"/>
            </p:cNvSpPr>
            <p:nvPr/>
          </p:nvSpPr>
          <p:spPr bwMode="auto">
            <a:xfrm>
              <a:off x="4502" y="2569"/>
              <a:ext cx="5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Sample</a:t>
              </a:r>
            </a:p>
          </p:txBody>
        </p:sp>
        <p:sp>
          <p:nvSpPr>
            <p:cNvPr id="11291" name="Rectangle 26"/>
            <p:cNvSpPr>
              <a:spLocks noChangeAspect="1" noChangeArrowheads="1"/>
            </p:cNvSpPr>
            <p:nvPr/>
          </p:nvSpPr>
          <p:spPr bwMode="auto">
            <a:xfrm>
              <a:off x="3768" y="2616"/>
              <a:ext cx="7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Scintillator</a:t>
              </a:r>
            </a:p>
          </p:txBody>
        </p:sp>
        <p:sp>
          <p:nvSpPr>
            <p:cNvPr id="11292" name="Rectangle 27"/>
            <p:cNvSpPr>
              <a:spLocks noChangeAspect="1" noChangeArrowheads="1"/>
            </p:cNvSpPr>
            <p:nvPr/>
          </p:nvSpPr>
          <p:spPr bwMode="auto">
            <a:xfrm>
              <a:off x="3077" y="2530"/>
              <a:ext cx="763"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Microscope objective</a:t>
              </a:r>
            </a:p>
          </p:txBody>
        </p:sp>
        <p:sp>
          <p:nvSpPr>
            <p:cNvPr id="11293" name="Rectangle 28"/>
            <p:cNvSpPr>
              <a:spLocks noChangeAspect="1" noChangeArrowheads="1"/>
            </p:cNvSpPr>
            <p:nvPr/>
          </p:nvSpPr>
          <p:spPr bwMode="auto">
            <a:xfrm>
              <a:off x="2332" y="2659"/>
              <a:ext cx="548"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CMOS camera</a:t>
              </a:r>
            </a:p>
          </p:txBody>
        </p:sp>
        <p:sp>
          <p:nvSpPr>
            <p:cNvPr id="11294" name="Rectangle 29"/>
            <p:cNvSpPr>
              <a:spLocks noChangeAspect="1" noChangeArrowheads="1"/>
            </p:cNvSpPr>
            <p:nvPr/>
          </p:nvSpPr>
          <p:spPr bwMode="auto">
            <a:xfrm>
              <a:off x="4113" y="2875"/>
              <a:ext cx="56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X-rays</a:t>
              </a:r>
            </a:p>
          </p:txBody>
        </p:sp>
        <p:sp>
          <p:nvSpPr>
            <p:cNvPr id="11295" name="Rectangle 30"/>
            <p:cNvSpPr>
              <a:spLocks noChangeAspect="1" noChangeArrowheads="1"/>
            </p:cNvSpPr>
            <p:nvPr/>
          </p:nvSpPr>
          <p:spPr bwMode="auto">
            <a:xfrm>
              <a:off x="3486" y="3303"/>
              <a:ext cx="56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Visible light</a:t>
              </a:r>
            </a:p>
          </p:txBody>
        </p:sp>
      </p:grpSp>
    </p:spTree>
    <p:extLst>
      <p:ext uri="{BB962C8B-B14F-4D97-AF65-F5344CB8AC3E}">
        <p14:creationId xmlns:p14="http://schemas.microsoft.com/office/powerpoint/2010/main" val="1730213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785156" y="857250"/>
            <a:ext cx="6858000" cy="5143500"/>
          </a:xfrm>
          <a:prstGeom prst="rect">
            <a:avLst/>
          </a:prstGeom>
        </p:spPr>
      </p:pic>
      <p:sp>
        <p:nvSpPr>
          <p:cNvPr id="5" name="TextBox 4"/>
          <p:cNvSpPr txBox="1"/>
          <p:nvPr/>
        </p:nvSpPr>
        <p:spPr>
          <a:xfrm>
            <a:off x="8984694" y="2642532"/>
            <a:ext cx="268446" cy="338554"/>
          </a:xfrm>
          <a:prstGeom prst="rect">
            <a:avLst/>
          </a:prstGeom>
          <a:noFill/>
        </p:spPr>
        <p:txBody>
          <a:bodyPr wrap="square" rtlCol="0">
            <a:spAutoFit/>
          </a:bodyPr>
          <a:lstStyle/>
          <a:p>
            <a:pPr defTabSz="457200"/>
            <a:r>
              <a:rPr lang="en-US" sz="1600" dirty="0">
                <a:solidFill>
                  <a:prstClr val="white"/>
                </a:solidFill>
                <a:latin typeface="Calibri" panose="020F0502020204030204"/>
              </a:rPr>
              <a:t>1</a:t>
            </a:r>
          </a:p>
        </p:txBody>
      </p:sp>
      <p:sp>
        <p:nvSpPr>
          <p:cNvPr id="6" name="TextBox 5"/>
          <p:cNvSpPr txBox="1"/>
          <p:nvPr/>
        </p:nvSpPr>
        <p:spPr>
          <a:xfrm>
            <a:off x="8984694" y="3524774"/>
            <a:ext cx="268446" cy="338554"/>
          </a:xfrm>
          <a:prstGeom prst="rect">
            <a:avLst/>
          </a:prstGeom>
          <a:noFill/>
        </p:spPr>
        <p:txBody>
          <a:bodyPr wrap="square" rtlCol="0">
            <a:spAutoFit/>
          </a:bodyPr>
          <a:lstStyle/>
          <a:p>
            <a:pPr defTabSz="457200"/>
            <a:r>
              <a:rPr lang="en-US" sz="1600" dirty="0">
                <a:solidFill>
                  <a:prstClr val="white"/>
                </a:solidFill>
                <a:latin typeface="Calibri" panose="020F0502020204030204"/>
              </a:rPr>
              <a:t>2</a:t>
            </a:r>
          </a:p>
        </p:txBody>
      </p:sp>
      <p:sp>
        <p:nvSpPr>
          <p:cNvPr id="7" name="TextBox 6"/>
          <p:cNvSpPr txBox="1"/>
          <p:nvPr/>
        </p:nvSpPr>
        <p:spPr>
          <a:xfrm>
            <a:off x="8984694" y="3970592"/>
            <a:ext cx="268446" cy="338554"/>
          </a:xfrm>
          <a:prstGeom prst="rect">
            <a:avLst/>
          </a:prstGeom>
          <a:noFill/>
        </p:spPr>
        <p:txBody>
          <a:bodyPr wrap="square" rtlCol="0">
            <a:spAutoFit/>
          </a:bodyPr>
          <a:lstStyle/>
          <a:p>
            <a:pPr defTabSz="457200"/>
            <a:r>
              <a:rPr lang="en-US" sz="1600" dirty="0" smtClean="0">
                <a:solidFill>
                  <a:prstClr val="white"/>
                </a:solidFill>
                <a:latin typeface="Calibri" panose="020F0502020204030204"/>
              </a:rPr>
              <a:t>3</a:t>
            </a:r>
            <a:endParaRPr lang="en-US" sz="1600" dirty="0">
              <a:solidFill>
                <a:prstClr val="white"/>
              </a:solidFill>
              <a:latin typeface="Calibri" panose="020F0502020204030204"/>
            </a:endParaRPr>
          </a:p>
        </p:txBody>
      </p:sp>
      <p:sp>
        <p:nvSpPr>
          <p:cNvPr id="8" name="TextBox 7"/>
          <p:cNvSpPr txBox="1"/>
          <p:nvPr/>
        </p:nvSpPr>
        <p:spPr>
          <a:xfrm>
            <a:off x="8984694" y="4555366"/>
            <a:ext cx="268446" cy="338554"/>
          </a:xfrm>
          <a:prstGeom prst="rect">
            <a:avLst/>
          </a:prstGeom>
          <a:noFill/>
        </p:spPr>
        <p:txBody>
          <a:bodyPr wrap="square" rtlCol="0">
            <a:spAutoFit/>
          </a:bodyPr>
          <a:lstStyle/>
          <a:p>
            <a:pPr defTabSz="457200"/>
            <a:r>
              <a:rPr lang="en-US" sz="1600" dirty="0">
                <a:solidFill>
                  <a:prstClr val="white"/>
                </a:solidFill>
                <a:latin typeface="Calibri" panose="020F0502020204030204"/>
              </a:rPr>
              <a:t>4</a:t>
            </a:r>
          </a:p>
        </p:txBody>
      </p:sp>
      <p:sp>
        <p:nvSpPr>
          <p:cNvPr id="9" name="TextBox 8"/>
          <p:cNvSpPr txBox="1"/>
          <p:nvPr/>
        </p:nvSpPr>
        <p:spPr>
          <a:xfrm>
            <a:off x="8984694" y="5823502"/>
            <a:ext cx="268446" cy="338554"/>
          </a:xfrm>
          <a:prstGeom prst="rect">
            <a:avLst/>
          </a:prstGeom>
          <a:noFill/>
        </p:spPr>
        <p:txBody>
          <a:bodyPr wrap="square" rtlCol="0">
            <a:spAutoFit/>
          </a:bodyPr>
          <a:lstStyle/>
          <a:p>
            <a:pPr defTabSz="457200"/>
            <a:r>
              <a:rPr lang="en-US" sz="1600" dirty="0">
                <a:solidFill>
                  <a:prstClr val="white"/>
                </a:solidFill>
                <a:latin typeface="Calibri" panose="020F0502020204030204"/>
              </a:rPr>
              <a:t>5</a:t>
            </a:r>
          </a:p>
        </p:txBody>
      </p:sp>
      <p:sp>
        <p:nvSpPr>
          <p:cNvPr id="10" name="TextBox 9"/>
          <p:cNvSpPr txBox="1"/>
          <p:nvPr/>
        </p:nvSpPr>
        <p:spPr>
          <a:xfrm>
            <a:off x="9805838" y="6184499"/>
            <a:ext cx="268446" cy="338554"/>
          </a:xfrm>
          <a:prstGeom prst="rect">
            <a:avLst/>
          </a:prstGeom>
          <a:noFill/>
        </p:spPr>
        <p:txBody>
          <a:bodyPr wrap="square" rtlCol="0">
            <a:spAutoFit/>
          </a:bodyPr>
          <a:lstStyle/>
          <a:p>
            <a:pPr defTabSz="457200"/>
            <a:r>
              <a:rPr lang="en-US" sz="1600" dirty="0">
                <a:solidFill>
                  <a:prstClr val="white"/>
                </a:solidFill>
                <a:latin typeface="Calibri" panose="020F0502020204030204"/>
              </a:rPr>
              <a:t>6</a:t>
            </a:r>
          </a:p>
        </p:txBody>
      </p:sp>
      <p:sp>
        <p:nvSpPr>
          <p:cNvPr id="11" name="TextBox 10"/>
          <p:cNvSpPr txBox="1"/>
          <p:nvPr/>
        </p:nvSpPr>
        <p:spPr>
          <a:xfrm>
            <a:off x="8351919" y="2702798"/>
            <a:ext cx="268446" cy="338554"/>
          </a:xfrm>
          <a:prstGeom prst="rect">
            <a:avLst/>
          </a:prstGeom>
          <a:noFill/>
        </p:spPr>
        <p:txBody>
          <a:bodyPr wrap="square" rtlCol="0">
            <a:spAutoFit/>
          </a:bodyPr>
          <a:lstStyle/>
          <a:p>
            <a:pPr defTabSz="457200"/>
            <a:r>
              <a:rPr lang="en-US" sz="1600" dirty="0">
                <a:solidFill>
                  <a:prstClr val="white"/>
                </a:solidFill>
                <a:latin typeface="Calibri" panose="020F0502020204030204"/>
              </a:rPr>
              <a:t>7</a:t>
            </a:r>
          </a:p>
        </p:txBody>
      </p:sp>
      <p:sp>
        <p:nvSpPr>
          <p:cNvPr id="12" name="TextBox 11"/>
          <p:cNvSpPr txBox="1"/>
          <p:nvPr/>
        </p:nvSpPr>
        <p:spPr>
          <a:xfrm>
            <a:off x="8296499" y="1847121"/>
            <a:ext cx="268446" cy="338554"/>
          </a:xfrm>
          <a:prstGeom prst="rect">
            <a:avLst/>
          </a:prstGeom>
          <a:noFill/>
        </p:spPr>
        <p:txBody>
          <a:bodyPr wrap="square" rtlCol="0">
            <a:spAutoFit/>
          </a:bodyPr>
          <a:lstStyle/>
          <a:p>
            <a:pPr defTabSz="457200"/>
            <a:r>
              <a:rPr lang="en-US" sz="1600" dirty="0">
                <a:solidFill>
                  <a:prstClr val="white"/>
                </a:solidFill>
                <a:latin typeface="Calibri" panose="020F0502020204030204"/>
              </a:rPr>
              <a:t>8</a:t>
            </a:r>
          </a:p>
        </p:txBody>
      </p:sp>
      <p:sp>
        <p:nvSpPr>
          <p:cNvPr id="13" name="TextBox 12"/>
          <p:cNvSpPr txBox="1"/>
          <p:nvPr/>
        </p:nvSpPr>
        <p:spPr>
          <a:xfrm>
            <a:off x="8271332" y="1058556"/>
            <a:ext cx="268446" cy="338554"/>
          </a:xfrm>
          <a:prstGeom prst="rect">
            <a:avLst/>
          </a:prstGeom>
          <a:noFill/>
        </p:spPr>
        <p:txBody>
          <a:bodyPr wrap="square" rtlCol="0">
            <a:spAutoFit/>
          </a:bodyPr>
          <a:lstStyle/>
          <a:p>
            <a:pPr defTabSz="457200"/>
            <a:r>
              <a:rPr lang="en-US" sz="1600" dirty="0">
                <a:solidFill>
                  <a:prstClr val="black"/>
                </a:solidFill>
                <a:latin typeface="Calibri" panose="020F0502020204030204"/>
              </a:rPr>
              <a:t>9</a:t>
            </a:r>
          </a:p>
        </p:txBody>
      </p:sp>
      <p:sp>
        <p:nvSpPr>
          <p:cNvPr id="14" name="TextBox 13"/>
          <p:cNvSpPr txBox="1"/>
          <p:nvPr/>
        </p:nvSpPr>
        <p:spPr>
          <a:xfrm>
            <a:off x="5761840" y="4154093"/>
            <a:ext cx="426440" cy="338554"/>
          </a:xfrm>
          <a:prstGeom prst="rect">
            <a:avLst/>
          </a:prstGeom>
          <a:noFill/>
        </p:spPr>
        <p:txBody>
          <a:bodyPr wrap="square" rtlCol="0">
            <a:spAutoFit/>
          </a:bodyPr>
          <a:lstStyle/>
          <a:p>
            <a:pPr defTabSz="457200"/>
            <a:r>
              <a:rPr lang="en-US" sz="1600" dirty="0">
                <a:solidFill>
                  <a:prstClr val="white"/>
                </a:solidFill>
                <a:latin typeface="Calibri" panose="020F0502020204030204"/>
              </a:rPr>
              <a:t>11</a:t>
            </a:r>
          </a:p>
        </p:txBody>
      </p:sp>
      <p:sp>
        <p:nvSpPr>
          <p:cNvPr id="15" name="TextBox 14"/>
          <p:cNvSpPr txBox="1"/>
          <p:nvPr/>
        </p:nvSpPr>
        <p:spPr>
          <a:xfrm>
            <a:off x="5662570" y="355278"/>
            <a:ext cx="426440" cy="338554"/>
          </a:xfrm>
          <a:prstGeom prst="rect">
            <a:avLst/>
          </a:prstGeom>
          <a:noFill/>
        </p:spPr>
        <p:txBody>
          <a:bodyPr wrap="square" rtlCol="0">
            <a:spAutoFit/>
          </a:bodyPr>
          <a:lstStyle/>
          <a:p>
            <a:pPr defTabSz="457200"/>
            <a:r>
              <a:rPr lang="en-US" sz="1600" dirty="0">
                <a:solidFill>
                  <a:prstClr val="white"/>
                </a:solidFill>
                <a:latin typeface="Calibri" panose="020F0502020204030204"/>
              </a:rPr>
              <a:t>10</a:t>
            </a:r>
          </a:p>
        </p:txBody>
      </p:sp>
      <p:sp>
        <p:nvSpPr>
          <p:cNvPr id="16" name="TextBox 15"/>
          <p:cNvSpPr txBox="1"/>
          <p:nvPr/>
        </p:nvSpPr>
        <p:spPr>
          <a:xfrm>
            <a:off x="193964" y="86916"/>
            <a:ext cx="6280727" cy="4955203"/>
          </a:xfrm>
          <a:prstGeom prst="rect">
            <a:avLst/>
          </a:prstGeom>
          <a:noFill/>
        </p:spPr>
        <p:txBody>
          <a:bodyPr wrap="square" rtlCol="0">
            <a:spAutoFit/>
          </a:bodyPr>
          <a:lstStyle/>
          <a:p>
            <a:pPr algn="ctr" defTabSz="457200"/>
            <a:r>
              <a:rPr lang="en-US" sz="2800" b="1" dirty="0" smtClean="0">
                <a:solidFill>
                  <a:srgbClr val="0066FF"/>
                </a:solidFill>
                <a:latin typeface="Calibri" panose="020F0502020204030204"/>
              </a:rPr>
              <a:t>Tomography Apparatus in 13-BM-D</a:t>
            </a:r>
            <a:endParaRPr lang="en-US" sz="2800" b="1" dirty="0">
              <a:solidFill>
                <a:srgbClr val="0066FF"/>
              </a:solidFill>
              <a:latin typeface="Calibri" panose="020F0502020204030204"/>
            </a:endParaRPr>
          </a:p>
          <a:p>
            <a:pPr defTabSz="457200"/>
            <a:endParaRPr lang="en-US" dirty="0">
              <a:solidFill>
                <a:prstClr val="black"/>
              </a:solidFill>
              <a:latin typeface="Calibri" panose="020F0502020204030204"/>
            </a:endParaRPr>
          </a:p>
          <a:p>
            <a:pPr marL="342900" indent="-342900" defTabSz="457200">
              <a:buFontTx/>
              <a:buAutoNum type="arabicPeriod"/>
            </a:pPr>
            <a:r>
              <a:rPr lang="en-US" dirty="0">
                <a:solidFill>
                  <a:prstClr val="black"/>
                </a:solidFill>
                <a:latin typeface="Calibri" panose="020F0502020204030204"/>
              </a:rPr>
              <a:t>Sample at x-ray beam height</a:t>
            </a:r>
          </a:p>
          <a:p>
            <a:pPr marL="342900" indent="-342900" defTabSz="457200">
              <a:buFontTx/>
              <a:buAutoNum type="arabicPeriod"/>
            </a:pPr>
            <a:r>
              <a:rPr lang="en-US" dirty="0">
                <a:solidFill>
                  <a:prstClr val="black"/>
                </a:solidFill>
                <a:latin typeface="Calibri" panose="020F0502020204030204"/>
              </a:rPr>
              <a:t>X-Z translation stages above rotation </a:t>
            </a:r>
            <a:r>
              <a:rPr lang="en-US" dirty="0" smtClean="0">
                <a:solidFill>
                  <a:prstClr val="black"/>
                </a:solidFill>
                <a:latin typeface="Calibri" panose="020F0502020204030204"/>
              </a:rPr>
              <a:t>stage, </a:t>
            </a:r>
            <a:r>
              <a:rPr lang="en-US" dirty="0">
                <a:solidFill>
                  <a:prstClr val="black"/>
                </a:solidFill>
                <a:latin typeface="Calibri" panose="020F0502020204030204"/>
              </a:rPr>
              <a:t>25mm travel</a:t>
            </a:r>
          </a:p>
          <a:p>
            <a:pPr marL="342900" indent="-342900" defTabSz="457200">
              <a:buFontTx/>
              <a:buAutoNum type="arabicPeriod"/>
            </a:pPr>
            <a:r>
              <a:rPr lang="en-US" dirty="0">
                <a:solidFill>
                  <a:prstClr val="black"/>
                </a:solidFill>
                <a:latin typeface="Calibri" panose="020F0502020204030204"/>
              </a:rPr>
              <a:t>Rotation stage</a:t>
            </a:r>
          </a:p>
          <a:p>
            <a:pPr marL="342900" indent="-342900" defTabSz="457200">
              <a:buFontTx/>
              <a:buAutoNum type="arabicPeriod"/>
            </a:pPr>
            <a:r>
              <a:rPr lang="en-US" dirty="0">
                <a:solidFill>
                  <a:prstClr val="black"/>
                </a:solidFill>
                <a:latin typeface="Calibri" panose="020F0502020204030204"/>
              </a:rPr>
              <a:t>Vertical translation stage, 30 mm travel</a:t>
            </a:r>
          </a:p>
          <a:p>
            <a:pPr marL="342900" indent="-342900" defTabSz="457200">
              <a:buFontTx/>
              <a:buAutoNum type="arabicPeriod"/>
            </a:pPr>
            <a:r>
              <a:rPr lang="en-US" dirty="0">
                <a:solidFill>
                  <a:prstClr val="black"/>
                </a:solidFill>
                <a:latin typeface="Calibri" panose="020F0502020204030204"/>
              </a:rPr>
              <a:t>Horizontal translation stage, 100 mm travel</a:t>
            </a:r>
          </a:p>
          <a:p>
            <a:pPr marL="342900" indent="-342900" defTabSz="457200">
              <a:buFontTx/>
              <a:buAutoNum type="arabicPeriod"/>
            </a:pPr>
            <a:r>
              <a:rPr lang="en-US" dirty="0">
                <a:solidFill>
                  <a:prstClr val="black"/>
                </a:solidFill>
                <a:latin typeface="Calibri" panose="020F0502020204030204"/>
              </a:rPr>
              <a:t>Optical table, 5 degrees of freedom (X, Y, roll, pitch, yaw)</a:t>
            </a:r>
          </a:p>
          <a:p>
            <a:pPr marL="342900" indent="-342900" defTabSz="457200">
              <a:buFontTx/>
              <a:buAutoNum type="arabicPeriod"/>
            </a:pPr>
            <a:r>
              <a:rPr lang="en-US" dirty="0">
                <a:solidFill>
                  <a:prstClr val="black"/>
                </a:solidFill>
                <a:latin typeface="Calibri" panose="020F0502020204030204"/>
              </a:rPr>
              <a:t>Scintillator and 45 degree mirror</a:t>
            </a:r>
          </a:p>
          <a:p>
            <a:pPr marL="342900" indent="-342900" defTabSz="457200">
              <a:buFontTx/>
              <a:buAutoNum type="arabicPeriod"/>
            </a:pPr>
            <a:r>
              <a:rPr lang="en-US" dirty="0">
                <a:solidFill>
                  <a:prstClr val="black"/>
                </a:solidFill>
                <a:latin typeface="Calibri" panose="020F0502020204030204"/>
              </a:rPr>
              <a:t>Nikon macro lens (others lenses available for higher magnification)</a:t>
            </a:r>
          </a:p>
          <a:p>
            <a:pPr marL="342900" indent="-342900" defTabSz="457200">
              <a:buFontTx/>
              <a:buAutoNum type="arabicPeriod"/>
            </a:pPr>
            <a:r>
              <a:rPr lang="en-US" dirty="0">
                <a:solidFill>
                  <a:prstClr val="black"/>
                </a:solidFill>
                <a:latin typeface="Calibri" panose="020F0502020204030204"/>
              </a:rPr>
              <a:t>CMOS camera, 1920x1200 pixels, 163 frames/s maximum</a:t>
            </a:r>
          </a:p>
          <a:p>
            <a:pPr marL="342900" indent="-342900" defTabSz="457200">
              <a:buFontTx/>
              <a:buAutoNum type="arabicPeriod"/>
            </a:pPr>
            <a:r>
              <a:rPr lang="en-US" dirty="0">
                <a:solidFill>
                  <a:prstClr val="black"/>
                </a:solidFill>
                <a:latin typeface="Calibri" panose="020F0502020204030204"/>
              </a:rPr>
              <a:t>X-Y-Z-theta stage to position camera</a:t>
            </a:r>
          </a:p>
          <a:p>
            <a:pPr marL="342900" indent="-342900" defTabSz="457200">
              <a:buFontTx/>
              <a:buAutoNum type="arabicPeriod"/>
            </a:pPr>
            <a:r>
              <a:rPr lang="en-US" dirty="0">
                <a:solidFill>
                  <a:prstClr val="black"/>
                </a:solidFill>
                <a:latin typeface="Calibri" panose="020F0502020204030204"/>
              </a:rPr>
              <a:t>Z stage to change scintillator to sample distance for phase contrast</a:t>
            </a:r>
          </a:p>
          <a:p>
            <a:pPr marL="342900" indent="-342900" defTabSz="457200">
              <a:buFontTx/>
              <a:buAutoNum type="arabicPeriod"/>
            </a:pPr>
            <a:r>
              <a:rPr lang="en-US" dirty="0">
                <a:solidFill>
                  <a:prstClr val="black"/>
                </a:solidFill>
                <a:latin typeface="Calibri" panose="020F0502020204030204"/>
              </a:rPr>
              <a:t>Brillouin spectroscopy optics for diamond anvil cell, not used for </a:t>
            </a:r>
            <a:r>
              <a:rPr lang="en-US" dirty="0" smtClean="0">
                <a:solidFill>
                  <a:prstClr val="black"/>
                </a:solidFill>
                <a:latin typeface="Calibri" panose="020F0502020204030204"/>
              </a:rPr>
              <a:t>tomography</a:t>
            </a:r>
            <a:endParaRPr lang="en-US" dirty="0">
              <a:solidFill>
                <a:prstClr val="black"/>
              </a:solidFill>
              <a:latin typeface="Calibri" panose="020F0502020204030204"/>
            </a:endParaRPr>
          </a:p>
        </p:txBody>
      </p:sp>
      <p:sp>
        <p:nvSpPr>
          <p:cNvPr id="18" name="TextBox 17"/>
          <p:cNvSpPr txBox="1"/>
          <p:nvPr/>
        </p:nvSpPr>
        <p:spPr>
          <a:xfrm>
            <a:off x="9575525" y="2702798"/>
            <a:ext cx="1156283" cy="338554"/>
          </a:xfrm>
          <a:prstGeom prst="rect">
            <a:avLst/>
          </a:prstGeom>
          <a:noFill/>
        </p:spPr>
        <p:txBody>
          <a:bodyPr wrap="square" rtlCol="0">
            <a:spAutoFit/>
          </a:bodyPr>
          <a:lstStyle/>
          <a:p>
            <a:pPr defTabSz="457200"/>
            <a:r>
              <a:rPr lang="en-US" sz="1600" dirty="0">
                <a:solidFill>
                  <a:prstClr val="white"/>
                </a:solidFill>
                <a:latin typeface="Calibri" panose="020F0502020204030204"/>
                <a:sym typeface="Wingdings" panose="05000000000000000000" pitchFamily="2" charset="2"/>
              </a:rPr>
              <a:t></a:t>
            </a:r>
            <a:r>
              <a:rPr lang="en-US" sz="1600" dirty="0">
                <a:solidFill>
                  <a:prstClr val="white"/>
                </a:solidFill>
                <a:latin typeface="Calibri" panose="020F0502020204030204"/>
              </a:rPr>
              <a:t>X-rays</a:t>
            </a:r>
          </a:p>
        </p:txBody>
      </p:sp>
      <p:sp>
        <p:nvSpPr>
          <p:cNvPr id="19" name="TextBox 18"/>
          <p:cNvSpPr txBox="1"/>
          <p:nvPr/>
        </p:nvSpPr>
        <p:spPr>
          <a:xfrm>
            <a:off x="9139846" y="813435"/>
            <a:ext cx="426440" cy="338554"/>
          </a:xfrm>
          <a:prstGeom prst="rect">
            <a:avLst/>
          </a:prstGeom>
          <a:noFill/>
        </p:spPr>
        <p:txBody>
          <a:bodyPr wrap="square" rtlCol="0">
            <a:spAutoFit/>
          </a:bodyPr>
          <a:lstStyle/>
          <a:p>
            <a:pPr defTabSz="457200"/>
            <a:r>
              <a:rPr lang="en-US" sz="1600" dirty="0">
                <a:solidFill>
                  <a:prstClr val="white"/>
                </a:solidFill>
                <a:latin typeface="Calibri" panose="020F0502020204030204"/>
              </a:rPr>
              <a:t>12</a:t>
            </a:r>
          </a:p>
        </p:txBody>
      </p:sp>
      <p:sp>
        <p:nvSpPr>
          <p:cNvPr id="17" name="TextBox 16"/>
          <p:cNvSpPr txBox="1"/>
          <p:nvPr/>
        </p:nvSpPr>
        <p:spPr>
          <a:xfrm>
            <a:off x="7020103" y="467077"/>
            <a:ext cx="426440" cy="338554"/>
          </a:xfrm>
          <a:prstGeom prst="rect">
            <a:avLst/>
          </a:prstGeom>
          <a:noFill/>
        </p:spPr>
        <p:txBody>
          <a:bodyPr wrap="square" rtlCol="0">
            <a:spAutoFit/>
          </a:bodyPr>
          <a:lstStyle/>
          <a:p>
            <a:pPr defTabSz="457200"/>
            <a:r>
              <a:rPr lang="en-US" sz="1600" dirty="0" smtClean="0">
                <a:solidFill>
                  <a:prstClr val="white"/>
                </a:solidFill>
                <a:latin typeface="Calibri" panose="020F0502020204030204"/>
              </a:rPr>
              <a:t>10</a:t>
            </a:r>
            <a:endParaRPr lang="en-US" sz="1600" dirty="0">
              <a:solidFill>
                <a:prstClr val="white"/>
              </a:solidFill>
              <a:latin typeface="Calibri" panose="020F0502020204030204"/>
            </a:endParaRPr>
          </a:p>
        </p:txBody>
      </p:sp>
      <p:sp>
        <p:nvSpPr>
          <p:cNvPr id="20" name="TextBox 19"/>
          <p:cNvSpPr txBox="1"/>
          <p:nvPr/>
        </p:nvSpPr>
        <p:spPr>
          <a:xfrm>
            <a:off x="7024723" y="4147773"/>
            <a:ext cx="426440" cy="338554"/>
          </a:xfrm>
          <a:prstGeom prst="rect">
            <a:avLst/>
          </a:prstGeom>
          <a:noFill/>
        </p:spPr>
        <p:txBody>
          <a:bodyPr wrap="square" rtlCol="0">
            <a:spAutoFit/>
          </a:bodyPr>
          <a:lstStyle/>
          <a:p>
            <a:pPr defTabSz="457200"/>
            <a:r>
              <a:rPr lang="en-US" sz="1600" dirty="0" smtClean="0">
                <a:solidFill>
                  <a:prstClr val="white"/>
                </a:solidFill>
                <a:latin typeface="Calibri" panose="020F0502020204030204"/>
              </a:rPr>
              <a:t>11</a:t>
            </a:r>
            <a:endParaRPr lang="en-US" sz="1600" dirty="0">
              <a:solidFill>
                <a:prstClr val="white"/>
              </a:solidFill>
              <a:latin typeface="Calibri" panose="020F0502020204030204"/>
            </a:endParaRPr>
          </a:p>
        </p:txBody>
      </p:sp>
    </p:spTree>
    <p:extLst>
      <p:ext uri="{BB962C8B-B14F-4D97-AF65-F5344CB8AC3E}">
        <p14:creationId xmlns:p14="http://schemas.microsoft.com/office/powerpoint/2010/main" val="1254860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5097065" y="1558710"/>
            <a:ext cx="6890719" cy="5033941"/>
          </a:xfrm>
        </p:spPr>
        <p:txBody>
          <a:bodyPr>
            <a:noAutofit/>
          </a:bodyPr>
          <a:lstStyle/>
          <a:p>
            <a:pPr marL="285750" indent="-228600"/>
            <a:r>
              <a:rPr lang="en-US" altLang="en-US" dirty="0" smtClean="0"/>
              <a:t>Existing stage</a:t>
            </a:r>
          </a:p>
          <a:p>
            <a:pPr marL="742950" lvl="1"/>
            <a:r>
              <a:rPr lang="en-US" altLang="en-US" dirty="0" smtClean="0"/>
              <a:t>&lt; 3 kg load</a:t>
            </a:r>
          </a:p>
          <a:p>
            <a:pPr marL="742950" lvl="1"/>
            <a:r>
              <a:rPr lang="en-US" altLang="en-US" dirty="0" smtClean="0"/>
              <a:t>Maximum distance from pink beam to stage is ~75 mm</a:t>
            </a:r>
          </a:p>
          <a:p>
            <a:pPr marL="742950" lvl="1"/>
            <a:r>
              <a:rPr lang="en-US" altLang="en-US" dirty="0"/>
              <a:t>Cannot use large in-situ apparatus</a:t>
            </a:r>
          </a:p>
          <a:p>
            <a:pPr marL="742950" lvl="1"/>
            <a:r>
              <a:rPr lang="en-US" altLang="en-US" dirty="0" smtClean="0"/>
              <a:t>Ball bearing stage, &gt; 1 </a:t>
            </a:r>
            <a:r>
              <a:rPr lang="en-US" altLang="en-US" dirty="0" smtClean="0">
                <a:latin typeface="Symbol" panose="05050102010706020507" pitchFamily="18" charset="2"/>
              </a:rPr>
              <a:t>m</a:t>
            </a:r>
            <a:r>
              <a:rPr lang="en-US" altLang="en-US" dirty="0" smtClean="0"/>
              <a:t>m runout</a:t>
            </a:r>
          </a:p>
          <a:p>
            <a:pPr marL="285750" indent="-228600"/>
            <a:r>
              <a:rPr lang="en-US" altLang="en-US" dirty="0" smtClean="0"/>
              <a:t>New stage</a:t>
            </a:r>
          </a:p>
          <a:p>
            <a:pPr marL="742950" lvl="1"/>
            <a:r>
              <a:rPr lang="en-US" altLang="en-US" dirty="0" smtClean="0"/>
              <a:t>25 kg load</a:t>
            </a:r>
          </a:p>
          <a:p>
            <a:pPr marL="742950" lvl="1"/>
            <a:r>
              <a:rPr lang="en-US" altLang="en-US" dirty="0" err="1" smtClean="0"/>
              <a:t>Hexpod</a:t>
            </a:r>
            <a:r>
              <a:rPr lang="en-US" altLang="en-US" dirty="0" smtClean="0"/>
              <a:t> base, 6 degrees of freedom</a:t>
            </a:r>
          </a:p>
          <a:p>
            <a:pPr marL="742950" lvl="1"/>
            <a:r>
              <a:rPr lang="en-US" altLang="en-US" dirty="0" smtClean="0"/>
              <a:t>Air bearing rotation stage, 0.25 </a:t>
            </a:r>
            <a:r>
              <a:rPr lang="en-US" altLang="en-US" dirty="0">
                <a:latin typeface="Symbol" panose="05050102010706020507" pitchFamily="18" charset="2"/>
              </a:rPr>
              <a:t>m</a:t>
            </a:r>
            <a:r>
              <a:rPr lang="en-US" altLang="en-US" dirty="0"/>
              <a:t>m </a:t>
            </a:r>
            <a:r>
              <a:rPr lang="en-US" altLang="en-US" dirty="0" smtClean="0"/>
              <a:t>runout</a:t>
            </a:r>
          </a:p>
          <a:p>
            <a:pPr marL="742950" lvl="1"/>
            <a:r>
              <a:rPr lang="en-US" altLang="en-US" dirty="0" smtClean="0"/>
              <a:t>Requires hole in optical table to get low enough, currently being machined</a:t>
            </a:r>
            <a:endParaRPr lang="en-US" altLang="en-US" dirty="0"/>
          </a:p>
        </p:txBody>
      </p:sp>
      <p:sp>
        <p:nvSpPr>
          <p:cNvPr id="37891" name="Rectangle 3"/>
          <p:cNvSpPr>
            <a:spLocks noGrp="1" noChangeArrowheads="1"/>
          </p:cNvSpPr>
          <p:nvPr>
            <p:ph type="title"/>
          </p:nvPr>
        </p:nvSpPr>
        <p:spPr>
          <a:xfrm>
            <a:off x="1052518" y="173516"/>
            <a:ext cx="9539817" cy="740884"/>
          </a:xfrm>
        </p:spPr>
        <p:txBody>
          <a:bodyPr/>
          <a:lstStyle/>
          <a:p>
            <a:pPr algn="ctr"/>
            <a:r>
              <a:rPr lang="en-US" altLang="en-US" b="1" dirty="0" smtClean="0">
                <a:solidFill>
                  <a:srgbClr val="0066FF"/>
                </a:solidFill>
              </a:rPr>
              <a:t>New Tomography Sample Stage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778" y="2092071"/>
            <a:ext cx="5289627" cy="3967220"/>
          </a:xfrm>
          <a:prstGeom prst="rect">
            <a:avLst/>
          </a:prstGeom>
        </p:spPr>
      </p:pic>
    </p:spTree>
    <p:extLst>
      <p:ext uri="{BB962C8B-B14F-4D97-AF65-F5344CB8AC3E}">
        <p14:creationId xmlns:p14="http://schemas.microsoft.com/office/powerpoint/2010/main" val="1836417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a:xfrm>
            <a:off x="154236" y="123554"/>
            <a:ext cx="11490593" cy="914400"/>
          </a:xfrm>
        </p:spPr>
        <p:txBody>
          <a:bodyPr rtlCol="0">
            <a:normAutofit fontScale="90000"/>
          </a:bodyPr>
          <a:lstStyle/>
          <a:p>
            <a:pPr algn="ctr">
              <a:defRPr/>
            </a:pPr>
            <a:r>
              <a:rPr lang="en-US" sz="3800" b="1" dirty="0">
                <a:solidFill>
                  <a:srgbClr val="0066FF"/>
                </a:solidFill>
              </a:rPr>
              <a:t>Basic Principles of </a:t>
            </a:r>
            <a:r>
              <a:rPr lang="en-US" sz="3800" b="1" dirty="0" smtClean="0">
                <a:solidFill>
                  <a:srgbClr val="0066FF"/>
                </a:solidFill>
              </a:rPr>
              <a:t>Tomography - Reconstruction </a:t>
            </a:r>
            <a:r>
              <a:rPr lang="en-US" sz="3800" b="1" dirty="0">
                <a:solidFill>
                  <a:srgbClr val="0066FF"/>
                </a:solidFill>
              </a:rPr>
              <a:t>from </a:t>
            </a:r>
            <a:r>
              <a:rPr lang="en-US" sz="3800" b="1" dirty="0" smtClean="0">
                <a:solidFill>
                  <a:srgbClr val="0066FF"/>
                </a:solidFill>
              </a:rPr>
              <a:t>Projections</a:t>
            </a:r>
            <a:endParaRPr lang="en-US" sz="3800" b="1" dirty="0">
              <a:solidFill>
                <a:srgbClr val="0066FF"/>
              </a:solidFill>
            </a:endParaRPr>
          </a:p>
        </p:txBody>
      </p:sp>
      <p:sp>
        <p:nvSpPr>
          <p:cNvPr id="5123" name="Text Box 3"/>
          <p:cNvSpPr txBox="1">
            <a:spLocks noChangeArrowheads="1"/>
          </p:cNvSpPr>
          <p:nvPr/>
        </p:nvSpPr>
        <p:spPr bwMode="auto">
          <a:xfrm>
            <a:off x="2987867" y="1068388"/>
            <a:ext cx="554158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mn-lt"/>
                <a:ea typeface="+mn-ea"/>
              </a:rPr>
              <a:t>The attenuation of x-rays of wavelength </a:t>
            </a:r>
            <a:r>
              <a:rPr kumimoji="0" lang="el-GR" altLang="en-US" sz="20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λ</a:t>
            </a:r>
            <a:r>
              <a:rPr kumimoji="0" lang="en-US" altLang="en-US" sz="2000" b="0" i="0" u="none" strike="noStrike" kern="1200" cap="none" spc="0" normalizeH="0" baseline="0" noProof="0" dirty="0">
                <a:ln>
                  <a:noFill/>
                </a:ln>
                <a:solidFill>
                  <a:prstClr val="black"/>
                </a:solidFill>
                <a:effectLst/>
                <a:uLnTx/>
                <a:uFillTx/>
                <a:latin typeface="+mn-lt"/>
                <a:ea typeface="+mn-ea"/>
              </a:rPr>
              <a:t> 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mn-lt"/>
                <a:ea typeface="+mn-ea"/>
              </a:rPr>
              <a:t>I/I</a:t>
            </a:r>
            <a:r>
              <a:rPr kumimoji="0" lang="en-US" altLang="en-US" sz="2000" b="1" i="0" u="none" strike="noStrike" kern="1200" cap="none" spc="0" normalizeH="0" baseline="-25000" noProof="0" dirty="0">
                <a:ln>
                  <a:noFill/>
                </a:ln>
                <a:solidFill>
                  <a:prstClr val="black"/>
                </a:solidFill>
                <a:effectLst/>
                <a:uLnTx/>
                <a:uFillTx/>
                <a:latin typeface="+mn-lt"/>
                <a:ea typeface="+mn-ea"/>
              </a:rPr>
              <a:t>0</a:t>
            </a:r>
            <a:r>
              <a:rPr kumimoji="0" lang="en-US" altLang="en-US" sz="2000" b="1" i="0" u="none" strike="noStrike" kern="1200" cap="none" spc="0" normalizeH="0" baseline="0" noProof="0" dirty="0">
                <a:ln>
                  <a:noFill/>
                </a:ln>
                <a:solidFill>
                  <a:prstClr val="black"/>
                </a:solidFill>
                <a:effectLst/>
                <a:uLnTx/>
                <a:uFillTx/>
                <a:latin typeface="+mn-lt"/>
                <a:ea typeface="+mn-ea"/>
              </a:rPr>
              <a:t> = </a:t>
            </a:r>
            <a:r>
              <a:rPr kumimoji="0" lang="en-US" altLang="en-US" sz="2000" b="1" i="0" u="none" strike="noStrike" kern="1200" cap="none" spc="0" normalizeH="0" baseline="0" noProof="0" dirty="0" err="1">
                <a:ln>
                  <a:noFill/>
                </a:ln>
                <a:solidFill>
                  <a:prstClr val="black"/>
                </a:solidFill>
                <a:effectLst/>
                <a:uLnTx/>
                <a:uFillTx/>
                <a:latin typeface="+mn-lt"/>
                <a:ea typeface="+mn-ea"/>
              </a:rPr>
              <a:t>exp</a:t>
            </a:r>
            <a:r>
              <a:rPr kumimoji="0" lang="en-US" altLang="en-US" sz="2000" b="1" i="0" u="none" strike="noStrike" kern="1200" cap="none" spc="0" normalizeH="0" baseline="0" noProof="0" dirty="0">
                <a:ln>
                  <a:noFill/>
                </a:ln>
                <a:solidFill>
                  <a:prstClr val="black"/>
                </a:solidFill>
                <a:effectLst/>
                <a:uLnTx/>
                <a:uFillTx/>
                <a:latin typeface="+mn-lt"/>
                <a:ea typeface="+mn-ea"/>
              </a:rPr>
              <a:t> (- </a:t>
            </a:r>
            <a:r>
              <a:rPr kumimoji="0" lang="en-US" altLang="en-US" sz="20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µ </a:t>
            </a:r>
            <a:r>
              <a:rPr kumimoji="0" lang="en-US" altLang="en-US" sz="2000" b="1" i="1" u="none" strike="noStrike" kern="1200" cap="none" spc="0" normalizeH="0" baseline="0" noProof="0" dirty="0">
                <a:ln>
                  <a:noFill/>
                </a:ln>
                <a:solidFill>
                  <a:prstClr val="black"/>
                </a:solidFill>
                <a:effectLst/>
                <a:uLnTx/>
                <a:uFillTx/>
                <a:latin typeface="+mn-lt"/>
                <a:ea typeface="+mn-ea"/>
              </a:rPr>
              <a:t>x</a:t>
            </a:r>
            <a:r>
              <a:rPr kumimoji="0" lang="en-US" altLang="en-US" sz="2000" b="1" i="0" u="none" strike="noStrike" kern="1200" cap="none" spc="0" normalizeH="0" baseline="0" noProof="0" dirty="0">
                <a:ln>
                  <a:noFill/>
                </a:ln>
                <a:solidFill>
                  <a:prstClr val="black"/>
                </a:solidFill>
                <a:effectLst/>
                <a:uLnTx/>
                <a:uFillTx/>
                <a:latin typeface="+mn-lt"/>
                <a:ea typeface="+mn-ea"/>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n-lt"/>
                <a:ea typeface="+mn-ea"/>
              </a:rPr>
              <a:t>where I</a:t>
            </a:r>
            <a:r>
              <a:rPr kumimoji="0" lang="en-US" altLang="en-US" sz="1800" b="0" i="0" u="none" strike="noStrike" kern="1200" cap="none" spc="0" normalizeH="0" baseline="-25000" noProof="0" dirty="0">
                <a:ln>
                  <a:noFill/>
                </a:ln>
                <a:solidFill>
                  <a:prstClr val="black"/>
                </a:solidFill>
                <a:effectLst/>
                <a:uLnTx/>
                <a:uFillTx/>
                <a:latin typeface="+mn-lt"/>
                <a:ea typeface="+mn-ea"/>
              </a:rPr>
              <a:t>0</a:t>
            </a:r>
            <a:r>
              <a:rPr kumimoji="0" lang="en-US" altLang="en-US" sz="1800" b="0" i="0" u="none" strike="noStrike" kern="1200" cap="none" spc="0" normalizeH="0" baseline="0" noProof="0" dirty="0">
                <a:ln>
                  <a:noFill/>
                </a:ln>
                <a:solidFill>
                  <a:prstClr val="black"/>
                </a:solidFill>
                <a:effectLst/>
                <a:uLnTx/>
                <a:uFillTx/>
                <a:latin typeface="+mn-lt"/>
                <a:ea typeface="+mn-ea"/>
              </a:rPr>
              <a:t> is the intensity of the </a:t>
            </a:r>
            <a:r>
              <a:rPr kumimoji="0" lang="en-US" altLang="en-US" sz="1800" b="0" i="0" u="none" strike="noStrike" kern="1200" cap="none" spc="0" normalizeH="0" baseline="0" noProof="0" dirty="0" err="1">
                <a:ln>
                  <a:noFill/>
                </a:ln>
                <a:solidFill>
                  <a:prstClr val="black"/>
                </a:solidFill>
                <a:effectLst/>
                <a:uLnTx/>
                <a:uFillTx/>
                <a:latin typeface="+mn-lt"/>
                <a:ea typeface="+mn-ea"/>
              </a:rPr>
              <a:t>unattenuated</a:t>
            </a:r>
            <a:r>
              <a:rPr kumimoji="0" lang="en-US" altLang="en-US" sz="1800" b="0" i="0" u="none" strike="noStrike" kern="1200" cap="none" spc="0" normalizeH="0" baseline="0" noProof="0" dirty="0">
                <a:ln>
                  <a:noFill/>
                </a:ln>
                <a:solidFill>
                  <a:prstClr val="black"/>
                </a:solidFill>
                <a:effectLst/>
                <a:uLnTx/>
                <a:uFillTx/>
                <a:latin typeface="+mn-lt"/>
                <a:ea typeface="+mn-ea"/>
              </a:rPr>
              <a:t> x-ray beam, </a:t>
            </a:r>
          </a:p>
          <a:p>
            <a:pPr lvl="1" indent="0">
              <a:defRPr/>
            </a:pPr>
            <a:r>
              <a:rPr kumimoji="0" lang="en-US" altLang="en-US" sz="1800" b="0" i="0" u="none" strike="noStrike" kern="1200" cap="none" spc="0" normalizeH="0" baseline="0" noProof="0" dirty="0">
                <a:ln>
                  <a:noFill/>
                </a:ln>
                <a:solidFill>
                  <a:prstClr val="black"/>
                </a:solidFill>
                <a:effectLst/>
                <a:uLnTx/>
                <a:uFillTx/>
                <a:latin typeface="+mn-lt"/>
                <a:ea typeface="+mn-ea"/>
              </a:rPr>
              <a:t>I is the beam’s intensity after traversing</a:t>
            </a:r>
          </a:p>
          <a:p>
            <a:pPr lvl="1" indent="0">
              <a:defRPr/>
            </a:pPr>
            <a:r>
              <a:rPr kumimoji="0" lang="en-US" altLang="en-US" sz="1800" b="0" i="1" u="none" strike="noStrike" kern="1200" cap="none" spc="0" normalizeH="0" baseline="0" noProof="0" dirty="0">
                <a:ln>
                  <a:noFill/>
                </a:ln>
                <a:solidFill>
                  <a:prstClr val="black"/>
                </a:solidFill>
                <a:effectLst/>
                <a:uLnTx/>
                <a:uFillTx/>
                <a:latin typeface="+mn-lt"/>
                <a:ea typeface="+mn-ea"/>
              </a:rPr>
              <a:t>x</a:t>
            </a:r>
            <a:r>
              <a:rPr kumimoji="0" lang="en-US" altLang="en-US" sz="1800" b="0" i="0" u="none" strike="noStrike" kern="1200" cap="none" spc="0" normalizeH="0" baseline="0" noProof="0" dirty="0">
                <a:ln>
                  <a:noFill/>
                </a:ln>
                <a:solidFill>
                  <a:prstClr val="black"/>
                </a:solidFill>
                <a:effectLst/>
                <a:uLnTx/>
                <a:uFillTx/>
                <a:latin typeface="+mn-lt"/>
                <a:ea typeface="+mn-ea"/>
              </a:rPr>
              <a:t> thickness of (homogeneous) material with </a:t>
            </a:r>
          </a:p>
          <a:p>
            <a:pPr lvl="1" indent="0">
              <a:defRPr/>
            </a:pPr>
            <a:r>
              <a:rPr kumimoji="0" lang="en-US" alt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µ being the</a:t>
            </a:r>
            <a:r>
              <a:rPr kumimoji="0" lang="en-US" altLang="en-US" sz="1800" b="0" i="0" u="none" strike="noStrike" kern="1200" cap="none" spc="0" normalizeH="0" baseline="0" noProof="0" dirty="0">
                <a:ln>
                  <a:noFill/>
                </a:ln>
                <a:solidFill>
                  <a:prstClr val="black"/>
                </a:solidFill>
                <a:effectLst/>
                <a:uLnTx/>
                <a:uFillTx/>
                <a:latin typeface="+mn-lt"/>
                <a:ea typeface="+mn-ea"/>
              </a:rPr>
              <a:t> linear attenuation coefficient.</a:t>
            </a:r>
          </a:p>
        </p:txBody>
      </p:sp>
      <p:sp>
        <p:nvSpPr>
          <p:cNvPr id="5124" name="Text Box 4"/>
          <p:cNvSpPr txBox="1">
            <a:spLocks noChangeArrowheads="1"/>
          </p:cNvSpPr>
          <p:nvPr/>
        </p:nvSpPr>
        <p:spPr bwMode="auto">
          <a:xfrm>
            <a:off x="512283" y="2885063"/>
            <a:ext cx="107744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n-lt"/>
                <a:ea typeface="+mn-ea"/>
              </a:rPr>
              <a:t>Adding the increments of the attenuation along the direction of x-ray propagation yields the more general form	</a:t>
            </a:r>
            <a:r>
              <a:rPr kumimoji="0" lang="en-US" altLang="en-US" sz="1800" b="1" i="0" u="none" strike="noStrike" kern="1200" cap="none" spc="0" normalizeH="0" baseline="0" noProof="0" dirty="0">
                <a:ln>
                  <a:noFill/>
                </a:ln>
                <a:solidFill>
                  <a:prstClr val="black"/>
                </a:solidFill>
                <a:effectLst/>
                <a:uLnTx/>
                <a:uFillTx/>
                <a:latin typeface="+mn-lt"/>
                <a:ea typeface="+mn-ea"/>
              </a:rPr>
              <a:t>I = I</a:t>
            </a:r>
            <a:r>
              <a:rPr kumimoji="0" lang="en-US" altLang="en-US" sz="1800" b="1" i="0" u="none" strike="noStrike" kern="1200" cap="none" spc="0" normalizeH="0" baseline="-25000" noProof="0" dirty="0">
                <a:ln>
                  <a:noFill/>
                </a:ln>
                <a:solidFill>
                  <a:prstClr val="black"/>
                </a:solidFill>
                <a:effectLst/>
                <a:uLnTx/>
                <a:uFillTx/>
                <a:latin typeface="+mn-lt"/>
                <a:ea typeface="+mn-ea"/>
              </a:rPr>
              <a:t>0</a:t>
            </a:r>
            <a:r>
              <a:rPr kumimoji="0" lang="en-US" altLang="en-US" sz="1800" b="1" i="0" u="none" strike="noStrike" kern="1200" cap="none" spc="0" normalizeH="0" baseline="0" noProof="0" dirty="0">
                <a:ln>
                  <a:noFill/>
                </a:ln>
                <a:solidFill>
                  <a:prstClr val="black"/>
                </a:solidFill>
                <a:effectLst/>
                <a:uLnTx/>
                <a:uFillTx/>
                <a:latin typeface="+mn-lt"/>
                <a:ea typeface="+mn-ea"/>
              </a:rPr>
              <a:t> </a:t>
            </a:r>
            <a:r>
              <a:rPr kumimoji="0" lang="en-US" altLang="en-US" sz="1800" b="1" i="0" u="none" strike="noStrike" kern="1200" cap="none" spc="0" normalizeH="0" baseline="0" noProof="0" dirty="0" err="1">
                <a:ln>
                  <a:noFill/>
                </a:ln>
                <a:solidFill>
                  <a:prstClr val="black"/>
                </a:solidFill>
                <a:effectLst/>
                <a:uLnTx/>
                <a:uFillTx/>
                <a:latin typeface="+mn-lt"/>
                <a:ea typeface="+mn-ea"/>
              </a:rPr>
              <a:t>exp</a:t>
            </a:r>
            <a:r>
              <a:rPr kumimoji="0" lang="en-US" altLang="en-US" sz="1800" b="1" i="0" u="none" strike="noStrike" kern="1200" cap="none" spc="0" normalizeH="0" baseline="0" noProof="0" dirty="0">
                <a:ln>
                  <a:noFill/>
                </a:ln>
                <a:solidFill>
                  <a:prstClr val="black"/>
                </a:solidFill>
                <a:effectLst/>
                <a:uLnTx/>
                <a:uFillTx/>
                <a:latin typeface="+mn-lt"/>
                <a:ea typeface="+mn-ea"/>
              </a:rPr>
              <a:t> [- </a:t>
            </a:r>
            <a:r>
              <a:rPr kumimoji="0" lang="en-US" altLang="en-US" sz="18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µ</a:t>
            </a:r>
            <a:r>
              <a:rPr kumimoji="0" lang="en-US" altLang="en-US" sz="1800" b="1" i="0" u="none" strike="noStrike" kern="1200" cap="none" spc="0" normalizeH="0" baseline="0" noProof="0" dirty="0">
                <a:ln>
                  <a:noFill/>
                </a:ln>
                <a:solidFill>
                  <a:prstClr val="black"/>
                </a:solidFill>
                <a:effectLst/>
                <a:uLnTx/>
                <a:uFillTx/>
                <a:latin typeface="+mn-lt"/>
                <a:ea typeface="+mn-ea"/>
              </a:rPr>
              <a:t>(s) ds]</a:t>
            </a:r>
            <a:r>
              <a:rPr kumimoji="0" lang="en-US" altLang="en-US" sz="1800" b="0" i="0" u="none" strike="noStrike" kern="1200" cap="none" spc="0" normalizeH="0" baseline="0" noProof="0" dirty="0">
                <a:ln>
                  <a:noFill/>
                </a:ln>
                <a:solidFill>
                  <a:prstClr val="black"/>
                </a:solidFill>
                <a:effectLst/>
                <a:uLnTx/>
                <a:uFillTx/>
                <a:latin typeface="+mn-lt"/>
                <a:ea typeface="+mn-ea"/>
              </a:rPr>
              <a:t>	</a:t>
            </a:r>
            <a:endParaRPr kumimoji="0" lang="en-US" alt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grpSp>
        <p:nvGrpSpPr>
          <p:cNvPr id="5125" name="Group 5"/>
          <p:cNvGrpSpPr>
            <a:grpSpLocks/>
          </p:cNvGrpSpPr>
          <p:nvPr/>
        </p:nvGrpSpPr>
        <p:grpSpPr bwMode="auto">
          <a:xfrm>
            <a:off x="6526576" y="3581400"/>
            <a:ext cx="4953000" cy="2286000"/>
            <a:chOff x="2448" y="2400"/>
            <a:chExt cx="3120" cy="1440"/>
          </a:xfrm>
        </p:grpSpPr>
        <p:grpSp>
          <p:nvGrpSpPr>
            <p:cNvPr id="5128" name="Group 6"/>
            <p:cNvGrpSpPr>
              <a:grpSpLocks/>
            </p:cNvGrpSpPr>
            <p:nvPr/>
          </p:nvGrpSpPr>
          <p:grpSpPr bwMode="auto">
            <a:xfrm>
              <a:off x="2448" y="2400"/>
              <a:ext cx="3120" cy="1440"/>
              <a:chOff x="1152" y="2016"/>
              <a:chExt cx="3120" cy="1440"/>
            </a:xfrm>
          </p:grpSpPr>
          <p:grpSp>
            <p:nvGrpSpPr>
              <p:cNvPr id="5130" name="Group 7"/>
              <p:cNvGrpSpPr>
                <a:grpSpLocks/>
              </p:cNvGrpSpPr>
              <p:nvPr/>
            </p:nvGrpSpPr>
            <p:grpSpPr bwMode="auto">
              <a:xfrm>
                <a:off x="1152" y="2016"/>
                <a:ext cx="3120" cy="1440"/>
                <a:chOff x="2112" y="1872"/>
                <a:chExt cx="3120" cy="1440"/>
              </a:xfrm>
            </p:grpSpPr>
            <p:sp>
              <p:nvSpPr>
                <p:cNvPr id="5136" name="Oval 8"/>
                <p:cNvSpPr>
                  <a:spLocks noChangeArrowheads="1"/>
                </p:cNvSpPr>
                <p:nvPr/>
              </p:nvSpPr>
              <p:spPr bwMode="auto">
                <a:xfrm rot="2688146">
                  <a:off x="2160" y="1872"/>
                  <a:ext cx="2016" cy="144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5137" name="Group 9"/>
                <p:cNvGrpSpPr>
                  <a:grpSpLocks/>
                </p:cNvGrpSpPr>
                <p:nvPr/>
              </p:nvGrpSpPr>
              <p:grpSpPr bwMode="auto">
                <a:xfrm>
                  <a:off x="2112" y="2496"/>
                  <a:ext cx="3120" cy="192"/>
                  <a:chOff x="816" y="1008"/>
                  <a:chExt cx="3120" cy="192"/>
                </a:xfrm>
              </p:grpSpPr>
              <p:grpSp>
                <p:nvGrpSpPr>
                  <p:cNvPr id="5138" name="Group 10"/>
                  <p:cNvGrpSpPr>
                    <a:grpSpLocks/>
                  </p:cNvGrpSpPr>
                  <p:nvPr/>
                </p:nvGrpSpPr>
                <p:grpSpPr bwMode="auto">
                  <a:xfrm>
                    <a:off x="816" y="1008"/>
                    <a:ext cx="3120" cy="192"/>
                    <a:chOff x="816" y="1008"/>
                    <a:chExt cx="3120" cy="192"/>
                  </a:xfrm>
                </p:grpSpPr>
                <p:sp>
                  <p:nvSpPr>
                    <p:cNvPr id="5146" name="Line 11"/>
                    <p:cNvSpPr>
                      <a:spLocks noChangeShapeType="1"/>
                    </p:cNvSpPr>
                    <p:nvPr/>
                  </p:nvSpPr>
                  <p:spPr bwMode="auto">
                    <a:xfrm>
                      <a:off x="816" y="1008"/>
                      <a:ext cx="312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7" name="Line 12"/>
                    <p:cNvSpPr>
                      <a:spLocks noChangeShapeType="1"/>
                    </p:cNvSpPr>
                    <p:nvPr/>
                  </p:nvSpPr>
                  <p:spPr bwMode="auto">
                    <a:xfrm>
                      <a:off x="816" y="1200"/>
                      <a:ext cx="312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39" name="Rectangle 13"/>
                  <p:cNvSpPr>
                    <a:spLocks noChangeArrowheads="1"/>
                  </p:cNvSpPr>
                  <p:nvPr/>
                </p:nvSpPr>
                <p:spPr bwMode="auto">
                  <a:xfrm>
                    <a:off x="1152" y="1008"/>
                    <a:ext cx="192" cy="19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5140" name="Group 14"/>
                  <p:cNvGrpSpPr>
                    <a:grpSpLocks/>
                  </p:cNvGrpSpPr>
                  <p:nvPr/>
                </p:nvGrpSpPr>
                <p:grpSpPr bwMode="auto">
                  <a:xfrm>
                    <a:off x="1584" y="1008"/>
                    <a:ext cx="912" cy="192"/>
                    <a:chOff x="1536" y="1008"/>
                    <a:chExt cx="912" cy="192"/>
                  </a:xfrm>
                </p:grpSpPr>
                <p:sp>
                  <p:nvSpPr>
                    <p:cNvPr id="5141" name="Line 15"/>
                    <p:cNvSpPr>
                      <a:spLocks noChangeShapeType="1"/>
                    </p:cNvSpPr>
                    <p:nvPr/>
                  </p:nvSpPr>
                  <p:spPr bwMode="auto">
                    <a:xfrm>
                      <a:off x="1536" y="1008"/>
                      <a:ext cx="0"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2" name="Line 16"/>
                    <p:cNvSpPr>
                      <a:spLocks noChangeShapeType="1"/>
                    </p:cNvSpPr>
                    <p:nvPr/>
                  </p:nvSpPr>
                  <p:spPr bwMode="auto">
                    <a:xfrm>
                      <a:off x="1764" y="1008"/>
                      <a:ext cx="0"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3" name="Line 17"/>
                    <p:cNvSpPr>
                      <a:spLocks noChangeShapeType="1"/>
                    </p:cNvSpPr>
                    <p:nvPr/>
                  </p:nvSpPr>
                  <p:spPr bwMode="auto">
                    <a:xfrm>
                      <a:off x="1992" y="1008"/>
                      <a:ext cx="0"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4" name="Line 18"/>
                    <p:cNvSpPr>
                      <a:spLocks noChangeShapeType="1"/>
                    </p:cNvSpPr>
                    <p:nvPr/>
                  </p:nvSpPr>
                  <p:spPr bwMode="auto">
                    <a:xfrm>
                      <a:off x="2220" y="1008"/>
                      <a:ext cx="0"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5" name="Line 19"/>
                    <p:cNvSpPr>
                      <a:spLocks noChangeShapeType="1"/>
                    </p:cNvSpPr>
                    <p:nvPr/>
                  </p:nvSpPr>
                  <p:spPr bwMode="auto">
                    <a:xfrm>
                      <a:off x="2448" y="1008"/>
                      <a:ext cx="0"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5131" name="Line 20"/>
              <p:cNvSpPr>
                <a:spLocks noChangeShapeType="1"/>
              </p:cNvSpPr>
              <p:nvPr/>
            </p:nvSpPr>
            <p:spPr bwMode="auto">
              <a:xfrm flipH="1" flipV="1">
                <a:off x="1584" y="2736"/>
                <a:ext cx="96" cy="240"/>
              </a:xfrm>
              <a:prstGeom prst="line">
                <a:avLst/>
              </a:prstGeom>
              <a:noFill/>
              <a:ln w="28575">
                <a:solidFill>
                  <a:srgbClr val="9933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2" name="Text Box 21"/>
              <p:cNvSpPr txBox="1">
                <a:spLocks noChangeArrowheads="1"/>
              </p:cNvSpPr>
              <p:nvPr/>
            </p:nvSpPr>
            <p:spPr bwMode="auto">
              <a:xfrm>
                <a:off x="1718" y="2951"/>
                <a:ext cx="7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9933FF"/>
                    </a:solidFill>
                    <a:effectLst/>
                    <a:uLnTx/>
                    <a:uFillTx/>
                    <a:latin typeface="Arial" panose="020B0604020202020204" pitchFamily="34" charset="0"/>
                    <a:ea typeface="+mn-ea"/>
                    <a:cs typeface="+mn-cs"/>
                  </a:rPr>
                  <a:t>Voxel dV</a:t>
                </a:r>
              </a:p>
            </p:txBody>
          </p:sp>
          <p:sp>
            <p:nvSpPr>
              <p:cNvPr id="5133" name="Text Box 22"/>
              <p:cNvSpPr txBox="1">
                <a:spLocks noChangeArrowheads="1"/>
              </p:cNvSpPr>
              <p:nvPr/>
            </p:nvSpPr>
            <p:spPr bwMode="auto">
              <a:xfrm>
                <a:off x="1920" y="2400"/>
                <a:ext cx="28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9933FF"/>
                    </a:solidFill>
                    <a:effectLst/>
                    <a:uLnTx/>
                    <a:uFillTx/>
                    <a:latin typeface="Arial" panose="020B0604020202020204" pitchFamily="34" charset="0"/>
                    <a:ea typeface="+mn-ea"/>
                    <a:cs typeface="+mn-cs"/>
                  </a:rPr>
                  <a:t>ds</a:t>
                </a:r>
              </a:p>
            </p:txBody>
          </p:sp>
          <p:sp>
            <p:nvSpPr>
              <p:cNvPr id="5134" name="Text Box 23"/>
              <p:cNvSpPr txBox="1">
                <a:spLocks noChangeArrowheads="1"/>
              </p:cNvSpPr>
              <p:nvPr/>
            </p:nvSpPr>
            <p:spPr bwMode="auto">
              <a:xfrm>
                <a:off x="2630" y="2613"/>
                <a:ext cx="22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9933FF"/>
                    </a:solidFill>
                    <a:effectLst/>
                    <a:uLnTx/>
                    <a:uFillTx/>
                    <a:latin typeface="Arial" panose="020B0604020202020204" pitchFamily="34" charset="0"/>
                    <a:ea typeface="+mn-ea"/>
                    <a:cs typeface="+mn-cs"/>
                    <a:sym typeface="Symbol" panose="05050102010706020507" pitchFamily="18" charset="2"/>
                  </a:rPr>
                  <a:t></a:t>
                </a:r>
                <a:r>
                  <a:rPr kumimoji="0" lang="en-US" altLang="en-US" sz="1800" b="1" i="0" u="none" strike="noStrike" kern="1200" cap="none" spc="0" normalizeH="0" baseline="-25000" noProof="0">
                    <a:ln>
                      <a:noFill/>
                    </a:ln>
                    <a:solidFill>
                      <a:srgbClr val="9933FF"/>
                    </a:solidFill>
                    <a:effectLst/>
                    <a:uLnTx/>
                    <a:uFillTx/>
                    <a:latin typeface="Arial" panose="020B0604020202020204" pitchFamily="34" charset="0"/>
                    <a:ea typeface="+mn-ea"/>
                    <a:cs typeface="+mn-cs"/>
                    <a:sym typeface="Symbol" panose="05050102010706020507" pitchFamily="18" charset="2"/>
                  </a:rPr>
                  <a:t>i</a:t>
                </a:r>
                <a:endParaRPr kumimoji="0" lang="en-US" altLang="en-US" sz="1800" b="1" i="0" u="none" strike="noStrike" kern="1200" cap="none" spc="0" normalizeH="0" baseline="0" noProof="0">
                  <a:ln>
                    <a:noFill/>
                  </a:ln>
                  <a:solidFill>
                    <a:srgbClr val="9933FF"/>
                  </a:solidFill>
                  <a:effectLst/>
                  <a:uLnTx/>
                  <a:uFillTx/>
                  <a:latin typeface="Arial" panose="020B0604020202020204" pitchFamily="34" charset="0"/>
                  <a:ea typeface="+mn-ea"/>
                  <a:cs typeface="+mn-cs"/>
                </a:endParaRPr>
              </a:p>
            </p:txBody>
          </p:sp>
          <p:sp>
            <p:nvSpPr>
              <p:cNvPr id="5135" name="Text Box 24"/>
              <p:cNvSpPr txBox="1">
                <a:spLocks noChangeArrowheads="1"/>
              </p:cNvSpPr>
              <p:nvPr/>
            </p:nvSpPr>
            <p:spPr bwMode="auto">
              <a:xfrm>
                <a:off x="3494" y="2615"/>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x-rays</a:t>
                </a:r>
              </a:p>
            </p:txBody>
          </p:sp>
        </p:grpSp>
        <p:sp>
          <p:nvSpPr>
            <p:cNvPr id="5129" name="Text Box 25"/>
            <p:cNvSpPr txBox="1">
              <a:spLocks noChangeArrowheads="1"/>
            </p:cNvSpPr>
            <p:nvPr/>
          </p:nvSpPr>
          <p:spPr bwMode="auto">
            <a:xfrm>
              <a:off x="4896" y="2736"/>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mn-cs"/>
                </a:rPr>
                <a:t>s</a:t>
              </a:r>
            </a:p>
          </p:txBody>
        </p:sp>
      </p:grpSp>
      <p:sp>
        <p:nvSpPr>
          <p:cNvPr id="5126" name="Text Box 26"/>
          <p:cNvSpPr txBox="1">
            <a:spLocks noChangeArrowheads="1"/>
          </p:cNvSpPr>
          <p:nvPr/>
        </p:nvSpPr>
        <p:spPr bwMode="auto">
          <a:xfrm>
            <a:off x="231354" y="3740151"/>
            <a:ext cx="591422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n-lt"/>
                <a:ea typeface="+mn-ea"/>
                <a:cs typeface="+mn-cs"/>
              </a:rPr>
              <a:t>where µ(s) is the linear absorption coefficient at position s along ray s.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n-lt"/>
                <a:ea typeface="+mn-ea"/>
                <a:cs typeface="+mn-cs"/>
              </a:rPr>
              <a:t>The problem is assigning the correct value of µ to each position along this ray (and along all the other rays traversing the sample) knowing only the values of the line integral for the various orientations of s, i.e.,</a:t>
            </a:r>
          </a:p>
        </p:txBody>
      </p:sp>
      <p:sp>
        <p:nvSpPr>
          <p:cNvPr id="5127" name="Text Box 27"/>
          <p:cNvSpPr txBox="1">
            <a:spLocks noChangeArrowheads="1"/>
          </p:cNvSpPr>
          <p:nvPr/>
        </p:nvSpPr>
        <p:spPr bwMode="auto">
          <a:xfrm>
            <a:off x="1546907" y="5499638"/>
            <a:ext cx="24785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mn-lt"/>
                <a:ea typeface="+mn-ea"/>
                <a:cs typeface="+mn-cs"/>
              </a:rPr>
              <a:t>∫ µ (s) ds = ln (I</a:t>
            </a:r>
            <a:r>
              <a:rPr kumimoji="0" lang="en-US" altLang="en-US" b="1" i="0" u="none" strike="noStrike" kern="1200" cap="none" spc="0" normalizeH="0" baseline="-25000" noProof="0" dirty="0">
                <a:ln>
                  <a:noFill/>
                </a:ln>
                <a:solidFill>
                  <a:prstClr val="black"/>
                </a:solidFill>
                <a:effectLst/>
                <a:uLnTx/>
                <a:uFillTx/>
                <a:latin typeface="+mn-lt"/>
                <a:ea typeface="+mn-ea"/>
                <a:cs typeface="+mn-cs"/>
              </a:rPr>
              <a:t>0</a:t>
            </a:r>
            <a:r>
              <a:rPr kumimoji="0" lang="en-US" altLang="en-US" b="1" i="0" u="none" strike="noStrike" kern="1200" cap="none" spc="0" normalizeH="0" baseline="0" noProof="0" dirty="0">
                <a:ln>
                  <a:noFill/>
                </a:ln>
                <a:solidFill>
                  <a:prstClr val="black"/>
                </a:solidFill>
                <a:effectLst/>
                <a:uLnTx/>
                <a:uFillTx/>
                <a:latin typeface="+mn-lt"/>
                <a:ea typeface="+mn-ea"/>
                <a:cs typeface="+mn-cs"/>
              </a:rPr>
              <a:t>/I)</a:t>
            </a:r>
          </a:p>
        </p:txBody>
      </p:sp>
    </p:spTree>
    <p:extLst>
      <p:ext uri="{BB962C8B-B14F-4D97-AF65-F5344CB8AC3E}">
        <p14:creationId xmlns:p14="http://schemas.microsoft.com/office/powerpoint/2010/main" val="15241010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72029" y="381000"/>
            <a:ext cx="10818563" cy="609600"/>
          </a:xfrm>
        </p:spPr>
        <p:txBody>
          <a:bodyPr/>
          <a:lstStyle/>
          <a:p>
            <a:pPr algn="ctr"/>
            <a:r>
              <a:rPr lang="en-US" altLang="en-US" sz="3300" b="1">
                <a:solidFill>
                  <a:srgbClr val="0066FF"/>
                </a:solidFill>
              </a:rPr>
              <a:t>Experimental Computed Tomography Geometries</a:t>
            </a:r>
          </a:p>
        </p:txBody>
      </p:sp>
      <p:pic>
        <p:nvPicPr>
          <p:cNvPr id="614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27105" y="1249694"/>
            <a:ext cx="7699510" cy="4998706"/>
          </a:xfrm>
        </p:spPr>
      </p:pic>
      <p:sp>
        <p:nvSpPr>
          <p:cNvPr id="6148" name="Text Box 4"/>
          <p:cNvSpPr txBox="1">
            <a:spLocks noChangeArrowheads="1"/>
          </p:cNvSpPr>
          <p:nvPr/>
        </p:nvSpPr>
        <p:spPr bwMode="auto">
          <a:xfrm>
            <a:off x="523081" y="2029584"/>
            <a:ext cx="20129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Verdana" panose="020B0604030504040204" pitchFamily="34" charset="0"/>
                <a:ea typeface="+mn-ea"/>
                <a:cs typeface="+mn-cs"/>
              </a:rPr>
              <a:t>Pencil beam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Verdana" panose="020B0604030504040204" pitchFamily="34" charset="0"/>
                <a:ea typeface="+mn-ea"/>
                <a:cs typeface="+mn-cs"/>
              </a:rPr>
              <a:t>“First Generation”</a:t>
            </a:r>
          </a:p>
        </p:txBody>
      </p:sp>
      <p:sp>
        <p:nvSpPr>
          <p:cNvPr id="6149" name="Text Box 5"/>
          <p:cNvSpPr txBox="1">
            <a:spLocks noChangeArrowheads="1"/>
          </p:cNvSpPr>
          <p:nvPr/>
        </p:nvSpPr>
        <p:spPr bwMode="auto">
          <a:xfrm>
            <a:off x="9726615" y="1670678"/>
            <a:ext cx="1828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Verdana" panose="020B0604030504040204" pitchFamily="34" charset="0"/>
                <a:ea typeface="+mn-ea"/>
                <a:cs typeface="+mn-cs"/>
              </a:rPr>
              <a:t>Fan beam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Verdana" panose="020B0604030504040204" pitchFamily="34" charset="0"/>
                <a:ea typeface="+mn-ea"/>
                <a:cs typeface="+mn-cs"/>
              </a:rPr>
              <a:t>”Second Generation”</a:t>
            </a:r>
          </a:p>
        </p:txBody>
      </p:sp>
      <p:sp>
        <p:nvSpPr>
          <p:cNvPr id="6150" name="Text Box 6"/>
          <p:cNvSpPr txBox="1">
            <a:spLocks noChangeArrowheads="1"/>
          </p:cNvSpPr>
          <p:nvPr/>
        </p:nvSpPr>
        <p:spPr bwMode="auto">
          <a:xfrm>
            <a:off x="523081" y="4607652"/>
            <a:ext cx="20907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Parallel beam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(synchrotron)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“Third Generation”</a:t>
            </a:r>
          </a:p>
        </p:txBody>
      </p:sp>
      <p:sp>
        <p:nvSpPr>
          <p:cNvPr id="6151" name="Text Box 7"/>
          <p:cNvSpPr txBox="1">
            <a:spLocks noChangeArrowheads="1"/>
          </p:cNvSpPr>
          <p:nvPr/>
        </p:nvSpPr>
        <p:spPr bwMode="auto">
          <a:xfrm>
            <a:off x="9258300" y="4827256"/>
            <a:ext cx="1600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Cone beam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rPr>
              <a:t>“Third Generation”</a:t>
            </a:r>
          </a:p>
        </p:txBody>
      </p:sp>
    </p:spTree>
    <p:extLst>
      <p:ext uri="{BB962C8B-B14F-4D97-AF65-F5344CB8AC3E}">
        <p14:creationId xmlns:p14="http://schemas.microsoft.com/office/powerpoint/2010/main" val="2425956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01320" y="277092"/>
            <a:ext cx="10751127" cy="428625"/>
          </a:xfrm>
          <a:noFill/>
          <a:ln/>
        </p:spPr>
        <p:txBody>
          <a:bodyPr/>
          <a:lstStyle/>
          <a:p>
            <a:r>
              <a:rPr lang="en-US" b="1" dirty="0" smtClean="0">
                <a:solidFill>
                  <a:srgbClr val="0066FF"/>
                </a:solidFill>
              </a:rPr>
              <a:t>Introduction to Synchrotron Computed </a:t>
            </a:r>
            <a:r>
              <a:rPr lang="en-US" b="1" dirty="0" err="1" smtClean="0">
                <a:solidFill>
                  <a:srgbClr val="0066FF"/>
                </a:solidFill>
              </a:rPr>
              <a:t>Microtomography</a:t>
            </a:r>
            <a:endParaRPr lang="en-US" b="1" dirty="0" smtClean="0">
              <a:solidFill>
                <a:srgbClr val="0066FF"/>
              </a:solidFill>
            </a:endParaRPr>
          </a:p>
        </p:txBody>
      </p:sp>
      <p:sp>
        <p:nvSpPr>
          <p:cNvPr id="84995" name="Rectangle 3"/>
          <p:cNvSpPr>
            <a:spLocks noGrp="1" noChangeArrowheads="1"/>
          </p:cNvSpPr>
          <p:nvPr>
            <p:ph type="body" idx="1"/>
          </p:nvPr>
        </p:nvSpPr>
        <p:spPr>
          <a:xfrm>
            <a:off x="655782" y="952051"/>
            <a:ext cx="9772073" cy="4800600"/>
          </a:xfrm>
          <a:noFill/>
          <a:ln/>
        </p:spPr>
        <p:txBody>
          <a:bodyPr/>
          <a:lstStyle/>
          <a:p>
            <a:r>
              <a:rPr lang="en-US" sz="2800" dirty="0"/>
              <a:t>Brief introduction to synchrotron sources for non-experts</a:t>
            </a:r>
          </a:p>
          <a:p>
            <a:r>
              <a:rPr lang="en-US" sz="2800" dirty="0" smtClean="0"/>
              <a:t>Advantages of synchrotrons for imaging and tomography</a:t>
            </a:r>
          </a:p>
          <a:p>
            <a:r>
              <a:rPr lang="en-US" sz="2800" dirty="0" smtClean="0"/>
              <a:t>Describe the beamline we use</a:t>
            </a:r>
          </a:p>
          <a:p>
            <a:r>
              <a:rPr lang="en-US" sz="2800" dirty="0" smtClean="0"/>
              <a:t>Different types of computed tomography at our beamlines</a:t>
            </a:r>
          </a:p>
          <a:p>
            <a:r>
              <a:rPr lang="en-US" sz="2800" dirty="0" smtClean="0"/>
              <a:t>Apparatus for computed tomography</a:t>
            </a:r>
          </a:p>
          <a:p>
            <a:r>
              <a:rPr lang="en-US" sz="2800" dirty="0" smtClean="0"/>
              <a:t>Data collection techniques</a:t>
            </a:r>
          </a:p>
          <a:p>
            <a:r>
              <a:rPr lang="en-US" sz="2800" dirty="0" smtClean="0"/>
              <a:t>End with actual data collection on real samples</a:t>
            </a:r>
          </a:p>
          <a:p>
            <a:endParaRPr lang="en-US" sz="2800" dirty="0"/>
          </a:p>
        </p:txBody>
      </p:sp>
    </p:spTree>
    <p:extLst>
      <p:ext uri="{BB962C8B-B14F-4D97-AF65-F5344CB8AC3E}">
        <p14:creationId xmlns:p14="http://schemas.microsoft.com/office/powerpoint/2010/main" val="32096631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2057400" y="381000"/>
            <a:ext cx="7772400" cy="685800"/>
          </a:xfrm>
        </p:spPr>
        <p:txBody>
          <a:bodyPr rtlCol="0">
            <a:noAutofit/>
          </a:bodyPr>
          <a:lstStyle/>
          <a:p>
            <a:pPr algn="ctr">
              <a:defRPr/>
            </a:pPr>
            <a:r>
              <a:rPr lang="en-US" sz="3600" b="1" dirty="0" smtClean="0">
                <a:solidFill>
                  <a:srgbClr val="0066FF"/>
                </a:solidFill>
              </a:rPr>
              <a:t>Tomography “Requirements”</a:t>
            </a:r>
            <a:endParaRPr lang="en-US" sz="3600" b="1" dirty="0">
              <a:solidFill>
                <a:srgbClr val="0066FF"/>
              </a:solidFill>
            </a:endParaRPr>
          </a:p>
        </p:txBody>
      </p:sp>
      <p:sp>
        <p:nvSpPr>
          <p:cNvPr id="10243" name="Rectangle 3"/>
          <p:cNvSpPr>
            <a:spLocks noChangeArrowheads="1"/>
          </p:cNvSpPr>
          <p:nvPr/>
        </p:nvSpPr>
        <p:spPr bwMode="auto">
          <a:xfrm>
            <a:off x="370937" y="1134908"/>
            <a:ext cx="11396950" cy="55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90000"/>
              </a:lnSpc>
              <a:spcBef>
                <a:spcPct val="20000"/>
              </a:spcBef>
              <a:spcAft>
                <a:spcPts val="0"/>
              </a:spcAft>
              <a:buClrTx/>
              <a:buSzTx/>
              <a:tabLst/>
              <a:defRPr/>
            </a:pPr>
            <a:r>
              <a:rPr kumimoji="0" lang="en-US" altLang="en-US" sz="2800" i="0" u="none" strike="noStrike" kern="1200" cap="none" spc="0" normalizeH="0" baseline="0" noProof="0" dirty="0" smtClean="0">
                <a:ln>
                  <a:noFill/>
                </a:ln>
                <a:solidFill>
                  <a:srgbClr val="0066FF"/>
                </a:solidFill>
                <a:effectLst/>
                <a:uLnTx/>
                <a:uFillTx/>
                <a:latin typeface="Times New Roman" panose="02020603050405020304" pitchFamily="18" charset="0"/>
                <a:ea typeface="+mn-ea"/>
                <a:cs typeface="+mn-cs"/>
              </a:rPr>
              <a:t>Sampling</a:t>
            </a:r>
          </a:p>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lang="en-US" altLang="en-US" sz="2800" dirty="0" smtClean="0">
                <a:solidFill>
                  <a:prstClr val="black"/>
                </a:solidFill>
              </a:rPr>
              <a:t>NP ≥ </a:t>
            </a:r>
            <a:r>
              <a:rPr lang="en-US" altLang="en-US" sz="2800" dirty="0" smtClean="0">
                <a:solidFill>
                  <a:prstClr val="black"/>
                </a:solidFill>
                <a:latin typeface="Symbol" panose="05050102010706020507" pitchFamily="18" charset="2"/>
              </a:rPr>
              <a:t>p</a:t>
            </a:r>
            <a:r>
              <a:rPr lang="en-US" altLang="en-US" sz="2800" dirty="0" smtClean="0">
                <a:solidFill>
                  <a:prstClr val="black"/>
                </a:solidFill>
              </a:rPr>
              <a:t>/2 * NX</a:t>
            </a:r>
          </a:p>
          <a:p>
            <a:pPr lvl="1" indent="-342900">
              <a:lnSpc>
                <a:spcPct val="90000"/>
              </a:lnSpc>
              <a:spcBef>
                <a:spcPct val="20000"/>
              </a:spcBef>
              <a:buFontTx/>
              <a:buChar char="•"/>
              <a:defRPr/>
            </a:pPr>
            <a:r>
              <a:rPr kumimoji="0" lang="en-US" altLang="en-US" b="0" i="0" u="none" strike="noStrike" kern="1200" cap="none" spc="0" normalizeH="0" baseline="0" noProof="0" dirty="0" smtClean="0">
                <a:ln>
                  <a:noFill/>
                </a:ln>
                <a:solidFill>
                  <a:prstClr val="black"/>
                </a:solidFill>
                <a:effectLst/>
                <a:uLnTx/>
                <a:uFillTx/>
              </a:rPr>
              <a:t>NP = number of projections</a:t>
            </a:r>
          </a:p>
          <a:p>
            <a:pPr lvl="1" indent="-342900">
              <a:lnSpc>
                <a:spcPct val="90000"/>
              </a:lnSpc>
              <a:spcBef>
                <a:spcPct val="20000"/>
              </a:spcBef>
              <a:buFontTx/>
              <a:buChar char="•"/>
              <a:defRPr/>
            </a:pPr>
            <a:r>
              <a:rPr lang="en-US" altLang="en-US" dirty="0" smtClean="0">
                <a:solidFill>
                  <a:prstClr val="black"/>
                </a:solidFill>
              </a:rPr>
              <a:t>NX = number of pixels in direction perpendicular to rotation axis (horizontal)</a:t>
            </a:r>
          </a:p>
          <a:p>
            <a:pPr lvl="1" indent="-342900">
              <a:lnSpc>
                <a:spcPct val="90000"/>
              </a:lnSpc>
              <a:spcBef>
                <a:spcPct val="20000"/>
              </a:spcBef>
              <a:buFontTx/>
              <a:buChar char="•"/>
              <a:defRPr/>
            </a:pPr>
            <a:r>
              <a:rPr kumimoji="0" lang="en-US" altLang="en-US" b="0" i="0" u="none" strike="noStrike" kern="1200" cap="none" spc="0" normalizeH="0" baseline="0" noProof="0" dirty="0" smtClean="0">
                <a:ln>
                  <a:noFill/>
                </a:ln>
                <a:solidFill>
                  <a:prstClr val="black"/>
                </a:solidFill>
                <a:effectLst/>
                <a:uLnTx/>
                <a:uFillTx/>
              </a:rPr>
              <a:t>Our</a:t>
            </a:r>
            <a:r>
              <a:rPr kumimoji="0" lang="en-US" altLang="en-US" b="0" i="0" u="none" strike="noStrike" kern="1200" cap="none" spc="0" normalizeH="0" noProof="0" dirty="0" smtClean="0">
                <a:ln>
                  <a:noFill/>
                </a:ln>
                <a:solidFill>
                  <a:prstClr val="black"/>
                </a:solidFill>
                <a:effectLst/>
                <a:uLnTx/>
                <a:uFillTx/>
              </a:rPr>
              <a:t> detector: NX=1920, so NP should be at least 3016</a:t>
            </a:r>
          </a:p>
          <a:p>
            <a:pPr>
              <a:lnSpc>
                <a:spcPct val="90000"/>
              </a:lnSpc>
              <a:spcBef>
                <a:spcPct val="20000"/>
              </a:spcBef>
              <a:buFontTx/>
              <a:buChar char="•"/>
              <a:defRPr/>
            </a:pPr>
            <a:r>
              <a:rPr lang="en-US" altLang="en-US" sz="2800" dirty="0" smtClean="0">
                <a:solidFill>
                  <a:prstClr val="black"/>
                </a:solidFill>
              </a:rPr>
              <a:t>This </a:t>
            </a:r>
            <a:r>
              <a:rPr lang="en-US" altLang="en-US" sz="2800" dirty="0">
                <a:solidFill>
                  <a:prstClr val="black"/>
                </a:solidFill>
              </a:rPr>
              <a:t>criterion is from sampling </a:t>
            </a:r>
            <a:r>
              <a:rPr lang="en-US" altLang="en-US" sz="2800" dirty="0" smtClean="0">
                <a:solidFill>
                  <a:prstClr val="black"/>
                </a:solidFill>
              </a:rPr>
              <a:t>theory</a:t>
            </a:r>
          </a:p>
          <a:p>
            <a:pPr lvl="1">
              <a:lnSpc>
                <a:spcPct val="90000"/>
              </a:lnSpc>
              <a:spcBef>
                <a:spcPct val="20000"/>
              </a:spcBef>
              <a:buFontTx/>
              <a:buChar char="•"/>
              <a:defRPr/>
            </a:pPr>
            <a:r>
              <a:rPr lang="en-US" altLang="en-US" dirty="0">
                <a:solidFill>
                  <a:prstClr val="black"/>
                </a:solidFill>
              </a:rPr>
              <a:t>I</a:t>
            </a:r>
            <a:r>
              <a:rPr lang="en-US" altLang="en-US" dirty="0" smtClean="0">
                <a:solidFill>
                  <a:prstClr val="black"/>
                </a:solidFill>
              </a:rPr>
              <a:t>f </a:t>
            </a:r>
            <a:r>
              <a:rPr lang="en-US" altLang="en-US" dirty="0">
                <a:solidFill>
                  <a:prstClr val="black"/>
                </a:solidFill>
              </a:rPr>
              <a:t>this number of angles is used then a feature on edge of the field of view moves by 1 pixel in 1 angle step</a:t>
            </a:r>
          </a:p>
          <a:p>
            <a:pPr>
              <a:lnSpc>
                <a:spcPct val="90000"/>
              </a:lnSpc>
              <a:spcBef>
                <a:spcPct val="20000"/>
              </a:spcBef>
              <a:buFontTx/>
              <a:buChar char="•"/>
              <a:defRPr/>
            </a:pPr>
            <a:r>
              <a:rPr lang="en-US" altLang="en-US" sz="2800" dirty="0">
                <a:solidFill>
                  <a:prstClr val="black"/>
                </a:solidFill>
              </a:rPr>
              <a:t>In practice “good” reconstructions can be obtained with fewer projections, and often fewer are used to save time</a:t>
            </a:r>
          </a:p>
          <a:p>
            <a:pPr>
              <a:lnSpc>
                <a:spcPct val="90000"/>
              </a:lnSpc>
              <a:spcBef>
                <a:spcPct val="20000"/>
              </a:spcBef>
              <a:buFontTx/>
              <a:buChar char="•"/>
              <a:defRPr/>
            </a:pPr>
            <a:r>
              <a:rPr lang="en-US" altLang="en-US" sz="2800" dirty="0">
                <a:solidFill>
                  <a:prstClr val="black"/>
                </a:solidFill>
              </a:rPr>
              <a:t>Increasing the number of projections also improves image quality because of simple signal/noise </a:t>
            </a:r>
            <a:r>
              <a:rPr lang="en-US" altLang="en-US" sz="2800" dirty="0" smtClean="0">
                <a:solidFill>
                  <a:prstClr val="black"/>
                </a:solidFill>
              </a:rPr>
              <a:t>arguments</a:t>
            </a:r>
          </a:p>
          <a:p>
            <a:pPr lvl="1">
              <a:lnSpc>
                <a:spcPct val="90000"/>
              </a:lnSpc>
              <a:spcBef>
                <a:spcPct val="20000"/>
              </a:spcBef>
              <a:buFontTx/>
              <a:buChar char="•"/>
              <a:defRPr/>
            </a:pPr>
            <a:r>
              <a:rPr lang="en-US" altLang="en-US" dirty="0">
                <a:solidFill>
                  <a:prstClr val="black"/>
                </a:solidFill>
              </a:rPr>
              <a:t>M</a:t>
            </a:r>
            <a:r>
              <a:rPr lang="en-US" altLang="en-US" dirty="0" smtClean="0">
                <a:solidFill>
                  <a:prstClr val="black"/>
                </a:solidFill>
              </a:rPr>
              <a:t>ore </a:t>
            </a:r>
            <a:r>
              <a:rPr lang="en-US" altLang="en-US" dirty="0">
                <a:solidFill>
                  <a:prstClr val="black"/>
                </a:solidFill>
              </a:rPr>
              <a:t>measurements reduces the statistical noise</a:t>
            </a:r>
          </a:p>
          <a:p>
            <a:pPr lvl="1" indent="-342900">
              <a:lnSpc>
                <a:spcPct val="90000"/>
              </a:lnSpc>
              <a:spcBef>
                <a:spcPct val="20000"/>
              </a:spcBef>
              <a:buFontTx/>
              <a:buChar char="•"/>
              <a:defRPr/>
            </a:pPr>
            <a:endParaRPr kumimoji="0" lang="en-US" altLang="en-US" b="0" i="0" u="none" strike="noStrike" kern="1200" cap="none" spc="0" normalizeH="0" noProof="0" dirty="0" smtClean="0">
              <a:ln>
                <a:noFill/>
              </a:ln>
              <a:solidFill>
                <a:prstClr val="black"/>
              </a:solidFill>
              <a:effectLst/>
              <a:uLnTx/>
              <a:uFillTx/>
            </a:endParaRPr>
          </a:p>
        </p:txBody>
      </p:sp>
    </p:spTree>
    <p:extLst>
      <p:ext uri="{BB962C8B-B14F-4D97-AF65-F5344CB8AC3E}">
        <p14:creationId xmlns:p14="http://schemas.microsoft.com/office/powerpoint/2010/main" val="23725977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2057400" y="381000"/>
            <a:ext cx="7772400" cy="685800"/>
          </a:xfrm>
        </p:spPr>
        <p:txBody>
          <a:bodyPr rtlCol="0">
            <a:noAutofit/>
          </a:bodyPr>
          <a:lstStyle/>
          <a:p>
            <a:pPr algn="ctr">
              <a:defRPr/>
            </a:pPr>
            <a:r>
              <a:rPr lang="en-US" sz="3600" b="1" dirty="0" smtClean="0">
                <a:solidFill>
                  <a:srgbClr val="0066FF"/>
                </a:solidFill>
              </a:rPr>
              <a:t>Tomography “Requirements”</a:t>
            </a:r>
            <a:endParaRPr lang="en-US" sz="3600" b="1" dirty="0">
              <a:solidFill>
                <a:srgbClr val="0066FF"/>
              </a:solidFill>
            </a:endParaRPr>
          </a:p>
        </p:txBody>
      </p:sp>
      <p:sp>
        <p:nvSpPr>
          <p:cNvPr id="10243" name="Rectangle 3"/>
          <p:cNvSpPr>
            <a:spLocks noChangeArrowheads="1"/>
          </p:cNvSpPr>
          <p:nvPr/>
        </p:nvSpPr>
        <p:spPr bwMode="auto">
          <a:xfrm>
            <a:off x="380081" y="1281212"/>
            <a:ext cx="11396950" cy="55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90000"/>
              </a:lnSpc>
              <a:spcBef>
                <a:spcPct val="20000"/>
              </a:spcBef>
              <a:spcAft>
                <a:spcPts val="0"/>
              </a:spcAft>
              <a:buClrTx/>
              <a:buSzTx/>
              <a:tabLst/>
              <a:defRPr/>
            </a:pPr>
            <a:r>
              <a:rPr kumimoji="0" lang="en-US" altLang="en-US" sz="2800" i="0" u="none" strike="noStrike" kern="1200" cap="none" spc="0" normalizeH="0" baseline="0" noProof="0" dirty="0" smtClean="0">
                <a:ln>
                  <a:noFill/>
                </a:ln>
                <a:solidFill>
                  <a:srgbClr val="0066FF"/>
                </a:solidFill>
                <a:effectLst/>
                <a:uLnTx/>
                <a:uFillTx/>
                <a:latin typeface="Times New Roman" panose="02020603050405020304" pitchFamily="18" charset="0"/>
                <a:ea typeface="+mn-ea"/>
                <a:cs typeface="+mn-cs"/>
              </a:rPr>
              <a:t>Completeness</a:t>
            </a:r>
          </a:p>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lang="en-US" altLang="en-US" sz="2800" noProof="0" dirty="0" smtClean="0">
                <a:solidFill>
                  <a:prstClr val="black"/>
                </a:solidFill>
              </a:rPr>
              <a:t>Must have uniform material outside of the object at all angles (e.g. air)</a:t>
            </a:r>
          </a:p>
          <a:p>
            <a:pPr lvl="1" indent="-342900">
              <a:lnSpc>
                <a:spcPct val="90000"/>
              </a:lnSpc>
              <a:spcBef>
                <a:spcPct val="20000"/>
              </a:spcBef>
              <a:buFontTx/>
              <a:buChar char="•"/>
              <a:defRPr/>
            </a:pPr>
            <a:r>
              <a:rPr lang="en-US" altLang="en-US" noProof="0" dirty="0" smtClean="0">
                <a:solidFill>
                  <a:prstClr val="black"/>
                </a:solidFill>
              </a:rPr>
              <a:t>Sample should remain completely in the field of view.</a:t>
            </a:r>
          </a:p>
          <a:p>
            <a:pPr lvl="1" indent="-342900">
              <a:lnSpc>
                <a:spcPct val="90000"/>
              </a:lnSpc>
              <a:spcBef>
                <a:spcPct val="20000"/>
              </a:spcBef>
              <a:buFontTx/>
              <a:buChar char="•"/>
              <a:defRPr/>
            </a:pPr>
            <a:r>
              <a:rPr lang="en-US" altLang="en-US" noProof="0" dirty="0" smtClean="0">
                <a:solidFill>
                  <a:prstClr val="black"/>
                </a:solidFill>
              </a:rPr>
              <a:t>Can do “local tomography” where this is not true, “zoom” into sample</a:t>
            </a:r>
          </a:p>
          <a:p>
            <a:pPr lvl="1" indent="-342900">
              <a:lnSpc>
                <a:spcPct val="90000"/>
              </a:lnSpc>
              <a:spcBef>
                <a:spcPct val="20000"/>
              </a:spcBef>
              <a:buFontTx/>
              <a:buChar char="•"/>
              <a:defRPr/>
            </a:pPr>
            <a:r>
              <a:rPr kumimoji="0" lang="en-US" altLang="en-US" b="0" i="0" u="none" strike="noStrike" kern="1200" cap="none" spc="0" normalizeH="0" dirty="0" smtClean="0">
                <a:ln>
                  <a:noFill/>
                </a:ln>
                <a:solidFill>
                  <a:prstClr val="black"/>
                </a:solidFill>
                <a:effectLst/>
                <a:uLnTx/>
                <a:uFillTx/>
              </a:rPr>
              <a:t>Absolute linear attenuation will be wrong</a:t>
            </a:r>
          </a:p>
          <a:p>
            <a:pPr lvl="1" indent="-342900">
              <a:lnSpc>
                <a:spcPct val="90000"/>
              </a:lnSpc>
              <a:spcBef>
                <a:spcPct val="20000"/>
              </a:spcBef>
              <a:buFontTx/>
              <a:buChar char="•"/>
              <a:defRPr/>
            </a:pPr>
            <a:r>
              <a:rPr lang="en-US" altLang="en-US" noProof="0" dirty="0" smtClean="0">
                <a:solidFill>
                  <a:prstClr val="black"/>
                </a:solidFill>
              </a:rPr>
              <a:t>Leads to artifacts depending on inhomogeneity outside field of view</a:t>
            </a:r>
          </a:p>
          <a:p>
            <a:pPr marL="342900" marR="0" lvl="0" indent="-342900" algn="l" defTabSz="914400" rtl="0" eaLnBrk="1" fontAlgn="auto" latinLnBrk="0" hangingPunct="1">
              <a:lnSpc>
                <a:spcPct val="90000"/>
              </a:lnSpc>
              <a:spcBef>
                <a:spcPct val="20000"/>
              </a:spcBef>
              <a:spcAft>
                <a:spcPts val="0"/>
              </a:spcAft>
              <a:buClrTx/>
              <a:buSzTx/>
              <a:buFontTx/>
              <a:buChar char="•"/>
              <a:tabLst/>
              <a:defRPr/>
            </a:pPr>
            <a:endParaRPr kumimoji="0" lang="en-US" altLang="en-US" sz="2800" b="0" i="0" u="none" strike="noStrike" kern="1200" cap="none" spc="0" normalizeH="0" dirty="0">
              <a:ln>
                <a:noFill/>
              </a:ln>
              <a:solidFill>
                <a:prstClr val="black"/>
              </a:solidFill>
              <a:effectLst/>
              <a:uLnTx/>
              <a:uFillTx/>
            </a:endParaRPr>
          </a:p>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lang="en-US" altLang="en-US" sz="2800" noProof="0" dirty="0" smtClean="0">
                <a:solidFill>
                  <a:prstClr val="black"/>
                </a:solidFill>
              </a:rPr>
              <a:t>Must collect full 180 degree dataset</a:t>
            </a:r>
          </a:p>
          <a:p>
            <a:pPr lvl="1" indent="-342900">
              <a:lnSpc>
                <a:spcPct val="90000"/>
              </a:lnSpc>
              <a:spcBef>
                <a:spcPct val="20000"/>
              </a:spcBef>
              <a:buFontTx/>
              <a:buChar char="•"/>
              <a:defRPr/>
            </a:pPr>
            <a:r>
              <a:rPr lang="en-US" altLang="en-US" noProof="0" dirty="0" smtClean="0">
                <a:solidFill>
                  <a:prstClr val="black"/>
                </a:solidFill>
              </a:rPr>
              <a:t>Sometimes 180 is not possible, </a:t>
            </a:r>
            <a:r>
              <a:rPr lang="en-US" altLang="en-US" noProof="0" dirty="0" err="1" smtClean="0">
                <a:solidFill>
                  <a:prstClr val="black"/>
                </a:solidFill>
              </a:rPr>
              <a:t>e.g</a:t>
            </a:r>
            <a:r>
              <a:rPr lang="en-US" altLang="en-US" dirty="0" smtClean="0">
                <a:solidFill>
                  <a:prstClr val="black"/>
                </a:solidFill>
              </a:rPr>
              <a:t>. diamond anvil cell, other container constraints</a:t>
            </a:r>
            <a:endParaRPr lang="en-US" altLang="en-US" noProof="0" dirty="0" smtClean="0">
              <a:solidFill>
                <a:prstClr val="black"/>
              </a:solidFill>
            </a:endParaRPr>
          </a:p>
          <a:p>
            <a:pPr lvl="1" indent="-342900">
              <a:lnSpc>
                <a:spcPct val="90000"/>
              </a:lnSpc>
              <a:spcBef>
                <a:spcPct val="20000"/>
              </a:spcBef>
              <a:buFontTx/>
              <a:buChar char="•"/>
              <a:defRPr/>
            </a:pPr>
            <a:r>
              <a:rPr lang="en-US" altLang="en-US" noProof="0" dirty="0" smtClean="0">
                <a:solidFill>
                  <a:prstClr val="black"/>
                </a:solidFill>
              </a:rPr>
              <a:t>Fewer angles leads to artifacts</a:t>
            </a:r>
          </a:p>
          <a:p>
            <a:pPr lvl="1" indent="-342900">
              <a:lnSpc>
                <a:spcPct val="90000"/>
              </a:lnSpc>
              <a:spcBef>
                <a:spcPct val="20000"/>
              </a:spcBef>
              <a:buFontTx/>
              <a:buChar char="•"/>
              <a:defRPr/>
            </a:pPr>
            <a:r>
              <a:rPr kumimoji="0" lang="en-US" altLang="en-US" b="0" i="0" u="none" strike="noStrike" kern="1200" cap="none" spc="0" normalizeH="0" dirty="0" smtClean="0">
                <a:ln>
                  <a:noFill/>
                </a:ln>
                <a:solidFill>
                  <a:prstClr val="black"/>
                </a:solidFill>
                <a:effectLst/>
                <a:uLnTx/>
                <a:uFillTx/>
              </a:rPr>
              <a:t>Iterative reconstruction techniques can minimize these artifacts using a-priori knowledge</a:t>
            </a:r>
            <a:endParaRPr kumimoji="0" lang="en-US" altLang="en-US" sz="2000" b="0" i="0" u="none" strike="noStrike" kern="1200" cap="none" spc="0" normalizeH="0" noProof="0" dirty="0" smtClean="0">
              <a:ln>
                <a:noFill/>
              </a:ln>
              <a:solidFill>
                <a:prstClr val="black"/>
              </a:solidFill>
              <a:effectLst/>
              <a:uLnTx/>
              <a:uFillTx/>
            </a:endParaRPr>
          </a:p>
        </p:txBody>
      </p:sp>
    </p:spTree>
    <p:extLst>
      <p:ext uri="{BB962C8B-B14F-4D97-AF65-F5344CB8AC3E}">
        <p14:creationId xmlns:p14="http://schemas.microsoft.com/office/powerpoint/2010/main" val="42202998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2057400" y="174171"/>
            <a:ext cx="7772400" cy="685800"/>
          </a:xfrm>
        </p:spPr>
        <p:txBody>
          <a:bodyPr rtlCol="0">
            <a:noAutofit/>
          </a:bodyPr>
          <a:lstStyle/>
          <a:p>
            <a:pPr algn="ctr">
              <a:defRPr/>
            </a:pPr>
            <a:r>
              <a:rPr lang="en-US" sz="3600" b="1" dirty="0" smtClean="0">
                <a:solidFill>
                  <a:srgbClr val="0066FF"/>
                </a:solidFill>
              </a:rPr>
              <a:t>Tomography “Requirements”</a:t>
            </a:r>
            <a:endParaRPr lang="en-US" sz="3600" b="1" dirty="0">
              <a:solidFill>
                <a:srgbClr val="0066FF"/>
              </a:solidFill>
            </a:endParaRPr>
          </a:p>
        </p:txBody>
      </p:sp>
      <p:sp>
        <p:nvSpPr>
          <p:cNvPr id="10243" name="Rectangle 3"/>
          <p:cNvSpPr>
            <a:spLocks noChangeArrowheads="1"/>
          </p:cNvSpPr>
          <p:nvPr/>
        </p:nvSpPr>
        <p:spPr bwMode="auto">
          <a:xfrm>
            <a:off x="423624" y="859970"/>
            <a:ext cx="11396950" cy="570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90000"/>
              </a:lnSpc>
              <a:spcBef>
                <a:spcPct val="20000"/>
              </a:spcBef>
              <a:spcAft>
                <a:spcPts val="0"/>
              </a:spcAft>
              <a:buClrTx/>
              <a:buSzTx/>
              <a:tabLst/>
              <a:defRPr/>
            </a:pPr>
            <a:r>
              <a:rPr kumimoji="0" lang="en-US" altLang="en-US" sz="2800" i="0" u="none" strike="noStrike" kern="1200" cap="none" spc="0" normalizeH="0" baseline="0" noProof="0" dirty="0" smtClean="0">
                <a:ln>
                  <a:noFill/>
                </a:ln>
                <a:solidFill>
                  <a:srgbClr val="0066FF"/>
                </a:solidFill>
                <a:effectLst/>
                <a:uLnTx/>
                <a:uFillTx/>
                <a:latin typeface="Times New Roman" panose="02020603050405020304" pitchFamily="18" charset="0"/>
                <a:ea typeface="+mn-ea"/>
                <a:cs typeface="+mn-cs"/>
              </a:rPr>
              <a:t>Alignment</a:t>
            </a:r>
            <a:endParaRPr kumimoji="0" lang="en-US" altLang="en-US" sz="2800" i="0" u="none" strike="noStrike" kern="1200" cap="none" spc="0" normalizeH="0" baseline="0" noProof="0" dirty="0" smtClean="0">
              <a:ln>
                <a:noFill/>
              </a:ln>
              <a:solidFill>
                <a:srgbClr val="0066FF"/>
              </a:solidFill>
              <a:effectLst/>
              <a:uLnTx/>
              <a:uFillTx/>
              <a:latin typeface="Times New Roman" panose="02020603050405020304" pitchFamily="18"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lang="en-US" altLang="en-US" sz="2800" noProof="0" dirty="0" smtClean="0">
                <a:solidFill>
                  <a:prstClr val="black"/>
                </a:solidFill>
              </a:rPr>
              <a:t>Rotation axis must be perpendicular to the beam direction</a:t>
            </a:r>
            <a:endParaRPr lang="en-US" altLang="en-US" sz="2800" noProof="0" dirty="0" smtClean="0">
              <a:solidFill>
                <a:prstClr val="black"/>
              </a:solidFill>
            </a:endParaRPr>
          </a:p>
          <a:p>
            <a:pPr lvl="1" indent="-342900">
              <a:lnSpc>
                <a:spcPct val="90000"/>
              </a:lnSpc>
              <a:spcBef>
                <a:spcPct val="20000"/>
              </a:spcBef>
              <a:buFontTx/>
              <a:buChar char="•"/>
              <a:defRPr/>
            </a:pPr>
            <a:r>
              <a:rPr lang="en-US" altLang="en-US" dirty="0" smtClean="0">
                <a:solidFill>
                  <a:prstClr val="black"/>
                </a:solidFill>
              </a:rPr>
              <a:t>Mechanical alignment</a:t>
            </a:r>
          </a:p>
          <a:p>
            <a:pPr lvl="1" indent="-342900">
              <a:lnSpc>
                <a:spcPct val="90000"/>
              </a:lnSpc>
              <a:spcBef>
                <a:spcPct val="20000"/>
              </a:spcBef>
              <a:buFontTx/>
              <a:buChar char="•"/>
              <a:defRPr/>
            </a:pPr>
            <a:r>
              <a:rPr lang="en-US" altLang="en-US" noProof="0" dirty="0" smtClean="0">
                <a:solidFill>
                  <a:prstClr val="black"/>
                </a:solidFill>
              </a:rPr>
              <a:t>Cannot be fixed in post-processing</a:t>
            </a:r>
            <a:endParaRPr lang="en-US" altLang="en-US" noProof="0" dirty="0" smtClean="0">
              <a:solidFill>
                <a:prstClr val="black"/>
              </a:solidFill>
            </a:endParaRPr>
          </a:p>
          <a:p>
            <a:pPr lvl="0">
              <a:lnSpc>
                <a:spcPct val="90000"/>
              </a:lnSpc>
              <a:spcBef>
                <a:spcPct val="20000"/>
              </a:spcBef>
              <a:buFontTx/>
              <a:buChar char="•"/>
              <a:defRPr/>
            </a:pPr>
            <a:r>
              <a:rPr lang="en-US" altLang="en-US" sz="2800" dirty="0">
                <a:solidFill>
                  <a:prstClr val="black"/>
                </a:solidFill>
              </a:rPr>
              <a:t>Rotation axis must be </a:t>
            </a:r>
            <a:r>
              <a:rPr lang="en-US" altLang="en-US" sz="2800" dirty="0" smtClean="0">
                <a:solidFill>
                  <a:prstClr val="black"/>
                </a:solidFill>
              </a:rPr>
              <a:t>parallel to the columns of the camera</a:t>
            </a:r>
            <a:endParaRPr lang="en-US" altLang="en-US" sz="2800" dirty="0">
              <a:solidFill>
                <a:prstClr val="black"/>
              </a:solidFill>
            </a:endParaRPr>
          </a:p>
          <a:p>
            <a:pPr lvl="1" indent="-342900">
              <a:lnSpc>
                <a:spcPct val="90000"/>
              </a:lnSpc>
              <a:spcBef>
                <a:spcPct val="20000"/>
              </a:spcBef>
              <a:buFontTx/>
              <a:buChar char="•"/>
              <a:defRPr/>
            </a:pPr>
            <a:r>
              <a:rPr lang="en-US" altLang="en-US" dirty="0">
                <a:solidFill>
                  <a:prstClr val="black"/>
                </a:solidFill>
              </a:rPr>
              <a:t>Mechanical alignment </a:t>
            </a:r>
            <a:endParaRPr lang="en-US" altLang="en-US" dirty="0" smtClean="0">
              <a:solidFill>
                <a:prstClr val="black"/>
              </a:solidFill>
            </a:endParaRPr>
          </a:p>
          <a:p>
            <a:pPr lvl="1" indent="-342900">
              <a:lnSpc>
                <a:spcPct val="90000"/>
              </a:lnSpc>
              <a:spcBef>
                <a:spcPct val="20000"/>
              </a:spcBef>
              <a:buFontTx/>
              <a:buChar char="•"/>
              <a:defRPr/>
            </a:pPr>
            <a:r>
              <a:rPr lang="en-US" altLang="en-US" dirty="0" smtClean="0">
                <a:solidFill>
                  <a:prstClr val="black"/>
                </a:solidFill>
              </a:rPr>
              <a:t>Can </a:t>
            </a:r>
            <a:r>
              <a:rPr lang="en-US" altLang="en-US" dirty="0">
                <a:solidFill>
                  <a:prstClr val="black"/>
                </a:solidFill>
              </a:rPr>
              <a:t>be fixed in </a:t>
            </a:r>
            <a:r>
              <a:rPr lang="en-US" altLang="en-US" dirty="0" smtClean="0">
                <a:solidFill>
                  <a:prstClr val="black"/>
                </a:solidFill>
              </a:rPr>
              <a:t>post-processing by rotating each image</a:t>
            </a:r>
          </a:p>
          <a:p>
            <a:pPr lvl="1" indent="-342900">
              <a:lnSpc>
                <a:spcPct val="90000"/>
              </a:lnSpc>
              <a:spcBef>
                <a:spcPct val="20000"/>
              </a:spcBef>
              <a:buFontTx/>
              <a:buChar char="•"/>
              <a:defRPr/>
            </a:pPr>
            <a:endParaRPr lang="en-US" altLang="en-US" dirty="0">
              <a:solidFill>
                <a:prstClr val="black"/>
              </a:solidFill>
            </a:endParaRPr>
          </a:p>
          <a:p>
            <a:pPr marL="0" indent="0" algn="ctr">
              <a:lnSpc>
                <a:spcPct val="90000"/>
              </a:lnSpc>
              <a:spcBef>
                <a:spcPct val="20000"/>
              </a:spcBef>
              <a:defRPr/>
            </a:pPr>
            <a:r>
              <a:rPr lang="en-US" altLang="en-US" sz="2800" dirty="0" smtClean="0">
                <a:solidFill>
                  <a:srgbClr val="0066FF"/>
                </a:solidFill>
              </a:rPr>
              <a:t>Sample shape</a:t>
            </a:r>
            <a:endParaRPr lang="en-US" altLang="en-US" sz="2800" dirty="0">
              <a:solidFill>
                <a:srgbClr val="0066FF"/>
              </a:solidFill>
            </a:endParaRPr>
          </a:p>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kumimoji="0" lang="en-US" altLang="en-US" sz="2800" b="0" i="0" u="none" strike="noStrike" kern="1200" cap="none" spc="0" normalizeH="0" dirty="0" smtClean="0">
                <a:ln>
                  <a:noFill/>
                </a:ln>
                <a:solidFill>
                  <a:prstClr val="black"/>
                </a:solidFill>
                <a:effectLst/>
                <a:uLnTx/>
                <a:uFillTx/>
              </a:rPr>
              <a:t>Samples should be roughly equant in the horizontal plane </a:t>
            </a:r>
          </a:p>
          <a:p>
            <a:pPr lvl="1" indent="-342900">
              <a:lnSpc>
                <a:spcPct val="90000"/>
              </a:lnSpc>
              <a:spcBef>
                <a:spcPct val="20000"/>
              </a:spcBef>
              <a:buFontTx/>
              <a:buChar char="•"/>
              <a:defRPr/>
            </a:pPr>
            <a:r>
              <a:rPr lang="en-US" altLang="en-US" dirty="0" smtClean="0">
                <a:solidFill>
                  <a:prstClr val="black"/>
                </a:solidFill>
              </a:rPr>
              <a:t>Vertical size does not matter</a:t>
            </a:r>
          </a:p>
          <a:p>
            <a:pPr lvl="1" indent="-342900">
              <a:lnSpc>
                <a:spcPct val="90000"/>
              </a:lnSpc>
              <a:spcBef>
                <a:spcPct val="20000"/>
              </a:spcBef>
              <a:buFontTx/>
              <a:buChar char="•"/>
              <a:defRPr/>
            </a:pPr>
            <a:r>
              <a:rPr lang="en-US" altLang="en-US" dirty="0" smtClean="0">
                <a:solidFill>
                  <a:prstClr val="black"/>
                </a:solidFill>
              </a:rPr>
              <a:t>Thin plates are bad because in one orientation they are very thin (transparent), and at 90 degrees to that they are very thick (absorbing)</a:t>
            </a:r>
            <a:endParaRPr kumimoji="0" lang="en-US" altLang="en-US" b="0" i="0" u="none" strike="noStrike" kern="1200" cap="none" spc="0" normalizeH="0" dirty="0">
              <a:ln>
                <a:noFill/>
              </a:ln>
              <a:solidFill>
                <a:prstClr val="black"/>
              </a:solidFill>
              <a:effectLst/>
              <a:uLnTx/>
              <a:uFillTx/>
            </a:endParaRPr>
          </a:p>
        </p:txBody>
      </p:sp>
    </p:spTree>
    <p:extLst>
      <p:ext uri="{BB962C8B-B14F-4D97-AF65-F5344CB8AC3E}">
        <p14:creationId xmlns:p14="http://schemas.microsoft.com/office/powerpoint/2010/main" val="41230632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482687" y="0"/>
            <a:ext cx="9016388" cy="1028700"/>
          </a:xfrm>
        </p:spPr>
        <p:txBody>
          <a:bodyPr/>
          <a:lstStyle/>
          <a:p>
            <a:pPr eaLnBrk="1" hangingPunct="1"/>
            <a:r>
              <a:rPr lang="en-US" altLang="en-US" sz="3200" dirty="0">
                <a:solidFill>
                  <a:srgbClr val="0066FF"/>
                </a:solidFill>
                <a:latin typeface="Calibri Light" panose="020F0302020204030204" pitchFamily="34" charset="0"/>
                <a:cs typeface="Calibri Light" panose="020F0302020204030204" pitchFamily="34" charset="0"/>
              </a:rPr>
              <a:t>How Big Can my Sample Be and/or </a:t>
            </a:r>
            <a:br>
              <a:rPr lang="en-US" altLang="en-US" sz="3200" dirty="0">
                <a:solidFill>
                  <a:srgbClr val="0066FF"/>
                </a:solidFill>
                <a:latin typeface="Calibri Light" panose="020F0302020204030204" pitchFamily="34" charset="0"/>
                <a:cs typeface="Calibri Light" panose="020F0302020204030204" pitchFamily="34" charset="0"/>
              </a:rPr>
            </a:br>
            <a:r>
              <a:rPr lang="en-US" altLang="en-US" sz="3200" dirty="0">
                <a:solidFill>
                  <a:srgbClr val="0066FF"/>
                </a:solidFill>
                <a:latin typeface="Calibri Light" panose="020F0302020204030204" pitchFamily="34" charset="0"/>
                <a:cs typeface="Calibri Light" panose="020F0302020204030204" pitchFamily="34" charset="0"/>
              </a:rPr>
              <a:t>What Energy X-rays Do I Need</a:t>
            </a:r>
            <a:r>
              <a:rPr lang="en-US" altLang="en-US" sz="3200" dirty="0" smtClean="0">
                <a:solidFill>
                  <a:srgbClr val="0066FF"/>
                </a:solidFill>
                <a:latin typeface="Calibri Light" panose="020F0302020204030204" pitchFamily="34" charset="0"/>
                <a:cs typeface="Calibri Light" panose="020F0302020204030204" pitchFamily="34" charset="0"/>
              </a:rPr>
              <a:t>?</a:t>
            </a:r>
            <a:endParaRPr lang="en-US" altLang="en-US" sz="3200" dirty="0">
              <a:solidFill>
                <a:srgbClr val="0066FF"/>
              </a:solidFill>
              <a:latin typeface="Calibri Light" panose="020F0302020204030204" pitchFamily="34" charset="0"/>
              <a:cs typeface="Calibri Light" panose="020F0302020204030204" pitchFamily="34" charset="0"/>
            </a:endParaRPr>
          </a:p>
        </p:txBody>
      </p:sp>
      <p:pic>
        <p:nvPicPr>
          <p:cNvPr id="13315" name="Picture 2" descr="P:\rivers\Talks\ClayMineralSociety 2013\Supporting materials\2-Mineral depths.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378" y="1028700"/>
            <a:ext cx="7618164" cy="571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67817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2057400" y="381000"/>
            <a:ext cx="7772400" cy="685800"/>
          </a:xfrm>
        </p:spPr>
        <p:txBody>
          <a:bodyPr rtlCol="0">
            <a:noAutofit/>
          </a:bodyPr>
          <a:lstStyle/>
          <a:p>
            <a:pPr algn="ctr">
              <a:defRPr/>
            </a:pPr>
            <a:r>
              <a:rPr lang="en-US" sz="3600" b="1" dirty="0">
                <a:solidFill>
                  <a:srgbClr val="0066FF"/>
                </a:solidFill>
              </a:rPr>
              <a:t>How Big Can my Sample Be and/or</a:t>
            </a:r>
            <a:br>
              <a:rPr lang="en-US" sz="3600" b="1" dirty="0">
                <a:solidFill>
                  <a:srgbClr val="0066FF"/>
                </a:solidFill>
              </a:rPr>
            </a:br>
            <a:r>
              <a:rPr lang="en-US" sz="3600" b="1" dirty="0">
                <a:solidFill>
                  <a:srgbClr val="0066FF"/>
                </a:solidFill>
              </a:rPr>
              <a:t>What Energy X-rays Do I Need?</a:t>
            </a:r>
          </a:p>
        </p:txBody>
      </p:sp>
      <p:sp>
        <p:nvSpPr>
          <p:cNvPr id="10243" name="Rectangle 3"/>
          <p:cNvSpPr>
            <a:spLocks noChangeArrowheads="1"/>
          </p:cNvSpPr>
          <p:nvPr/>
        </p:nvSpPr>
        <p:spPr bwMode="auto">
          <a:xfrm>
            <a:off x="380081" y="1281212"/>
            <a:ext cx="11396950" cy="557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Twice the 1/e absorption depth is about the optimum size</a:t>
            </a:r>
          </a:p>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Absorption varies</a:t>
            </a:r>
          </a:p>
          <a:p>
            <a:pPr marL="742950" marR="0" lvl="1" indent="-285750" algn="l" defTabSz="914400" rtl="0" eaLnBrk="1" fontAlgn="auto" latinLnBrk="0" hangingPunct="1">
              <a:lnSpc>
                <a:spcPct val="90000"/>
              </a:lnSpc>
              <a:spcBef>
                <a:spcPct val="20000"/>
              </a:spcBef>
              <a:spcAft>
                <a:spcPts val="0"/>
              </a:spcAft>
              <a:buClrTx/>
              <a:buSzTx/>
              <a:buFontTx/>
              <a:buChar char="–"/>
              <a:tabLst/>
              <a:defRPr/>
            </a:pP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Linearly with density</a:t>
            </a:r>
          </a:p>
          <a:p>
            <a:pPr marL="742950" marR="0" lvl="1" indent="-285750" algn="l" defTabSz="914400" rtl="0" eaLnBrk="1" fontAlgn="auto" latinLnBrk="0" hangingPunct="1">
              <a:lnSpc>
                <a:spcPct val="90000"/>
              </a:lnSpc>
              <a:spcBef>
                <a:spcPct val="20000"/>
              </a:spcBef>
              <a:spcAft>
                <a:spcPts val="0"/>
              </a:spcAft>
              <a:buClrTx/>
              <a:buSzTx/>
              <a:buFontTx/>
              <a:buChar char="–"/>
              <a:tabLst/>
              <a:defRPr/>
            </a:pP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Strongly non-linearly with atomic number (~Z</a:t>
            </a:r>
            <a:r>
              <a:rPr kumimoji="0" lang="en-US" altLang="en-US"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mn-cs"/>
              </a:rPr>
              <a:t>3</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742950" marR="0" lvl="1" indent="-285750" algn="l" defTabSz="914400" rtl="0" eaLnBrk="1" fontAlgn="auto" latinLnBrk="0" hangingPunct="1">
              <a:lnSpc>
                <a:spcPct val="90000"/>
              </a:lnSpc>
              <a:spcBef>
                <a:spcPct val="20000"/>
              </a:spcBef>
              <a:spcAft>
                <a:spcPts val="0"/>
              </a:spcAft>
              <a:buClrTx/>
              <a:buSzTx/>
              <a:buFontTx/>
              <a:buChar char="–"/>
              <a:tabLst/>
              <a:defRPr/>
            </a:pP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Strongly non-linearly with x-ray energy (~E</a:t>
            </a:r>
            <a:r>
              <a:rPr kumimoji="0" lang="en-US" altLang="en-US"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mn-cs"/>
              </a:rPr>
              <a:t>3</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rPr>
              <a:t>At 30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keV</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rPr>
              <a:t> 1/e is about 5mm for quartz, but only 0.2mm for chalcocite</a:t>
            </a:r>
          </a:p>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rPr>
              <a:t>At 8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rPr>
              <a:t>keV</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rPr>
              <a:t> (Cu K</a:t>
            </a:r>
            <a:r>
              <a:rPr kumimoji="0" lang="el-GR"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rPr>
              <a:t> fluorescence energy) 1/e is 100 microns for quartz</a:t>
            </a:r>
          </a:p>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rPr>
              <a:t>It is the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rPr>
              <a:t>maximum</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absorption along any ray, not the </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rPr>
              <a:t>average</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rPr>
              <a:t> absorption that matters!</a:t>
            </a:r>
          </a:p>
          <a:p>
            <a:pPr marL="742950" marR="0" lvl="1" indent="-285750" algn="l" defTabSz="914400" rtl="0" eaLnBrk="1" fontAlgn="auto" latinLnBrk="0" hangingPunct="1">
              <a:lnSpc>
                <a:spcPct val="90000"/>
              </a:lnSpc>
              <a:spcBef>
                <a:spcPct val="20000"/>
              </a:spcBef>
              <a:spcAft>
                <a:spcPts val="0"/>
              </a:spcAft>
              <a:buClrTx/>
              <a:buSzTx/>
              <a:buFontTx/>
              <a:buChar char="–"/>
              <a:tabLst/>
              <a:defRPr/>
            </a:pP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 chalcocite crystals that are in the same slice will align at some angle, and the absorption may be too large, leading to streak artifacts</a:t>
            </a:r>
          </a:p>
          <a:p>
            <a:pPr marL="342900" marR="0" lvl="0" indent="-342900" algn="l" defTabSz="914400" rtl="0" eaLnBrk="1" fontAlgn="auto" latinLnBrk="0" hangingPunct="1">
              <a:lnSpc>
                <a:spcPct val="90000"/>
              </a:lnSpc>
              <a:spcBef>
                <a:spcPct val="200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Need to pick x-ray energy and sample size carefully depending on sample composition!!</a:t>
            </a:r>
          </a:p>
        </p:txBody>
      </p:sp>
    </p:spTree>
    <p:extLst>
      <p:ext uri="{BB962C8B-B14F-4D97-AF65-F5344CB8AC3E}">
        <p14:creationId xmlns:p14="http://schemas.microsoft.com/office/powerpoint/2010/main" val="13314473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81200" y="198438"/>
            <a:ext cx="8229600" cy="639762"/>
          </a:xfrm>
        </p:spPr>
        <p:txBody>
          <a:bodyPr/>
          <a:lstStyle/>
          <a:p>
            <a:pPr eaLnBrk="1" hangingPunct="1"/>
            <a:r>
              <a:rPr lang="en-US" altLang="en-US" sz="3600" dirty="0">
                <a:solidFill>
                  <a:srgbClr val="0066FF"/>
                </a:solidFill>
                <a:latin typeface="Calibri Light" panose="020F0302020204030204" pitchFamily="34" charset="0"/>
                <a:cs typeface="Calibri Light" panose="020F0302020204030204" pitchFamily="34" charset="0"/>
              </a:rPr>
              <a:t>Differential Absorption Tomography</a:t>
            </a:r>
          </a:p>
        </p:txBody>
      </p:sp>
      <p:pic>
        <p:nvPicPr>
          <p:cNvPr id="22532" name="Picture 2" descr="P:\rivers\Talks\ClayMineralSociety 2013\Supporting materials\18-Fluids and Quartz mu.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83820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4008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sz="quarter"/>
          </p:nvPr>
        </p:nvSpPr>
        <p:spPr>
          <a:xfrm>
            <a:off x="2209800" y="152400"/>
            <a:ext cx="7772400" cy="838200"/>
          </a:xfrm>
        </p:spPr>
        <p:txBody>
          <a:bodyPr rtlCol="0">
            <a:normAutofit fontScale="90000"/>
          </a:bodyPr>
          <a:lstStyle/>
          <a:p>
            <a:pPr fontAlgn="auto">
              <a:spcAft>
                <a:spcPts val="0"/>
              </a:spcAft>
              <a:defRPr/>
            </a:pPr>
            <a:r>
              <a:rPr lang="en-US" sz="3200" b="1" dirty="0">
                <a:solidFill>
                  <a:srgbClr val="0066FF"/>
                </a:solidFill>
              </a:rPr>
              <a:t>Differential Absorption Tomography</a:t>
            </a:r>
            <a:br>
              <a:rPr lang="en-US" sz="3200" b="1" dirty="0">
                <a:solidFill>
                  <a:srgbClr val="0066FF"/>
                </a:solidFill>
              </a:rPr>
            </a:br>
            <a:r>
              <a:rPr lang="en-US" sz="2000" dirty="0">
                <a:solidFill>
                  <a:srgbClr val="0066FF"/>
                </a:solidFill>
              </a:rPr>
              <a:t>Clint Willson (Louisiana State University)</a:t>
            </a:r>
            <a:endParaRPr lang="en-US" sz="1400" dirty="0">
              <a:solidFill>
                <a:srgbClr val="0066FF"/>
              </a:solidFill>
              <a:latin typeface="Arial" pitchFamily="34" charset="0"/>
            </a:endParaRPr>
          </a:p>
        </p:txBody>
      </p:sp>
      <p:pic>
        <p:nvPicPr>
          <p:cNvPr id="23555" name="Picture 8" descr="high-medium"/>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l="16725" t="14745" r="15443" b="18590"/>
          <a:stretch>
            <a:fillRect/>
          </a:stretch>
        </p:blipFill>
        <p:spPr>
          <a:xfrm>
            <a:off x="7048673" y="4492548"/>
            <a:ext cx="2286000" cy="2242345"/>
          </a:xfrm>
          <a:noFill/>
        </p:spPr>
      </p:pic>
      <p:sp>
        <p:nvSpPr>
          <p:cNvPr id="23556" name="Rectangle 3"/>
          <p:cNvSpPr>
            <a:spLocks noChangeArrowheads="1"/>
          </p:cNvSpPr>
          <p:nvPr/>
        </p:nvSpPr>
        <p:spPr bwMode="auto">
          <a:xfrm>
            <a:off x="356616" y="1024416"/>
            <a:ext cx="11558126" cy="388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square" lIns="92070" tIns="46035" rIns="92070" bIns="4603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8mm diameter </a:t>
            </a:r>
            <a:r>
              <a:rPr lang="en-US" altLang="en-US" sz="2000" dirty="0" smtClean="0">
                <a:solidFill>
                  <a:srgbClr val="000000"/>
                </a:solidFill>
                <a:latin typeface="Arial" panose="020B0604020202020204" pitchFamily="34" charset="0"/>
              </a:rPr>
              <a:t>glass bead</a:t>
            </a:r>
            <a:r>
              <a:rPr kumimoji="0" lang="en-US" altLang="en-US" sz="20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column with aqueous phase containing Cs and organic phase containing I.</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3557" name="Rectangle 2"/>
          <p:cNvSpPr>
            <a:spLocks noChangeArrowheads="1"/>
          </p:cNvSpPr>
          <p:nvPr/>
        </p:nvSpPr>
        <p:spPr bwMode="auto">
          <a:xfrm>
            <a:off x="810946" y="3861340"/>
            <a:ext cx="2819400" cy="47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32.5 </a:t>
            </a:r>
            <a:r>
              <a:rPr kumimoji="0" lang="en-US" alt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keV</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below I and Cs K absorption edges</a:t>
            </a:r>
            <a:endPar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3558" name="Picture 5" descr="40_50_Res_A_1_Lrecon"/>
          <p:cNvPicPr>
            <a:picLocks noChangeAspect="1" noChangeArrowheads="1"/>
          </p:cNvPicPr>
          <p:nvPr/>
        </p:nvPicPr>
        <p:blipFill>
          <a:blip r:embed="rId4">
            <a:extLst>
              <a:ext uri="{28A0092B-C50C-407E-A947-70E740481C1C}">
                <a14:useLocalDpi xmlns:a14="http://schemas.microsoft.com/office/drawing/2010/main" val="0"/>
              </a:ext>
            </a:extLst>
          </a:blip>
          <a:srcRect l="17278" t="15385" r="18091" b="19231"/>
          <a:stretch>
            <a:fillRect/>
          </a:stretch>
        </p:blipFill>
        <p:spPr bwMode="auto">
          <a:xfrm>
            <a:off x="1066800" y="1476257"/>
            <a:ext cx="2286000" cy="230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40_50_Res_A_1_Mrecon"/>
          <p:cNvPicPr>
            <a:picLocks noChangeAspect="1" noChangeArrowheads="1"/>
          </p:cNvPicPr>
          <p:nvPr/>
        </p:nvPicPr>
        <p:blipFill>
          <a:blip r:embed="rId5">
            <a:extLst>
              <a:ext uri="{28A0092B-C50C-407E-A947-70E740481C1C}">
                <a14:useLocalDpi xmlns:a14="http://schemas.microsoft.com/office/drawing/2010/main" val="0"/>
              </a:ext>
            </a:extLst>
          </a:blip>
          <a:srcRect l="17451" t="16667" r="17278" b="17947"/>
          <a:stretch>
            <a:fillRect/>
          </a:stretch>
        </p:blipFill>
        <p:spPr bwMode="auto">
          <a:xfrm>
            <a:off x="4953000" y="147625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40_50_Res_A_1_Hrecon"/>
          <p:cNvPicPr>
            <a:picLocks noChangeAspect="1" noChangeArrowheads="1"/>
          </p:cNvPicPr>
          <p:nvPr/>
        </p:nvPicPr>
        <p:blipFill>
          <a:blip r:embed="rId6">
            <a:extLst>
              <a:ext uri="{28A0092B-C50C-407E-A947-70E740481C1C}">
                <a14:useLocalDpi xmlns:a14="http://schemas.microsoft.com/office/drawing/2010/main" val="0"/>
              </a:ext>
            </a:extLst>
          </a:blip>
          <a:srcRect l="17598" t="16667" r="17770" b="19231"/>
          <a:stretch>
            <a:fillRect/>
          </a:stretch>
        </p:blipFill>
        <p:spPr bwMode="auto">
          <a:xfrm>
            <a:off x="9027521" y="1476257"/>
            <a:ext cx="2286000" cy="226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Rectangle 10"/>
          <p:cNvSpPr>
            <a:spLocks noChangeArrowheads="1"/>
          </p:cNvSpPr>
          <p:nvPr/>
        </p:nvSpPr>
        <p:spPr bwMode="auto">
          <a:xfrm>
            <a:off x="4991100" y="3861340"/>
            <a:ext cx="2819400" cy="47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33.2 </a:t>
            </a:r>
            <a:r>
              <a:rPr kumimoji="0" lang="en-US" alt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keV</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above I and below Cs K absorption edges</a:t>
            </a:r>
            <a:endPar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3562" name="Rectangle 11"/>
          <p:cNvSpPr>
            <a:spLocks noChangeArrowheads="1"/>
          </p:cNvSpPr>
          <p:nvPr/>
        </p:nvSpPr>
        <p:spPr bwMode="auto">
          <a:xfrm>
            <a:off x="8892448" y="3861340"/>
            <a:ext cx="2819400" cy="47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36.0 </a:t>
            </a:r>
            <a:r>
              <a:rPr kumimoji="0" lang="en-US" alt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keV</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above I and Cs K absorption edges</a:t>
            </a:r>
            <a:endPar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3563" name="Picture 9" descr="medium-low"/>
          <p:cNvPicPr>
            <a:picLocks noChangeAspect="1" noChangeArrowheads="1"/>
          </p:cNvPicPr>
          <p:nvPr/>
        </p:nvPicPr>
        <p:blipFill>
          <a:blip r:embed="rId7">
            <a:extLst>
              <a:ext uri="{28A0092B-C50C-407E-A947-70E740481C1C}">
                <a14:useLocalDpi xmlns:a14="http://schemas.microsoft.com/office/drawing/2010/main" val="0"/>
              </a:ext>
            </a:extLst>
          </a:blip>
          <a:srcRect l="17598" t="17308" r="17131" b="17949"/>
          <a:stretch>
            <a:fillRect/>
          </a:stretch>
        </p:blipFill>
        <p:spPr bwMode="auto">
          <a:xfrm>
            <a:off x="2979002" y="4435570"/>
            <a:ext cx="2286000" cy="226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Rectangle 12"/>
          <p:cNvSpPr>
            <a:spLocks noChangeArrowheads="1"/>
          </p:cNvSpPr>
          <p:nvPr/>
        </p:nvSpPr>
        <p:spPr bwMode="auto">
          <a:xfrm>
            <a:off x="222599" y="5226656"/>
            <a:ext cx="2756403" cy="68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33.2 - 32.5 </a:t>
            </a:r>
            <a:r>
              <a:rPr kumimoji="0" lang="en-US" altLang="en-US" sz="1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keV</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showing distribution of I in the organic phase</a:t>
            </a:r>
            <a:endPar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3565" name="Rectangle 13"/>
          <p:cNvSpPr>
            <a:spLocks noChangeArrowheads="1"/>
          </p:cNvSpPr>
          <p:nvPr/>
        </p:nvSpPr>
        <p:spPr bwMode="auto">
          <a:xfrm>
            <a:off x="9301622" y="5304968"/>
            <a:ext cx="2563258" cy="68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36.0 - 33.2, showing distribution of Cs in the aqueous phase</a:t>
            </a:r>
            <a:endPar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814363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738129" y="838200"/>
            <a:ext cx="10245687" cy="5309212"/>
          </a:xfrm>
        </p:spPr>
        <p:txBody>
          <a:bodyPr/>
          <a:lstStyle/>
          <a:p>
            <a:pPr marL="285750" indent="-228600">
              <a:defRPr/>
            </a:pPr>
            <a:r>
              <a:rPr lang="en-US" sz="2400" dirty="0"/>
              <a:t>Upstream and downsteam slits (water-cooled)</a:t>
            </a:r>
          </a:p>
          <a:p>
            <a:pPr marL="285750" indent="-228600">
              <a:defRPr/>
            </a:pPr>
            <a:r>
              <a:rPr lang="en-US" sz="2400" dirty="0"/>
              <a:t>Upstream </a:t>
            </a:r>
            <a:r>
              <a:rPr lang="en-US" sz="2400" dirty="0" smtClean="0"/>
              <a:t>Al and </a:t>
            </a:r>
            <a:r>
              <a:rPr lang="en-US" sz="2400" dirty="0"/>
              <a:t>Cu absorption filters (water-cooled)</a:t>
            </a:r>
          </a:p>
          <a:p>
            <a:pPr marL="285750" indent="-228600">
              <a:defRPr/>
            </a:pPr>
            <a:r>
              <a:rPr lang="en-US" sz="2400" dirty="0"/>
              <a:t>White-beam capable mirror (water-cooled)</a:t>
            </a:r>
          </a:p>
          <a:p>
            <a:pPr marL="685800" lvl="1" indent="-228600">
              <a:defRPr/>
            </a:pPr>
            <a:r>
              <a:rPr lang="en-US" sz="2000" dirty="0"/>
              <a:t>49.5 m from source</a:t>
            </a:r>
          </a:p>
          <a:p>
            <a:pPr marL="685800" lvl="1" indent="-228600">
              <a:defRPr/>
            </a:pPr>
            <a:r>
              <a:rPr lang="en-US" sz="2000" dirty="0"/>
              <a:t>1.2 m long mirror, 1.0 m optical aperture</a:t>
            </a:r>
          </a:p>
          <a:p>
            <a:pPr marL="685800" lvl="1" indent="-228600">
              <a:defRPr/>
            </a:pPr>
            <a:r>
              <a:rPr lang="en-US" sz="2000" dirty="0"/>
              <a:t>Bounces down</a:t>
            </a:r>
          </a:p>
          <a:p>
            <a:pPr marL="685800" lvl="1" indent="-228600">
              <a:defRPr/>
            </a:pPr>
            <a:r>
              <a:rPr lang="en-US" sz="2000" dirty="0"/>
              <a:t>Pt coated</a:t>
            </a:r>
          </a:p>
          <a:p>
            <a:pPr marL="685800" lvl="1" indent="-228600">
              <a:defRPr/>
            </a:pPr>
            <a:r>
              <a:rPr lang="en-US" sz="2000" dirty="0"/>
              <a:t>Can adjust pitch and bending</a:t>
            </a:r>
          </a:p>
          <a:p>
            <a:pPr marL="685800" lvl="1" indent="-228600">
              <a:defRPr/>
            </a:pPr>
            <a:r>
              <a:rPr lang="en-US" sz="2000" dirty="0"/>
              <a:t>Pitch controls cutoff energy to eliminate high-energy photons</a:t>
            </a:r>
          </a:p>
          <a:p>
            <a:pPr marL="685800" lvl="1" indent="-228600">
              <a:defRPr/>
            </a:pPr>
            <a:r>
              <a:rPr lang="en-US" sz="2000" dirty="0"/>
              <a:t>Bending curvature can be positive (focusing) or negative (defocusing)</a:t>
            </a:r>
          </a:p>
          <a:p>
            <a:pPr marL="685800" lvl="1" indent="-228600">
              <a:defRPr/>
            </a:pPr>
            <a:r>
              <a:rPr lang="en-US" sz="2000" dirty="0"/>
              <a:t>Use negative curvature to increase vertical beam size on sample at small pitch angles</a:t>
            </a:r>
          </a:p>
          <a:p>
            <a:pPr marL="285750" indent="-228600">
              <a:defRPr/>
            </a:pPr>
            <a:r>
              <a:rPr lang="en-US" sz="2400" dirty="0"/>
              <a:t>Rotation stage and detector mounted on 5-axis lift table</a:t>
            </a:r>
          </a:p>
          <a:p>
            <a:pPr marL="685800" lvl="1" indent="-228600">
              <a:defRPr/>
            </a:pPr>
            <a:r>
              <a:rPr lang="en-US" sz="2000" dirty="0"/>
              <a:t>Easily rotate entire apparatus so rotation axis is 90° to beam reflected from mirror</a:t>
            </a:r>
          </a:p>
          <a:p>
            <a:pPr marL="228600" indent="-228600">
              <a:buNone/>
              <a:defRPr/>
            </a:pPr>
            <a:endParaRPr lang="en-US" altLang="en-US" sz="1200" dirty="0">
              <a:latin typeface="Courier New" pitchFamily="49" charset="0"/>
              <a:cs typeface="Courier New" pitchFamily="49" charset="0"/>
            </a:endParaRPr>
          </a:p>
          <a:p>
            <a:pPr marL="228600" indent="-228600">
              <a:buNone/>
              <a:defRPr/>
            </a:pPr>
            <a:endParaRPr lang="en-US" altLang="en-US" sz="2400" dirty="0"/>
          </a:p>
        </p:txBody>
      </p:sp>
      <p:sp>
        <p:nvSpPr>
          <p:cNvPr id="21507" name="Rectangle 3"/>
          <p:cNvSpPr>
            <a:spLocks noGrp="1" noChangeArrowheads="1"/>
          </p:cNvSpPr>
          <p:nvPr>
            <p:ph type="title"/>
          </p:nvPr>
        </p:nvSpPr>
        <p:spPr>
          <a:xfrm>
            <a:off x="2209800" y="76200"/>
            <a:ext cx="7772400" cy="838200"/>
          </a:xfrm>
        </p:spPr>
        <p:txBody>
          <a:bodyPr/>
          <a:lstStyle/>
          <a:p>
            <a:r>
              <a:rPr lang="en-US" altLang="en-US" sz="4000" b="1">
                <a:solidFill>
                  <a:srgbClr val="0066FF"/>
                </a:solidFill>
              </a:rPr>
              <a:t>Pink Beam Setup</a:t>
            </a:r>
          </a:p>
        </p:txBody>
      </p:sp>
    </p:spTree>
    <p:extLst>
      <p:ext uri="{BB962C8B-B14F-4D97-AF65-F5344CB8AC3E}">
        <p14:creationId xmlns:p14="http://schemas.microsoft.com/office/powerpoint/2010/main" val="3927154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title"/>
          </p:nvPr>
        </p:nvSpPr>
        <p:spPr>
          <a:xfrm>
            <a:off x="2971800" y="381000"/>
            <a:ext cx="6553200" cy="838200"/>
          </a:xfrm>
        </p:spPr>
        <p:txBody>
          <a:bodyPr/>
          <a:lstStyle/>
          <a:p>
            <a:r>
              <a:rPr lang="en-US" altLang="en-US" sz="4000" b="1">
                <a:solidFill>
                  <a:srgbClr val="0066FF"/>
                </a:solidFill>
              </a:rPr>
              <a:t>Pink Beam Optics</a:t>
            </a:r>
          </a:p>
        </p:txBody>
      </p:sp>
      <p:grpSp>
        <p:nvGrpSpPr>
          <p:cNvPr id="23555" name="Group 78"/>
          <p:cNvGrpSpPr>
            <a:grpSpLocks/>
          </p:cNvGrpSpPr>
          <p:nvPr/>
        </p:nvGrpSpPr>
        <p:grpSpPr bwMode="auto">
          <a:xfrm>
            <a:off x="341524" y="1488288"/>
            <a:ext cx="11644828" cy="4490831"/>
            <a:chOff x="261213" y="1848078"/>
            <a:chExt cx="8752160" cy="2267250"/>
          </a:xfrm>
        </p:grpSpPr>
        <p:sp>
          <p:nvSpPr>
            <p:cNvPr id="23556" name="TextBox 7"/>
            <p:cNvSpPr txBox="1">
              <a:spLocks noChangeArrowheads="1"/>
            </p:cNvSpPr>
            <p:nvPr/>
          </p:nvSpPr>
          <p:spPr bwMode="auto">
            <a:xfrm rot="21299999">
              <a:off x="3166226" y="1848078"/>
              <a:ext cx="2005341" cy="60600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Vertical </a:t>
              </a:r>
              <a:endParaRPr kumimoji="0" lang="en-US"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de)-focusing mirror</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248" name="TextBox 8"/>
            <p:cNvSpPr txBox="1">
              <a:spLocks noChangeArrowheads="1"/>
            </p:cNvSpPr>
            <p:nvPr/>
          </p:nvSpPr>
          <p:spPr bwMode="auto">
            <a:xfrm>
              <a:off x="5409636" y="2287647"/>
              <a:ext cx="1122573" cy="357385"/>
            </a:xfrm>
            <a:prstGeom prst="rect">
              <a:avLst/>
            </a:prstGeom>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Filters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(Al, </a:t>
              </a:r>
              <a:r>
                <a:rPr kumimoji="0" lang="en-US" altLang="en-US" sz="2000" b="0" i="0" u="none" strike="noStrike" kern="1200" cap="none" spc="0" normalizeH="0" baseline="0" noProof="0" dirty="0" smtClean="0">
                  <a:ln>
                    <a:noFill/>
                  </a:ln>
                  <a:solidFill>
                    <a:srgbClr val="000000"/>
                  </a:solidFill>
                  <a:effectLst/>
                  <a:uLnTx/>
                  <a:uFillTx/>
                  <a:latin typeface="Times New Roman" pitchFamily="18" charset="0"/>
                  <a:ea typeface="+mn-ea"/>
                  <a:cs typeface="+mn-cs"/>
                </a:rPr>
                <a:t>Cu</a:t>
              </a:r>
              <a:r>
                <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a:t>
              </a:r>
              <a:endParaRPr kumimoji="0" lang="en-US" altLang="en-US"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0249" name="TextBox 9"/>
            <p:cNvSpPr txBox="1">
              <a:spLocks noChangeArrowheads="1"/>
            </p:cNvSpPr>
            <p:nvPr/>
          </p:nvSpPr>
          <p:spPr bwMode="auto">
            <a:xfrm>
              <a:off x="6799518" y="2365340"/>
              <a:ext cx="609619" cy="2020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Slits</a:t>
              </a:r>
            </a:p>
          </p:txBody>
        </p:sp>
        <p:sp>
          <p:nvSpPr>
            <p:cNvPr id="52" name="TextBox 9"/>
            <p:cNvSpPr txBox="1">
              <a:spLocks noChangeArrowheads="1"/>
            </p:cNvSpPr>
            <p:nvPr/>
          </p:nvSpPr>
          <p:spPr bwMode="auto">
            <a:xfrm>
              <a:off x="7619505" y="2287647"/>
              <a:ext cx="1393868" cy="357385"/>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itchFamily="18" charset="0"/>
                  <a:ea typeface="+mn-ea"/>
                  <a:cs typeface="+mn-cs"/>
                </a:rPr>
                <a:t>APS bending magnet source</a:t>
              </a:r>
            </a:p>
          </p:txBody>
        </p:sp>
        <p:sp>
          <p:nvSpPr>
            <p:cNvPr id="23560" name="TextBox 4"/>
            <p:cNvSpPr txBox="1">
              <a:spLocks noChangeArrowheads="1"/>
            </p:cNvSpPr>
            <p:nvPr/>
          </p:nvSpPr>
          <p:spPr bwMode="auto">
            <a:xfrm rot="21000000">
              <a:off x="1357721" y="2780400"/>
              <a:ext cx="957943" cy="20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Sample</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3561" name="TextBox 5"/>
            <p:cNvSpPr txBox="1">
              <a:spLocks noChangeArrowheads="1"/>
            </p:cNvSpPr>
            <p:nvPr/>
          </p:nvSpPr>
          <p:spPr bwMode="auto">
            <a:xfrm rot="21000000">
              <a:off x="1302796" y="3389010"/>
              <a:ext cx="1246701" cy="20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Rotation stage</a:t>
              </a:r>
            </a:p>
          </p:txBody>
        </p:sp>
        <p:sp>
          <p:nvSpPr>
            <p:cNvPr id="23562" name="TextBox 6"/>
            <p:cNvSpPr txBox="1">
              <a:spLocks noChangeArrowheads="1"/>
            </p:cNvSpPr>
            <p:nvPr/>
          </p:nvSpPr>
          <p:spPr bwMode="auto">
            <a:xfrm rot="21000000">
              <a:off x="1134184" y="3913328"/>
              <a:ext cx="1870051" cy="20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5-axis lift table</a:t>
              </a:r>
            </a:p>
          </p:txBody>
        </p:sp>
        <p:sp>
          <p:nvSpPr>
            <p:cNvPr id="23563" name="TextBox 9"/>
            <p:cNvSpPr txBox="1">
              <a:spLocks noChangeArrowheads="1"/>
            </p:cNvSpPr>
            <p:nvPr/>
          </p:nvSpPr>
          <p:spPr bwMode="auto">
            <a:xfrm rot="21000000">
              <a:off x="2489836" y="2659077"/>
              <a:ext cx="609599" cy="20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Slits</a:t>
              </a:r>
            </a:p>
          </p:txBody>
        </p:sp>
        <p:sp>
          <p:nvSpPr>
            <p:cNvPr id="23564" name="TextBox 4"/>
            <p:cNvSpPr txBox="1">
              <a:spLocks noChangeArrowheads="1"/>
            </p:cNvSpPr>
            <p:nvPr/>
          </p:nvSpPr>
          <p:spPr bwMode="auto">
            <a:xfrm rot="21000000">
              <a:off x="261213" y="2918124"/>
              <a:ext cx="957943" cy="202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Detector</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cxnSp>
          <p:nvCxnSpPr>
            <p:cNvPr id="48" name="Straight Arrow Connector 47"/>
            <p:cNvCxnSpPr>
              <a:stCxn id="52" idx="1"/>
              <a:endCxn id="10249" idx="3"/>
            </p:cNvCxnSpPr>
            <p:nvPr/>
          </p:nvCxnSpPr>
          <p:spPr>
            <a:xfrm flipH="1">
              <a:off x="7409137" y="2466340"/>
              <a:ext cx="210368" cy="1"/>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66" name="Straight Arrow Connector 65"/>
            <p:cNvCxnSpPr>
              <a:stCxn id="10249" idx="1"/>
              <a:endCxn id="10248" idx="3"/>
            </p:cNvCxnSpPr>
            <p:nvPr/>
          </p:nvCxnSpPr>
          <p:spPr>
            <a:xfrm flipH="1" flipV="1">
              <a:off x="6532209" y="2466340"/>
              <a:ext cx="267309" cy="1"/>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p:cNvCxnSpPr>
              <a:stCxn id="10248" idx="1"/>
              <a:endCxn id="23556" idx="2"/>
            </p:cNvCxnSpPr>
            <p:nvPr/>
          </p:nvCxnSpPr>
          <p:spPr>
            <a:xfrm flipH="1" flipV="1">
              <a:off x="4208211" y="2452926"/>
              <a:ext cx="1201425" cy="13414"/>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75" name="Straight Arrow Connector 74"/>
            <p:cNvCxnSpPr>
              <a:stCxn id="23556" idx="2"/>
            </p:cNvCxnSpPr>
            <p:nvPr/>
          </p:nvCxnSpPr>
          <p:spPr>
            <a:xfrm flipH="1">
              <a:off x="3106102" y="2452926"/>
              <a:ext cx="1102108" cy="258586"/>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78" name="Straight Arrow Connector 77"/>
            <p:cNvCxnSpPr>
              <a:stCxn id="23563" idx="1"/>
              <a:endCxn id="23560" idx="3"/>
            </p:cNvCxnSpPr>
            <p:nvPr/>
          </p:nvCxnSpPr>
          <p:spPr>
            <a:xfrm flipH="1">
              <a:off x="2308387" y="2795630"/>
              <a:ext cx="186079" cy="29901"/>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83" name="Straight Arrow Connector 82"/>
            <p:cNvCxnSpPr>
              <a:stCxn id="23560" idx="1"/>
              <a:endCxn id="23564" idx="3"/>
            </p:cNvCxnSpPr>
            <p:nvPr/>
          </p:nvCxnSpPr>
          <p:spPr>
            <a:xfrm flipH="1">
              <a:off x="1211879" y="2937269"/>
              <a:ext cx="153119" cy="25986"/>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9528905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1156771" y="990600"/>
            <a:ext cx="9816029" cy="1828800"/>
          </a:xfrm>
        </p:spPr>
        <p:txBody>
          <a:bodyPr/>
          <a:lstStyle/>
          <a:p>
            <a:pPr marL="285750" indent="-228600"/>
            <a:r>
              <a:rPr lang="en-US" altLang="en-US" sz="2800" dirty="0"/>
              <a:t>On-the-fly scanning, continuous rotation stage motion </a:t>
            </a:r>
          </a:p>
          <a:p>
            <a:pPr marL="285750" indent="-228600"/>
            <a:r>
              <a:rPr lang="en-US" altLang="en-US" sz="2800" dirty="0"/>
              <a:t>Detector trigger driven by motor steps divided by N</a:t>
            </a:r>
          </a:p>
          <a:p>
            <a:pPr marL="285750" indent="-228600"/>
            <a:r>
              <a:rPr lang="en-US" altLang="en-US" sz="2800" dirty="0"/>
              <a:t>Rotation stage speed set so that the detector has just finished reading out frame N-1 when trigger N arrives</a:t>
            </a:r>
          </a:p>
        </p:txBody>
      </p:sp>
      <p:sp>
        <p:nvSpPr>
          <p:cNvPr id="25603" name="Rectangle 3"/>
          <p:cNvSpPr>
            <a:spLocks noGrp="1" noChangeArrowheads="1"/>
          </p:cNvSpPr>
          <p:nvPr>
            <p:ph type="title"/>
          </p:nvPr>
        </p:nvSpPr>
        <p:spPr>
          <a:xfrm>
            <a:off x="2209800" y="76200"/>
            <a:ext cx="7772400" cy="838200"/>
          </a:xfrm>
        </p:spPr>
        <p:txBody>
          <a:bodyPr/>
          <a:lstStyle/>
          <a:p>
            <a:r>
              <a:rPr lang="en-US" altLang="en-US" sz="4000" b="1" dirty="0">
                <a:solidFill>
                  <a:srgbClr val="0066FF"/>
                </a:solidFill>
              </a:rPr>
              <a:t>Acquisition Setup</a:t>
            </a:r>
          </a:p>
        </p:txBody>
      </p:sp>
      <p:sp>
        <p:nvSpPr>
          <p:cNvPr id="25604" name="TextBox 4"/>
          <p:cNvSpPr txBox="1">
            <a:spLocks noChangeArrowheads="1"/>
          </p:cNvSpPr>
          <p:nvPr/>
        </p:nvSpPr>
        <p:spPr bwMode="auto">
          <a:xfrm>
            <a:off x="2209800" y="3432176"/>
            <a:ext cx="1219200" cy="12922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OMS-58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motor controller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(Pulse out)</a:t>
            </a:r>
          </a:p>
        </p:txBody>
      </p:sp>
      <p:sp>
        <p:nvSpPr>
          <p:cNvPr id="25605" name="TextBox 5"/>
          <p:cNvSpPr txBox="1">
            <a:spLocks noChangeArrowheads="1"/>
          </p:cNvSpPr>
          <p:nvPr/>
        </p:nvSpPr>
        <p:spPr bwMode="auto">
          <a:xfrm>
            <a:off x="2209800" y="4851400"/>
            <a:ext cx="1219200" cy="1016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Step-Pak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motor driver</a:t>
            </a:r>
          </a:p>
        </p:txBody>
      </p:sp>
      <p:sp>
        <p:nvSpPr>
          <p:cNvPr id="25606" name="TextBox 6"/>
          <p:cNvSpPr txBox="1">
            <a:spLocks noChangeArrowheads="1"/>
          </p:cNvSpPr>
          <p:nvPr/>
        </p:nvSpPr>
        <p:spPr bwMode="auto">
          <a:xfrm>
            <a:off x="1905000" y="6076950"/>
            <a:ext cx="1828800"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Rotation stage</a:t>
            </a:r>
          </a:p>
        </p:txBody>
      </p:sp>
      <p:sp>
        <p:nvSpPr>
          <p:cNvPr id="25607" name="TextBox 7"/>
          <p:cNvSpPr txBox="1">
            <a:spLocks noChangeArrowheads="1"/>
          </p:cNvSpPr>
          <p:nvPr/>
        </p:nvSpPr>
        <p:spPr bwMode="auto">
          <a:xfrm>
            <a:off x="4114800" y="3770313"/>
            <a:ext cx="1981200" cy="615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SIS-3820 (÷ 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(Motor pulse per pixel )</a:t>
            </a:r>
          </a:p>
        </p:txBody>
      </p:sp>
      <p:sp>
        <p:nvSpPr>
          <p:cNvPr id="25608" name="TextBox 9"/>
          <p:cNvSpPr txBox="1">
            <a:spLocks noChangeArrowheads="1"/>
          </p:cNvSpPr>
          <p:nvPr/>
        </p:nvSpPr>
        <p:spPr bwMode="auto">
          <a:xfrm>
            <a:off x="8001000" y="3724276"/>
            <a:ext cx="1676400" cy="7080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Grasshopper camera</a:t>
            </a:r>
          </a:p>
        </p:txBody>
      </p:sp>
      <p:cxnSp>
        <p:nvCxnSpPr>
          <p:cNvPr id="26" name="Straight Arrow Connector 25"/>
          <p:cNvCxnSpPr>
            <a:stCxn id="25604" idx="3"/>
            <a:endCxn id="25607" idx="1"/>
          </p:cNvCxnSpPr>
          <p:nvPr/>
        </p:nvCxnSpPr>
        <p:spPr>
          <a:xfrm>
            <a:off x="3429000" y="4078288"/>
            <a:ext cx="6858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5604" idx="2"/>
            <a:endCxn id="25605" idx="0"/>
          </p:cNvCxnSpPr>
          <p:nvPr/>
        </p:nvCxnSpPr>
        <p:spPr>
          <a:xfrm>
            <a:off x="2819400" y="4724400"/>
            <a:ext cx="0" cy="1270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605" idx="2"/>
            <a:endCxn id="25606" idx="0"/>
          </p:cNvCxnSpPr>
          <p:nvPr/>
        </p:nvCxnSpPr>
        <p:spPr>
          <a:xfrm>
            <a:off x="2819400" y="5867400"/>
            <a:ext cx="0" cy="20955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5607" idx="3"/>
            <a:endCxn id="25608" idx="1"/>
          </p:cNvCxnSpPr>
          <p:nvPr/>
        </p:nvCxnSpPr>
        <p:spPr>
          <a:xfrm>
            <a:off x="6096000" y="4078288"/>
            <a:ext cx="19050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25613" name="Picture 5" descr="P:\rivers\Talks\TWG Pink Beam Tomography 2014\382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4724400"/>
            <a:ext cx="914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4"/>
          <p:cNvPicPr>
            <a:picLocks noChangeAspect="1" noChangeArrowheads="1"/>
          </p:cNvPicPr>
          <p:nvPr/>
        </p:nvPicPr>
        <p:blipFill>
          <a:blip r:embed="rId4">
            <a:extLst>
              <a:ext uri="{28A0092B-C50C-407E-A947-70E740481C1C}">
                <a14:useLocalDpi xmlns:a14="http://schemas.microsoft.com/office/drawing/2010/main" val="0"/>
              </a:ext>
            </a:extLst>
          </a:blip>
          <a:srcRect l="11629" t="19695" r="9302"/>
          <a:stretch>
            <a:fillRect/>
          </a:stretch>
        </p:blipFill>
        <p:spPr bwMode="auto">
          <a:xfrm>
            <a:off x="8229600" y="4792664"/>
            <a:ext cx="13716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5" name="TextBox 1"/>
          <p:cNvSpPr txBox="1">
            <a:spLocks noChangeArrowheads="1"/>
          </p:cNvSpPr>
          <p:nvPr/>
        </p:nvSpPr>
        <p:spPr bwMode="auto">
          <a:xfrm>
            <a:off x="6934200" y="3724275"/>
            <a:ext cx="106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Trigger in</a:t>
            </a:r>
          </a:p>
        </p:txBody>
      </p:sp>
    </p:spTree>
    <p:extLst>
      <p:ext uri="{BB962C8B-B14F-4D97-AF65-F5344CB8AC3E}">
        <p14:creationId xmlns:p14="http://schemas.microsoft.com/office/powerpoint/2010/main" val="16012288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2586" y="615516"/>
            <a:ext cx="8343291" cy="6029924"/>
          </a:xfrm>
          <a:prstGeom prst="rect">
            <a:avLst/>
          </a:prstGeom>
        </p:spPr>
      </p:pic>
      <p:sp>
        <p:nvSpPr>
          <p:cNvPr id="4099" name="Text Box 16"/>
          <p:cNvSpPr txBox="1">
            <a:spLocks noChangeArrowheads="1"/>
          </p:cNvSpPr>
          <p:nvPr/>
        </p:nvSpPr>
        <p:spPr bwMode="auto">
          <a:xfrm>
            <a:off x="1549940" y="199850"/>
            <a:ext cx="90885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altLang="en-US" sz="2000" b="1" dirty="0">
                <a:solidFill>
                  <a:srgbClr val="3333FF"/>
                </a:solidFill>
                <a:ea typeface="ＭＳ Ｐゴシック" pitchFamily="-107" charset="-128"/>
              </a:rPr>
              <a:t>Advanced Photon Source: 7 GeV, high-brightness electron storage ring</a:t>
            </a:r>
          </a:p>
        </p:txBody>
      </p:sp>
      <p:grpSp>
        <p:nvGrpSpPr>
          <p:cNvPr id="5" name="Group 4"/>
          <p:cNvGrpSpPr/>
          <p:nvPr/>
        </p:nvGrpSpPr>
        <p:grpSpPr>
          <a:xfrm>
            <a:off x="2911150" y="1292291"/>
            <a:ext cx="1141446" cy="555171"/>
            <a:chOff x="7620000" y="4343400"/>
            <a:chExt cx="1141446" cy="555171"/>
          </a:xfrm>
        </p:grpSpPr>
        <p:sp>
          <p:nvSpPr>
            <p:cNvPr id="2" name="TextBox 1"/>
            <p:cNvSpPr txBox="1"/>
            <p:nvPr/>
          </p:nvSpPr>
          <p:spPr>
            <a:xfrm>
              <a:off x="7620000" y="4343400"/>
              <a:ext cx="1066800" cy="307777"/>
            </a:xfrm>
            <a:prstGeom prst="rect">
              <a:avLst/>
            </a:prstGeom>
            <a:solidFill>
              <a:srgbClr val="FFFF00"/>
            </a:solidFill>
          </p:spPr>
          <p:txBody>
            <a:bodyPr wrap="square" rtlCol="0">
              <a:spAutoFit/>
            </a:bodyPr>
            <a:lstStyle/>
            <a:p>
              <a:pPr fontAlgn="base">
                <a:spcBef>
                  <a:spcPct val="0"/>
                </a:spcBef>
                <a:spcAft>
                  <a:spcPct val="0"/>
                </a:spcAft>
                <a:defRPr/>
              </a:pPr>
              <a:r>
                <a:rPr lang="en-US" sz="1400" b="1" dirty="0">
                  <a:solidFill>
                    <a:srgbClr val="FF0000"/>
                  </a:solidFill>
                  <a:latin typeface="Arial" panose="020B0604020202020204" pitchFamily="34" charset="0"/>
                  <a:ea typeface="ＭＳ Ｐゴシック" pitchFamily="-107" charset="-128"/>
                </a:rPr>
                <a:t>GSECARS</a:t>
              </a:r>
            </a:p>
          </p:txBody>
        </p:sp>
        <p:cxnSp>
          <p:nvCxnSpPr>
            <p:cNvPr id="4" name="Straight Arrow Connector 3"/>
            <p:cNvCxnSpPr/>
            <p:nvPr/>
          </p:nvCxnSpPr>
          <p:spPr>
            <a:xfrm>
              <a:off x="8153400" y="4651177"/>
              <a:ext cx="608046" cy="247394"/>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5238867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title"/>
          </p:nvPr>
        </p:nvSpPr>
        <p:spPr>
          <a:xfrm>
            <a:off x="2209800" y="76200"/>
            <a:ext cx="7772400" cy="762000"/>
          </a:xfrm>
        </p:spPr>
        <p:txBody>
          <a:bodyPr/>
          <a:lstStyle/>
          <a:p>
            <a:r>
              <a:rPr lang="en-US" altLang="en-US" sz="3600" b="1">
                <a:solidFill>
                  <a:srgbClr val="0066FF"/>
                </a:solidFill>
              </a:rPr>
              <a:t>Monochromatic Beam Measurement</a:t>
            </a:r>
          </a:p>
        </p:txBody>
      </p:sp>
      <p:sp>
        <p:nvSpPr>
          <p:cNvPr id="27651" name="Content Placeholder 3"/>
          <p:cNvSpPr>
            <a:spLocks noGrp="1"/>
          </p:cNvSpPr>
          <p:nvPr>
            <p:ph idx="1"/>
          </p:nvPr>
        </p:nvSpPr>
        <p:spPr>
          <a:xfrm>
            <a:off x="88135" y="837408"/>
            <a:ext cx="7017745" cy="1752600"/>
          </a:xfrm>
        </p:spPr>
        <p:txBody>
          <a:bodyPr/>
          <a:lstStyle/>
          <a:p>
            <a:pPr marL="182563" indent="-182563">
              <a:spcBef>
                <a:spcPct val="0"/>
              </a:spcBef>
            </a:pPr>
            <a:r>
              <a:rPr lang="en-US" altLang="en-US" sz="1800" dirty="0"/>
              <a:t>Standard for comparing pink beam experiments</a:t>
            </a:r>
          </a:p>
          <a:p>
            <a:pPr marL="182563" indent="-182563">
              <a:spcBef>
                <a:spcPct val="0"/>
              </a:spcBef>
            </a:pPr>
            <a:r>
              <a:rPr lang="en-US" altLang="en-US" sz="1800" dirty="0"/>
              <a:t>Glass beads with water containing </a:t>
            </a:r>
            <a:r>
              <a:rPr lang="en-US" altLang="en-US" sz="1800" dirty="0" err="1"/>
              <a:t>CsCl</a:t>
            </a:r>
            <a:endParaRPr lang="en-US" altLang="en-US" sz="1800" dirty="0"/>
          </a:p>
          <a:p>
            <a:pPr marL="182563" indent="-182563">
              <a:spcBef>
                <a:spcPct val="0"/>
              </a:spcBef>
            </a:pPr>
            <a:r>
              <a:rPr lang="en-US" altLang="en-US" sz="1800" dirty="0"/>
              <a:t>Energy=36.100 </a:t>
            </a:r>
            <a:r>
              <a:rPr lang="en-US" altLang="en-US" sz="1800" dirty="0" err="1"/>
              <a:t>keV</a:t>
            </a:r>
            <a:r>
              <a:rPr lang="en-US" altLang="en-US" sz="1800" dirty="0"/>
              <a:t> (115 eV above Cs K-edge)</a:t>
            </a:r>
          </a:p>
          <a:p>
            <a:pPr marL="182563" indent="-182563">
              <a:spcBef>
                <a:spcPct val="0"/>
              </a:spcBef>
            </a:pPr>
            <a:r>
              <a:rPr lang="en-US" altLang="en-US" sz="1800" dirty="0"/>
              <a:t>1.0 second exposure time, 900 projections, 900 seconds (15 minutes) total time</a:t>
            </a:r>
          </a:p>
          <a:p>
            <a:pPr marL="182563" indent="-182563">
              <a:spcBef>
                <a:spcPct val="0"/>
              </a:spcBef>
            </a:pPr>
            <a:r>
              <a:rPr lang="en-US" altLang="en-US" sz="1800" dirty="0"/>
              <a:t>4.21 µm/pixel, 1920x1200 pixels projections</a:t>
            </a:r>
          </a:p>
          <a:p>
            <a:pPr marL="182563" indent="-182563">
              <a:spcBef>
                <a:spcPct val="0"/>
              </a:spcBef>
            </a:pPr>
            <a:r>
              <a:rPr lang="en-US" altLang="en-US" sz="1800" dirty="0"/>
              <a:t>1920x1920x1200 reconstructed volume, 8.2GB</a:t>
            </a:r>
          </a:p>
          <a:p>
            <a:pPr marL="182563" indent="-182563">
              <a:spcBef>
                <a:spcPct val="0"/>
              </a:spcBef>
            </a:pPr>
            <a:r>
              <a:rPr lang="en-US" altLang="en-US" sz="1800" dirty="0"/>
              <a:t>Field of view = 8.08x5.05 mm</a:t>
            </a:r>
          </a:p>
        </p:txBody>
      </p:sp>
      <p:pic>
        <p:nvPicPr>
          <p:cNvPr id="27652" name="Picture 2" descr="P:\rivers\Talks\TWG Pink Beam Tomography 2014\Beads_Mono_A_Fl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294" y="935040"/>
            <a:ext cx="36576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3" descr="P:\rivers\Talks\TWG Pink Beam Tomography 2014\Beads_Mono_A_Z5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278188"/>
            <a:ext cx="3200400" cy="319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4" descr="P:\rivers\Talks\TWG Pink Beam Tomography 2014\Beads_Mono_A_Y8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810001"/>
            <a:ext cx="36576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7"/>
          <p:cNvSpPr txBox="1">
            <a:spLocks noChangeArrowheads="1"/>
          </p:cNvSpPr>
          <p:nvPr/>
        </p:nvSpPr>
        <p:spPr bwMode="auto">
          <a:xfrm>
            <a:off x="8889694" y="3144839"/>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Flat field</a:t>
            </a:r>
          </a:p>
        </p:txBody>
      </p:sp>
      <p:sp>
        <p:nvSpPr>
          <p:cNvPr id="27656" name="TextBox 8"/>
          <p:cNvSpPr txBox="1">
            <a:spLocks noChangeArrowheads="1"/>
          </p:cNvSpPr>
          <p:nvPr/>
        </p:nvSpPr>
        <p:spPr bwMode="auto">
          <a:xfrm>
            <a:off x="7391400" y="601980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Vertical slice</a:t>
            </a:r>
          </a:p>
        </p:txBody>
      </p:sp>
      <p:sp>
        <p:nvSpPr>
          <p:cNvPr id="27657" name="TextBox 9"/>
          <p:cNvSpPr txBox="1">
            <a:spLocks noChangeArrowheads="1"/>
          </p:cNvSpPr>
          <p:nvPr/>
        </p:nvSpPr>
        <p:spPr bwMode="auto">
          <a:xfrm>
            <a:off x="3048000" y="640080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Horizontal slice</a:t>
            </a:r>
          </a:p>
        </p:txBody>
      </p:sp>
    </p:spTree>
    <p:extLst>
      <p:ext uri="{BB962C8B-B14F-4D97-AF65-F5344CB8AC3E}">
        <p14:creationId xmlns:p14="http://schemas.microsoft.com/office/powerpoint/2010/main" val="29192964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title"/>
          </p:nvPr>
        </p:nvSpPr>
        <p:spPr>
          <a:xfrm>
            <a:off x="2209800" y="76200"/>
            <a:ext cx="7772400" cy="762000"/>
          </a:xfrm>
        </p:spPr>
        <p:txBody>
          <a:bodyPr/>
          <a:lstStyle/>
          <a:p>
            <a:r>
              <a:rPr lang="en-US" altLang="en-US" sz="3600" b="1">
                <a:solidFill>
                  <a:srgbClr val="0066FF"/>
                </a:solidFill>
              </a:rPr>
              <a:t>Pink Beam, Mirror=2.5 mrad</a:t>
            </a:r>
          </a:p>
        </p:txBody>
      </p:sp>
      <p:sp>
        <p:nvSpPr>
          <p:cNvPr id="29699" name="TextBox 7"/>
          <p:cNvSpPr txBox="1">
            <a:spLocks noChangeArrowheads="1"/>
          </p:cNvSpPr>
          <p:nvPr/>
        </p:nvSpPr>
        <p:spPr bwMode="auto">
          <a:xfrm>
            <a:off x="6643171" y="5896874"/>
            <a:ext cx="448386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Flat </a:t>
            </a: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field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(stripes are from mirror slope</a:t>
            </a:r>
            <a:r>
              <a:rPr kumimoji="0" lang="en-US" altLang="en-US" sz="1800" b="0" i="0" u="none" strike="noStrike" kern="1200" cap="none" spc="0" normalizeH="0" noProof="0" dirty="0" smtClean="0">
                <a:ln>
                  <a:noFill/>
                </a:ln>
                <a:solidFill>
                  <a:srgbClr val="000000"/>
                </a:solidFill>
                <a:effectLst/>
                <a:uLnTx/>
                <a:uFillTx/>
                <a:latin typeface="Times New Roman" panose="02020603050405020304" pitchFamily="18" charset="0"/>
                <a:ea typeface="+mn-ea"/>
                <a:cs typeface="+mn-cs"/>
              </a:rPr>
              <a:t> errors)</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29700" name="Picture 2" descr="P:\rivers\Talks\TWG Pink Beam Tomography 2014\Beads_Pink_A_Fl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332" y="2464373"/>
            <a:ext cx="5486400" cy="342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descr="P:\rivers\Talks\TWG Pink Beam Tomography 2014\Mirror_2.5mrad.png"/>
          <p:cNvPicPr>
            <a:picLocks noChangeAspect="1" noChangeArrowheads="1"/>
          </p:cNvPicPr>
          <p:nvPr/>
        </p:nvPicPr>
        <p:blipFill>
          <a:blip r:embed="rId4" cstate="print">
            <a:extLst>
              <a:ext uri="{28A0092B-C50C-407E-A947-70E740481C1C}">
                <a14:useLocalDpi xmlns:a14="http://schemas.microsoft.com/office/drawing/2010/main" val="0"/>
              </a:ext>
            </a:extLst>
          </a:blip>
          <a:srcRect l="5714" t="10667" r="16364" b="9332"/>
          <a:stretch>
            <a:fillRect/>
          </a:stretch>
        </p:blipFill>
        <p:spPr bwMode="auto">
          <a:xfrm>
            <a:off x="497595" y="2161264"/>
            <a:ext cx="5486400"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3"/>
          <p:cNvSpPr txBox="1">
            <a:spLocks/>
          </p:cNvSpPr>
          <p:nvPr/>
        </p:nvSpPr>
        <p:spPr bwMode="auto">
          <a:xfrm>
            <a:off x="1125098" y="956807"/>
            <a:ext cx="8001000" cy="1085850"/>
          </a:xfrm>
          <a:prstGeom prst="rect">
            <a:avLst/>
          </a:prstGeom>
          <a:noFill/>
          <a:ln w="9525">
            <a:noFill/>
            <a:miter lim="800000"/>
            <a:headEnd/>
            <a:tailEnd/>
          </a:ln>
        </p:spPr>
        <p:txBody>
          <a:bodyPr/>
          <a:lstStyle/>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Times New Roman"/>
                <a:ea typeface="+mn-ea"/>
                <a:cs typeface="+mn-cs"/>
              </a:rPr>
              <a:t>Mirror angle=2.5 </a:t>
            </a:r>
            <a:r>
              <a:rPr kumimoji="0" lang="en-US" sz="2400" b="0" i="0" u="none" strike="noStrike" kern="0" cap="none" spc="0" normalizeH="0" baseline="0" noProof="0" dirty="0" err="1">
                <a:ln>
                  <a:noFill/>
                </a:ln>
                <a:solidFill>
                  <a:srgbClr val="000000"/>
                </a:solidFill>
                <a:effectLst/>
                <a:uLnTx/>
                <a:uFillTx/>
                <a:latin typeface="Times New Roman"/>
                <a:ea typeface="+mn-ea"/>
                <a:cs typeface="+mn-cs"/>
              </a:rPr>
              <a:t>mrad</a:t>
            </a:r>
            <a:r>
              <a:rPr kumimoji="0" lang="en-US" sz="2400" b="0" i="0" u="none" strike="noStrike" kern="0" cap="none" spc="0" normalizeH="0" baseline="0" noProof="0" dirty="0">
                <a:ln>
                  <a:noFill/>
                </a:ln>
                <a:solidFill>
                  <a:srgbClr val="000000"/>
                </a:solidFill>
                <a:effectLst/>
                <a:uLnTx/>
                <a:uFillTx/>
                <a:latin typeface="Times New Roman"/>
                <a:ea typeface="+mn-ea"/>
                <a:cs typeface="+mn-cs"/>
              </a:rPr>
              <a:t> </a:t>
            </a:r>
          </a:p>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Times New Roman"/>
                <a:ea typeface="+mn-ea"/>
                <a:cs typeface="+mn-cs"/>
              </a:rPr>
              <a:t>2 mm Al absorber</a:t>
            </a:r>
          </a:p>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Times New Roman"/>
                <a:ea typeface="+mn-ea"/>
                <a:cs typeface="+mn-cs"/>
              </a:rPr>
              <a:t>1 ms exposure time, 70.7 frames/s, 12.7 seconds total</a:t>
            </a:r>
          </a:p>
        </p:txBody>
      </p:sp>
    </p:spTree>
    <p:extLst>
      <p:ext uri="{BB962C8B-B14F-4D97-AF65-F5344CB8AC3E}">
        <p14:creationId xmlns:p14="http://schemas.microsoft.com/office/powerpoint/2010/main" val="37806392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p:nvPr>
        </p:nvSpPr>
        <p:spPr>
          <a:xfrm>
            <a:off x="2209800" y="76200"/>
            <a:ext cx="7772400" cy="762000"/>
          </a:xfrm>
        </p:spPr>
        <p:txBody>
          <a:bodyPr/>
          <a:lstStyle/>
          <a:p>
            <a:r>
              <a:rPr lang="en-US" altLang="en-US" sz="3600" b="1">
                <a:solidFill>
                  <a:srgbClr val="0066FF"/>
                </a:solidFill>
              </a:rPr>
              <a:t>Pink Beam, Mirror=2.5 mrad</a:t>
            </a:r>
          </a:p>
        </p:txBody>
      </p:sp>
      <p:sp>
        <p:nvSpPr>
          <p:cNvPr id="31747" name="Content Placeholder 3"/>
          <p:cNvSpPr>
            <a:spLocks noGrp="1"/>
          </p:cNvSpPr>
          <p:nvPr>
            <p:ph idx="1"/>
          </p:nvPr>
        </p:nvSpPr>
        <p:spPr>
          <a:xfrm>
            <a:off x="1295400" y="772319"/>
            <a:ext cx="8001000" cy="990600"/>
          </a:xfrm>
        </p:spPr>
        <p:txBody>
          <a:bodyPr/>
          <a:lstStyle/>
          <a:p>
            <a:pPr marL="182563" indent="-182563">
              <a:spcBef>
                <a:spcPct val="0"/>
              </a:spcBef>
            </a:pPr>
            <a:r>
              <a:rPr lang="en-US" altLang="en-US" sz="2000" dirty="0"/>
              <a:t>Mirror angle=2.5 </a:t>
            </a:r>
            <a:r>
              <a:rPr lang="en-US" altLang="en-US" sz="2000" dirty="0" err="1"/>
              <a:t>mrad</a:t>
            </a:r>
            <a:endParaRPr lang="en-US" altLang="en-US" sz="2000" dirty="0"/>
          </a:p>
          <a:p>
            <a:pPr marL="182563" indent="-182563">
              <a:spcBef>
                <a:spcPct val="0"/>
              </a:spcBef>
            </a:pPr>
            <a:r>
              <a:rPr lang="en-US" altLang="en-US" sz="2000" dirty="0"/>
              <a:t>2 mm Al absorber</a:t>
            </a:r>
          </a:p>
          <a:p>
            <a:pPr marL="182563" indent="-182563">
              <a:spcBef>
                <a:spcPct val="0"/>
              </a:spcBef>
            </a:pPr>
            <a:r>
              <a:rPr lang="en-US" altLang="en-US" sz="2000" dirty="0"/>
              <a:t>1 </a:t>
            </a:r>
            <a:r>
              <a:rPr lang="en-US" altLang="en-US" sz="2000" dirty="0" err="1"/>
              <a:t>ms</a:t>
            </a:r>
            <a:r>
              <a:rPr lang="en-US" altLang="en-US" sz="2000" dirty="0"/>
              <a:t> exposure time, 70.7 frames/s, 12.7 seconds total</a:t>
            </a:r>
          </a:p>
        </p:txBody>
      </p:sp>
      <p:sp>
        <p:nvSpPr>
          <p:cNvPr id="31748" name="TextBox 8"/>
          <p:cNvSpPr txBox="1">
            <a:spLocks noChangeArrowheads="1"/>
          </p:cNvSpPr>
          <p:nvPr/>
        </p:nvSpPr>
        <p:spPr bwMode="auto">
          <a:xfrm>
            <a:off x="7376711" y="5677359"/>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Vertical slice</a:t>
            </a:r>
          </a:p>
        </p:txBody>
      </p:sp>
      <p:sp>
        <p:nvSpPr>
          <p:cNvPr id="31749" name="TextBox 9"/>
          <p:cNvSpPr txBox="1">
            <a:spLocks noChangeArrowheads="1"/>
          </p:cNvSpPr>
          <p:nvPr/>
        </p:nvSpPr>
        <p:spPr bwMode="auto">
          <a:xfrm>
            <a:off x="2541224" y="6358666"/>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Horizontal slice</a:t>
            </a:r>
          </a:p>
        </p:txBody>
      </p:sp>
      <p:pic>
        <p:nvPicPr>
          <p:cNvPr id="31750" name="Picture 3" descr="P:\rivers\Talks\TWG Pink Beam Tomography 2014\Beads_Pink_A_Y8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45678"/>
            <a:ext cx="4572000" cy="28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P:\rivers\Talks\TWG Pink Beam Tomography 2014\Beads_Pink_A_Z59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724" y="1788429"/>
            <a:ext cx="4572000" cy="45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4880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title"/>
          </p:nvPr>
        </p:nvSpPr>
        <p:spPr>
          <a:xfrm>
            <a:off x="2209800" y="76200"/>
            <a:ext cx="7772400" cy="762000"/>
          </a:xfrm>
        </p:spPr>
        <p:txBody>
          <a:bodyPr/>
          <a:lstStyle/>
          <a:p>
            <a:r>
              <a:rPr lang="en-US" altLang="en-US" sz="3600" b="1">
                <a:solidFill>
                  <a:srgbClr val="0066FF"/>
                </a:solidFill>
              </a:rPr>
              <a:t>Pink Beam, Mirror=1.6 mrad</a:t>
            </a:r>
          </a:p>
        </p:txBody>
      </p:sp>
      <p:sp>
        <p:nvSpPr>
          <p:cNvPr id="33795" name="TextBox 7"/>
          <p:cNvSpPr txBox="1">
            <a:spLocks noChangeArrowheads="1"/>
          </p:cNvSpPr>
          <p:nvPr/>
        </p:nvSpPr>
        <p:spPr bwMode="auto">
          <a:xfrm>
            <a:off x="7743481" y="5938860"/>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Flat field</a:t>
            </a:r>
          </a:p>
        </p:txBody>
      </p:sp>
      <p:sp>
        <p:nvSpPr>
          <p:cNvPr id="8" name="Content Placeholder 3"/>
          <p:cNvSpPr txBox="1">
            <a:spLocks/>
          </p:cNvSpPr>
          <p:nvPr/>
        </p:nvSpPr>
        <p:spPr bwMode="auto">
          <a:xfrm>
            <a:off x="1190740" y="1000121"/>
            <a:ext cx="8001000" cy="1143000"/>
          </a:xfrm>
          <a:prstGeom prst="rect">
            <a:avLst/>
          </a:prstGeom>
          <a:noFill/>
          <a:ln w="9525">
            <a:noFill/>
            <a:miter lim="800000"/>
            <a:headEnd/>
            <a:tailEnd/>
          </a:ln>
        </p:spPr>
        <p:txBody>
          <a:bodyPr/>
          <a:lstStyle/>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Times New Roman"/>
                <a:ea typeface="+mn-ea"/>
                <a:cs typeface="+mn-cs"/>
              </a:rPr>
              <a:t>Mirror angle=1.6 </a:t>
            </a:r>
            <a:r>
              <a:rPr kumimoji="0" lang="en-US" sz="2000" b="0" i="0" u="none" strike="noStrike" kern="0" cap="none" spc="0" normalizeH="0" baseline="0" noProof="0" dirty="0" err="1">
                <a:ln>
                  <a:noFill/>
                </a:ln>
                <a:solidFill>
                  <a:srgbClr val="000000"/>
                </a:solidFill>
                <a:effectLst/>
                <a:uLnTx/>
                <a:uFillTx/>
                <a:latin typeface="Times New Roman"/>
                <a:ea typeface="+mn-ea"/>
                <a:cs typeface="+mn-cs"/>
              </a:rPr>
              <a:t>mrad</a:t>
            </a:r>
            <a:endParaRPr kumimoji="0" lang="en-US" sz="2000" b="0" i="0" u="none" strike="noStrike" kern="0" cap="none" spc="0" normalizeH="0" baseline="0" noProof="0" dirty="0">
              <a:ln>
                <a:noFill/>
              </a:ln>
              <a:solidFill>
                <a:srgbClr val="000000"/>
              </a:solidFill>
              <a:effectLst/>
              <a:uLnTx/>
              <a:uFillTx/>
              <a:latin typeface="Times New Roman"/>
              <a:ea typeface="+mn-ea"/>
              <a:cs typeface="+mn-cs"/>
            </a:endParaRPr>
          </a:p>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Times New Roman"/>
                <a:ea typeface="+mn-ea"/>
                <a:cs typeface="+mn-cs"/>
              </a:rPr>
              <a:t>4 mm Al absorber</a:t>
            </a:r>
          </a:p>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Times New Roman"/>
                <a:ea typeface="+mn-ea"/>
                <a:cs typeface="+mn-cs"/>
              </a:rPr>
              <a:t>2 ms exposure time, 66 frames/s, 13.6 seconds total</a:t>
            </a:r>
          </a:p>
        </p:txBody>
      </p:sp>
      <p:pic>
        <p:nvPicPr>
          <p:cNvPr id="33797" name="Picture 2" descr="P:\rivers\Talks\TWG Pink Beam Tomography 2014\Mirror_1.6mrad.png"/>
          <p:cNvPicPr>
            <a:picLocks noChangeAspect="1" noChangeArrowheads="1"/>
          </p:cNvPicPr>
          <p:nvPr/>
        </p:nvPicPr>
        <p:blipFill>
          <a:blip r:embed="rId3" cstate="print">
            <a:extLst>
              <a:ext uri="{28A0092B-C50C-407E-A947-70E740481C1C}">
                <a14:useLocalDpi xmlns:a14="http://schemas.microsoft.com/office/drawing/2010/main" val="0"/>
              </a:ext>
            </a:extLst>
          </a:blip>
          <a:srcRect l="6429" t="13167" r="15475" b="12167"/>
          <a:stretch>
            <a:fillRect/>
          </a:stretch>
        </p:blipFill>
        <p:spPr bwMode="auto">
          <a:xfrm>
            <a:off x="266700" y="2350266"/>
            <a:ext cx="5486400" cy="37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3" descr="P:\rivers\Talks\TWG Pink Beam Tomography 2014\Beads_Pink_P_Fl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781" y="2512090"/>
            <a:ext cx="5486400" cy="3426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5798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8"/>
          <p:cNvSpPr txBox="1">
            <a:spLocks noChangeArrowheads="1"/>
          </p:cNvSpPr>
          <p:nvPr/>
        </p:nvSpPr>
        <p:spPr bwMode="auto">
          <a:xfrm>
            <a:off x="7391401" y="5589225"/>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Vertical slice</a:t>
            </a:r>
          </a:p>
        </p:txBody>
      </p:sp>
      <p:sp>
        <p:nvSpPr>
          <p:cNvPr id="35843" name="TextBox 9"/>
          <p:cNvSpPr txBox="1">
            <a:spLocks noChangeArrowheads="1"/>
          </p:cNvSpPr>
          <p:nvPr/>
        </p:nvSpPr>
        <p:spPr bwMode="auto">
          <a:xfrm>
            <a:off x="2442072" y="6358666"/>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Horizontal slice</a:t>
            </a:r>
          </a:p>
        </p:txBody>
      </p:sp>
      <p:sp>
        <p:nvSpPr>
          <p:cNvPr id="35844" name="Rectangle 3"/>
          <p:cNvSpPr>
            <a:spLocks noGrp="1" noChangeArrowheads="1"/>
          </p:cNvSpPr>
          <p:nvPr>
            <p:ph type="title"/>
          </p:nvPr>
        </p:nvSpPr>
        <p:spPr>
          <a:xfrm>
            <a:off x="2209800" y="76200"/>
            <a:ext cx="7772400" cy="762000"/>
          </a:xfrm>
        </p:spPr>
        <p:txBody>
          <a:bodyPr/>
          <a:lstStyle/>
          <a:p>
            <a:r>
              <a:rPr lang="en-US" altLang="en-US" sz="3600" b="1">
                <a:solidFill>
                  <a:srgbClr val="0066FF"/>
                </a:solidFill>
              </a:rPr>
              <a:t>Pink Beam, Mirror=1.6 mrad</a:t>
            </a:r>
          </a:p>
        </p:txBody>
      </p:sp>
      <p:sp>
        <p:nvSpPr>
          <p:cNvPr id="12" name="Content Placeholder 3"/>
          <p:cNvSpPr txBox="1">
            <a:spLocks/>
          </p:cNvSpPr>
          <p:nvPr/>
        </p:nvSpPr>
        <p:spPr bwMode="auto">
          <a:xfrm>
            <a:off x="1343140" y="774876"/>
            <a:ext cx="8001000" cy="914400"/>
          </a:xfrm>
          <a:prstGeom prst="rect">
            <a:avLst/>
          </a:prstGeom>
          <a:noFill/>
          <a:ln w="9525">
            <a:noFill/>
            <a:miter lim="800000"/>
            <a:headEnd/>
            <a:tailEnd/>
          </a:ln>
        </p:spPr>
        <p:txBody>
          <a:bodyPr/>
          <a:lstStyle/>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Times New Roman"/>
                <a:ea typeface="+mn-ea"/>
                <a:cs typeface="+mn-cs"/>
              </a:rPr>
              <a:t>Mirror angle=1.6 </a:t>
            </a:r>
            <a:r>
              <a:rPr kumimoji="0" lang="en-US" sz="1800" b="0" i="0" u="none" strike="noStrike" kern="0" cap="none" spc="0" normalizeH="0" baseline="0" noProof="0" dirty="0" err="1">
                <a:ln>
                  <a:noFill/>
                </a:ln>
                <a:solidFill>
                  <a:srgbClr val="000000"/>
                </a:solidFill>
                <a:effectLst/>
                <a:uLnTx/>
                <a:uFillTx/>
                <a:latin typeface="Times New Roman"/>
                <a:ea typeface="+mn-ea"/>
                <a:cs typeface="+mn-cs"/>
              </a:rPr>
              <a:t>mrad</a:t>
            </a:r>
            <a:r>
              <a:rPr kumimoji="0" lang="en-US" sz="1800" b="0" i="0" u="none" strike="noStrike" kern="0" cap="none" spc="0" normalizeH="0" baseline="0" noProof="0" dirty="0">
                <a:ln>
                  <a:noFill/>
                </a:ln>
                <a:solidFill>
                  <a:srgbClr val="000000"/>
                </a:solidFill>
                <a:effectLst/>
                <a:uLnTx/>
                <a:uFillTx/>
                <a:latin typeface="Times New Roman"/>
                <a:ea typeface="+mn-ea"/>
                <a:cs typeface="+mn-cs"/>
              </a:rPr>
              <a:t> </a:t>
            </a:r>
          </a:p>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Times New Roman"/>
                <a:ea typeface="+mn-ea"/>
                <a:cs typeface="+mn-cs"/>
              </a:rPr>
              <a:t>4 mm Al absorber</a:t>
            </a:r>
          </a:p>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Times New Roman"/>
                <a:ea typeface="+mn-ea"/>
                <a:cs typeface="+mn-cs"/>
              </a:rPr>
              <a:t>2 ms exposure time, 66 frames/s, 13.6 seconds total</a:t>
            </a:r>
          </a:p>
        </p:txBody>
      </p:sp>
      <p:pic>
        <p:nvPicPr>
          <p:cNvPr id="35846" name="Picture 2" descr="P:\rivers\Talks\TWG Pink Beam Tomography 2014\Beads_Pink_P_Z5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140" y="1689276"/>
            <a:ext cx="4572000" cy="45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3" descr="P:\rivers\Talks\TWG Pink Beam Tomography 2014\Beads_Pink_P_Y8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298" y="2546526"/>
            <a:ext cx="4572000" cy="28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4491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a:xfrm>
            <a:off x="2209800" y="76200"/>
            <a:ext cx="7772400" cy="762000"/>
          </a:xfrm>
        </p:spPr>
        <p:txBody>
          <a:bodyPr/>
          <a:lstStyle/>
          <a:p>
            <a:r>
              <a:rPr lang="en-US" altLang="en-US" sz="3600" b="1">
                <a:solidFill>
                  <a:srgbClr val="0066FF"/>
                </a:solidFill>
              </a:rPr>
              <a:t>Pink Beam, Mirror=0.8 mrad</a:t>
            </a:r>
          </a:p>
        </p:txBody>
      </p:sp>
      <p:sp>
        <p:nvSpPr>
          <p:cNvPr id="37891" name="TextBox 7"/>
          <p:cNvSpPr txBox="1">
            <a:spLocks noChangeArrowheads="1"/>
          </p:cNvSpPr>
          <p:nvPr/>
        </p:nvSpPr>
        <p:spPr bwMode="auto">
          <a:xfrm>
            <a:off x="8004079" y="6049954"/>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Flat field</a:t>
            </a:r>
          </a:p>
        </p:txBody>
      </p:sp>
      <p:sp>
        <p:nvSpPr>
          <p:cNvPr id="8" name="Content Placeholder 3"/>
          <p:cNvSpPr txBox="1">
            <a:spLocks/>
          </p:cNvSpPr>
          <p:nvPr/>
        </p:nvSpPr>
        <p:spPr bwMode="auto">
          <a:xfrm>
            <a:off x="838200" y="1104897"/>
            <a:ext cx="8001000" cy="1219200"/>
          </a:xfrm>
          <a:prstGeom prst="rect">
            <a:avLst/>
          </a:prstGeom>
          <a:noFill/>
          <a:ln w="9525">
            <a:noFill/>
            <a:miter lim="800000"/>
            <a:headEnd/>
            <a:tailEnd/>
          </a:ln>
        </p:spPr>
        <p:txBody>
          <a:bodyPr/>
          <a:lstStyle/>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Times New Roman"/>
                <a:ea typeface="+mn-ea"/>
                <a:cs typeface="+mn-cs"/>
              </a:rPr>
              <a:t>Mirror angle=0.8 </a:t>
            </a:r>
            <a:r>
              <a:rPr kumimoji="0" lang="en-US" sz="2000" b="0" i="0" u="none" strike="noStrike" kern="0" cap="none" spc="0" normalizeH="0" baseline="0" noProof="0" dirty="0" err="1">
                <a:ln>
                  <a:noFill/>
                </a:ln>
                <a:solidFill>
                  <a:srgbClr val="000000"/>
                </a:solidFill>
                <a:effectLst/>
                <a:uLnTx/>
                <a:uFillTx/>
                <a:latin typeface="Times New Roman"/>
                <a:ea typeface="+mn-ea"/>
                <a:cs typeface="+mn-cs"/>
              </a:rPr>
              <a:t>mrad</a:t>
            </a:r>
            <a:endParaRPr kumimoji="0" lang="en-US" sz="2000" b="0" i="0" u="none" strike="noStrike" kern="0" cap="none" spc="0" normalizeH="0" baseline="0" noProof="0" dirty="0">
              <a:ln>
                <a:noFill/>
              </a:ln>
              <a:solidFill>
                <a:srgbClr val="000000"/>
              </a:solidFill>
              <a:effectLst/>
              <a:uLnTx/>
              <a:uFillTx/>
              <a:latin typeface="Times New Roman"/>
              <a:ea typeface="+mn-ea"/>
              <a:cs typeface="+mn-cs"/>
            </a:endParaRPr>
          </a:p>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Times New Roman"/>
                <a:ea typeface="+mn-ea"/>
                <a:cs typeface="+mn-cs"/>
              </a:rPr>
              <a:t>4 mm Al absorber</a:t>
            </a:r>
          </a:p>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2000" b="0" i="0" u="none" strike="noStrike" kern="0" cap="none" spc="0" normalizeH="0" baseline="0" noProof="0" dirty="0">
                <a:ln>
                  <a:noFill/>
                </a:ln>
                <a:solidFill>
                  <a:srgbClr val="000000"/>
                </a:solidFill>
                <a:effectLst/>
                <a:uLnTx/>
                <a:uFillTx/>
                <a:latin typeface="Times New Roman"/>
                <a:ea typeface="+mn-ea"/>
                <a:cs typeface="+mn-cs"/>
              </a:rPr>
              <a:t>5 ms exposure time, 55 frames/s, 16.4 seconds total</a:t>
            </a:r>
          </a:p>
        </p:txBody>
      </p:sp>
      <p:pic>
        <p:nvPicPr>
          <p:cNvPr id="37893" name="Picture 2" descr="P:\rivers\Talks\TWG Pink Beam Tomography 2014\Mirror_0.8mrad.png"/>
          <p:cNvPicPr>
            <a:picLocks noChangeAspect="1" noChangeArrowheads="1"/>
          </p:cNvPicPr>
          <p:nvPr/>
        </p:nvPicPr>
        <p:blipFill>
          <a:blip r:embed="rId3" cstate="print">
            <a:extLst>
              <a:ext uri="{28A0092B-C50C-407E-A947-70E740481C1C}">
                <a14:useLocalDpi xmlns:a14="http://schemas.microsoft.com/office/drawing/2010/main" val="0"/>
              </a:ext>
            </a:extLst>
          </a:blip>
          <a:srcRect l="7024" t="12833" r="15833" b="11166"/>
          <a:stretch>
            <a:fillRect/>
          </a:stretch>
        </p:blipFill>
        <p:spPr bwMode="auto">
          <a:xfrm>
            <a:off x="355294" y="2373462"/>
            <a:ext cx="5486400" cy="386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3" descr="P:\rivers\Talks\TWG Pink Beam Tomography 2014\Beads_Pink_R_Fl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590794"/>
            <a:ext cx="5486400" cy="342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3839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8"/>
          <p:cNvSpPr txBox="1">
            <a:spLocks noChangeArrowheads="1"/>
          </p:cNvSpPr>
          <p:nvPr/>
        </p:nvSpPr>
        <p:spPr bwMode="auto">
          <a:xfrm>
            <a:off x="7692069" y="5666970"/>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Vertical slice</a:t>
            </a:r>
          </a:p>
        </p:txBody>
      </p:sp>
      <p:sp>
        <p:nvSpPr>
          <p:cNvPr id="39939" name="TextBox 9"/>
          <p:cNvSpPr txBox="1">
            <a:spLocks noChangeArrowheads="1"/>
          </p:cNvSpPr>
          <p:nvPr/>
        </p:nvSpPr>
        <p:spPr bwMode="auto">
          <a:xfrm>
            <a:off x="2431056" y="6259514"/>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Horizontal slice</a:t>
            </a:r>
          </a:p>
        </p:txBody>
      </p:sp>
      <p:sp>
        <p:nvSpPr>
          <p:cNvPr id="39940" name="Rectangle 3"/>
          <p:cNvSpPr>
            <a:spLocks noGrp="1" noChangeArrowheads="1"/>
          </p:cNvSpPr>
          <p:nvPr>
            <p:ph type="title"/>
          </p:nvPr>
        </p:nvSpPr>
        <p:spPr>
          <a:xfrm>
            <a:off x="2209800" y="76200"/>
            <a:ext cx="7772400" cy="762000"/>
          </a:xfrm>
        </p:spPr>
        <p:txBody>
          <a:bodyPr/>
          <a:lstStyle/>
          <a:p>
            <a:r>
              <a:rPr lang="en-US" altLang="en-US" sz="3600" b="1">
                <a:solidFill>
                  <a:srgbClr val="0066FF"/>
                </a:solidFill>
              </a:rPr>
              <a:t>Pink Beam, Mirror=0.8 mrad</a:t>
            </a:r>
          </a:p>
        </p:txBody>
      </p:sp>
      <p:sp>
        <p:nvSpPr>
          <p:cNvPr id="10" name="Content Placeholder 3"/>
          <p:cNvSpPr txBox="1">
            <a:spLocks/>
          </p:cNvSpPr>
          <p:nvPr/>
        </p:nvSpPr>
        <p:spPr bwMode="auto">
          <a:xfrm>
            <a:off x="1752600" y="762000"/>
            <a:ext cx="8001000" cy="1219200"/>
          </a:xfrm>
          <a:prstGeom prst="rect">
            <a:avLst/>
          </a:prstGeom>
          <a:noFill/>
          <a:ln w="9525">
            <a:noFill/>
            <a:miter lim="800000"/>
            <a:headEnd/>
            <a:tailEnd/>
          </a:ln>
        </p:spPr>
        <p:txBody>
          <a:bodyPr/>
          <a:lstStyle/>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Times New Roman"/>
                <a:ea typeface="+mn-ea"/>
                <a:cs typeface="+mn-cs"/>
              </a:rPr>
              <a:t>Mirror angle=0.8 </a:t>
            </a:r>
            <a:r>
              <a:rPr kumimoji="0" lang="en-US" sz="1800" b="0" i="0" u="none" strike="noStrike" kern="0" cap="none" spc="0" normalizeH="0" baseline="0" noProof="0" dirty="0" err="1">
                <a:ln>
                  <a:noFill/>
                </a:ln>
                <a:solidFill>
                  <a:srgbClr val="000000"/>
                </a:solidFill>
                <a:effectLst/>
                <a:uLnTx/>
                <a:uFillTx/>
                <a:latin typeface="Times New Roman"/>
                <a:ea typeface="+mn-ea"/>
                <a:cs typeface="+mn-cs"/>
              </a:rPr>
              <a:t>mrad</a:t>
            </a: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Times New Roman"/>
                <a:ea typeface="+mn-ea"/>
                <a:cs typeface="+mn-cs"/>
              </a:rPr>
              <a:t>4 mm Al absorber</a:t>
            </a:r>
          </a:p>
          <a:p>
            <a:pPr marL="182563" marR="0" lvl="0" indent="-182563" algn="l" defTabSz="914400" rtl="0" eaLnBrk="0" fontAlgn="base" latinLnBrk="0" hangingPunct="0">
              <a:lnSpc>
                <a:spcPct val="100000"/>
              </a:lnSpc>
              <a:spcBef>
                <a:spcPct val="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Times New Roman"/>
                <a:ea typeface="+mn-ea"/>
                <a:cs typeface="+mn-cs"/>
              </a:rPr>
              <a:t>5 ms exposure time, 55 frames/s, 16.4 seconds total</a:t>
            </a:r>
          </a:p>
        </p:txBody>
      </p:sp>
      <p:pic>
        <p:nvPicPr>
          <p:cNvPr id="39942" name="Picture 2" descr="P:\rivers\Talks\TWG Pink Beam Tomography 2014\Beads_Pink_R_Z5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1689277"/>
            <a:ext cx="4572000" cy="45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3" descr="P:\rivers\Talks\TWG Pink Beam Tomography 2014\Beads_Pink_R_Y8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333" y="2546526"/>
            <a:ext cx="4572000" cy="28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2822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1752600" y="5105400"/>
            <a:ext cx="4114800" cy="533400"/>
          </a:xfrm>
        </p:spPr>
        <p:txBody>
          <a:bodyPr/>
          <a:lstStyle/>
          <a:p>
            <a:pPr marL="57150" indent="0">
              <a:buNone/>
              <a:defRPr/>
            </a:pPr>
            <a:r>
              <a:rPr lang="en-US" altLang="en-US" sz="2000" dirty="0"/>
              <a:t>Monochromatic beam</a:t>
            </a:r>
          </a:p>
          <a:p>
            <a:pPr marL="57150" indent="0">
              <a:buNone/>
              <a:defRPr/>
            </a:pPr>
            <a:r>
              <a:rPr lang="en-US" altLang="en-US" sz="2000" dirty="0"/>
              <a:t>33.269 keV</a:t>
            </a:r>
          </a:p>
          <a:p>
            <a:pPr marL="57150" indent="0">
              <a:buNone/>
              <a:defRPr/>
            </a:pPr>
            <a:r>
              <a:rPr lang="en-US" altLang="en-US" sz="2000" dirty="0"/>
              <a:t>3.2 µm/pixel</a:t>
            </a:r>
          </a:p>
          <a:p>
            <a:pPr marL="57150" indent="0">
              <a:buNone/>
              <a:defRPr/>
            </a:pPr>
            <a:r>
              <a:rPr lang="en-US" altLang="en-US" sz="2000" dirty="0"/>
              <a:t>31 minute total acquisition time</a:t>
            </a:r>
          </a:p>
          <a:p>
            <a:pPr marL="228600" indent="-228600">
              <a:buNone/>
              <a:defRPr/>
            </a:pPr>
            <a:endParaRPr lang="en-US" altLang="en-US" sz="1100" dirty="0">
              <a:latin typeface="Courier New" pitchFamily="49" charset="0"/>
              <a:cs typeface="Courier New" pitchFamily="49" charset="0"/>
            </a:endParaRPr>
          </a:p>
          <a:p>
            <a:pPr marL="228600" indent="-228600">
              <a:buNone/>
              <a:defRPr/>
            </a:pPr>
            <a:endParaRPr lang="en-US" altLang="en-US" sz="2000" dirty="0"/>
          </a:p>
        </p:txBody>
      </p:sp>
      <p:sp>
        <p:nvSpPr>
          <p:cNvPr id="41987" name="Rectangle 3"/>
          <p:cNvSpPr>
            <a:spLocks noGrp="1" noChangeArrowheads="1"/>
          </p:cNvSpPr>
          <p:nvPr>
            <p:ph type="title"/>
          </p:nvPr>
        </p:nvSpPr>
        <p:spPr>
          <a:xfrm>
            <a:off x="1752600" y="152400"/>
            <a:ext cx="8686800" cy="838200"/>
          </a:xfrm>
        </p:spPr>
        <p:txBody>
          <a:bodyPr/>
          <a:lstStyle/>
          <a:p>
            <a:r>
              <a:rPr lang="en-US" altLang="en-US" sz="4000" b="1">
                <a:solidFill>
                  <a:srgbClr val="0066FF"/>
                </a:solidFill>
              </a:rPr>
              <a:t>Application: Cement with I dopant</a:t>
            </a:r>
          </a:p>
        </p:txBody>
      </p:sp>
      <p:pic>
        <p:nvPicPr>
          <p:cNvPr id="41988" name="Picture 2" descr="C:\Talks\SPIE 2016\Sample 16 - Doped mix 3_A_Z481_rotate100.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914400"/>
            <a:ext cx="41195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descr="C:\Talks\SPIE 2016\Sample_16_Pink_redo_Z520.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914400"/>
            <a:ext cx="41195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6253164" y="5105400"/>
            <a:ext cx="44148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715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Times New Roman"/>
                <a:ea typeface="+mn-ea"/>
                <a:cs typeface="+mn-cs"/>
              </a:rPr>
              <a:t>Pink beam  </a:t>
            </a:r>
          </a:p>
          <a:p>
            <a:pPr marL="5715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Times New Roman"/>
                <a:ea typeface="+mn-ea"/>
                <a:cs typeface="+mn-cs"/>
              </a:rPr>
              <a:t>1 mm Ti, 2 mrad mirror</a:t>
            </a:r>
          </a:p>
          <a:p>
            <a:pPr marL="5715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a:ea typeface="+mn-ea"/>
                <a:cs typeface="+mn-cs"/>
              </a:rPr>
              <a:t>3.2 µm/pixel</a:t>
            </a:r>
          </a:p>
          <a:p>
            <a:pPr marL="5715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000" b="0" i="0" u="none" strike="noStrike" kern="0" cap="none" spc="0" normalizeH="0" baseline="0" noProof="0" dirty="0">
                <a:ln>
                  <a:noFill/>
                </a:ln>
                <a:solidFill>
                  <a:srgbClr val="000000"/>
                </a:solidFill>
                <a:effectLst/>
                <a:uLnTx/>
                <a:uFillTx/>
                <a:latin typeface="Times New Roman"/>
                <a:ea typeface="+mn-ea"/>
                <a:cs typeface="+mn-cs"/>
              </a:rPr>
              <a:t>9.5 second total acquisition time</a:t>
            </a:r>
          </a:p>
          <a:p>
            <a:pPr marL="228600" marR="0" lvl="0" indent="-228600" algn="l" defTabSz="914400" rtl="0" eaLnBrk="0" fontAlgn="base" latinLnBrk="0" hangingPunct="0">
              <a:lnSpc>
                <a:spcPct val="100000"/>
              </a:lnSpc>
              <a:spcBef>
                <a:spcPct val="20000"/>
              </a:spcBef>
              <a:spcAft>
                <a:spcPct val="0"/>
              </a:spcAft>
              <a:buClrTx/>
              <a:buSzTx/>
              <a:buFontTx/>
              <a:buNone/>
              <a:tabLst/>
              <a:defRPr/>
            </a:pPr>
            <a:endParaRPr kumimoji="0" lang="en-US" altLang="en-US" sz="1100" b="0" i="0" u="none" strike="noStrike" kern="0" cap="none" spc="0" normalizeH="0" baseline="0" noProof="0" dirty="0">
              <a:ln>
                <a:noFill/>
              </a:ln>
              <a:solidFill>
                <a:srgbClr val="000000"/>
              </a:solidFill>
              <a:effectLst/>
              <a:uLnTx/>
              <a:uFillTx/>
              <a:latin typeface="Courier New" pitchFamily="49" charset="0"/>
              <a:ea typeface="+mn-ea"/>
              <a:cs typeface="Courier New" pitchFamily="49" charset="0"/>
            </a:endParaRPr>
          </a:p>
          <a:p>
            <a:pPr marL="228600" marR="0" lvl="0" indent="-228600" algn="l" defTabSz="914400" rtl="0" eaLnBrk="0" fontAlgn="base" latinLnBrk="0" hangingPunct="0">
              <a:lnSpc>
                <a:spcPct val="100000"/>
              </a:lnSpc>
              <a:spcBef>
                <a:spcPct val="20000"/>
              </a:spcBef>
              <a:spcAft>
                <a:spcPct val="0"/>
              </a:spcAft>
              <a:buClrTx/>
              <a:buSzTx/>
              <a:buFontTx/>
              <a:buNone/>
              <a:tabLst/>
              <a:defRPr/>
            </a:pPr>
            <a:endParaRPr kumimoji="0" lang="en-US" altLang="en-US" sz="2000" b="0" i="0" u="none" strike="noStrike" kern="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9011690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1752600" y="1066800"/>
            <a:ext cx="8610600" cy="533400"/>
          </a:xfrm>
        </p:spPr>
        <p:txBody>
          <a:bodyPr/>
          <a:lstStyle/>
          <a:p>
            <a:pPr marL="57150" indent="0">
              <a:buNone/>
              <a:defRPr/>
            </a:pPr>
            <a:r>
              <a:rPr lang="en-US" altLang="en-US" sz="2400" dirty="0"/>
              <a:t>Pink beam</a:t>
            </a:r>
          </a:p>
          <a:p>
            <a:pPr marL="57150" indent="0">
              <a:buNone/>
              <a:defRPr/>
            </a:pPr>
            <a:r>
              <a:rPr lang="en-US" altLang="en-US" sz="2400" dirty="0"/>
              <a:t>3.2 µm/pixel</a:t>
            </a:r>
          </a:p>
          <a:p>
            <a:pPr marL="57150" indent="0">
              <a:buNone/>
              <a:defRPr/>
            </a:pPr>
            <a:r>
              <a:rPr lang="en-US" altLang="en-US" sz="2400" dirty="0"/>
              <a:t>9.5 seconds per dataset</a:t>
            </a:r>
          </a:p>
          <a:p>
            <a:pPr marL="57150" indent="0">
              <a:buNone/>
              <a:defRPr/>
            </a:pPr>
            <a:r>
              <a:rPr lang="en-US" altLang="en-US" sz="2400" dirty="0"/>
              <a:t>Collected datasets every ~60 seconds for 30 minutes while column was drained</a:t>
            </a:r>
          </a:p>
          <a:p>
            <a:pPr marL="228600" indent="-228600">
              <a:buNone/>
              <a:defRPr/>
            </a:pPr>
            <a:endParaRPr lang="en-US" altLang="en-US" sz="1200" dirty="0">
              <a:latin typeface="Courier New" pitchFamily="49" charset="0"/>
              <a:cs typeface="Courier New" pitchFamily="49" charset="0"/>
            </a:endParaRPr>
          </a:p>
          <a:p>
            <a:pPr marL="228600" indent="-228600">
              <a:buNone/>
              <a:defRPr/>
            </a:pPr>
            <a:endParaRPr lang="en-US" altLang="en-US" sz="2400" dirty="0"/>
          </a:p>
        </p:txBody>
      </p:sp>
      <p:sp>
        <p:nvSpPr>
          <p:cNvPr id="44035" name="Rectangle 3"/>
          <p:cNvSpPr>
            <a:spLocks noGrp="1" noChangeArrowheads="1"/>
          </p:cNvSpPr>
          <p:nvPr>
            <p:ph type="title"/>
          </p:nvPr>
        </p:nvSpPr>
        <p:spPr>
          <a:xfrm>
            <a:off x="1752600" y="228600"/>
            <a:ext cx="8686800" cy="838200"/>
          </a:xfrm>
        </p:spPr>
        <p:txBody>
          <a:bodyPr/>
          <a:lstStyle/>
          <a:p>
            <a:r>
              <a:rPr lang="en-US" altLang="en-US" sz="4000" b="1">
                <a:solidFill>
                  <a:srgbClr val="0066FF"/>
                </a:solidFill>
              </a:rPr>
              <a:t>Application: Fluid drainage and imbibition in sandstone</a:t>
            </a:r>
          </a:p>
        </p:txBody>
      </p:sp>
      <p:sp>
        <p:nvSpPr>
          <p:cNvPr id="6" name="Rectangle 2"/>
          <p:cNvSpPr txBox="1">
            <a:spLocks noChangeArrowheads="1"/>
          </p:cNvSpPr>
          <p:nvPr/>
        </p:nvSpPr>
        <p:spPr bwMode="auto">
          <a:xfrm>
            <a:off x="2743200" y="59436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715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a:ea typeface="+mn-ea"/>
                <a:cs typeface="+mn-cs"/>
              </a:rPr>
              <a:t>Time 0 dataset</a:t>
            </a:r>
          </a:p>
          <a:p>
            <a:pPr marL="228600" marR="0" lvl="0" indent="-228600" algn="ctr" defTabSz="914400" rtl="0" eaLnBrk="0" fontAlgn="base" latinLnBrk="0" hangingPunct="0">
              <a:lnSpc>
                <a:spcPct val="100000"/>
              </a:lnSpc>
              <a:spcBef>
                <a:spcPct val="20000"/>
              </a:spcBef>
              <a:spcAft>
                <a:spcPct val="0"/>
              </a:spcAft>
              <a:buClrTx/>
              <a:buSzTx/>
              <a:buFontTx/>
              <a:buNone/>
              <a:tabLst/>
              <a:defRPr/>
            </a:pPr>
            <a:endParaRPr kumimoji="0" lang="en-US" altLang="en-US" sz="1200" b="0" i="0" u="none" strike="noStrike" kern="0" cap="none" spc="0" normalizeH="0" baseline="0" noProof="0" dirty="0">
              <a:ln>
                <a:noFill/>
              </a:ln>
              <a:solidFill>
                <a:srgbClr val="000000"/>
              </a:solidFill>
              <a:effectLst/>
              <a:uLnTx/>
              <a:uFillTx/>
              <a:latin typeface="Courier New" pitchFamily="49" charset="0"/>
              <a:ea typeface="+mn-ea"/>
              <a:cs typeface="Courier New" pitchFamily="49" charset="0"/>
            </a:endParaRPr>
          </a:p>
          <a:p>
            <a:pPr marL="228600" marR="0" lvl="0" indent="-228600" algn="ctr"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a:ea typeface="+mn-ea"/>
              <a:cs typeface="+mn-cs"/>
            </a:endParaRPr>
          </a:p>
        </p:txBody>
      </p:sp>
      <p:pic>
        <p:nvPicPr>
          <p:cNvPr id="44037" name="Picture 2" descr="C:\Talks\SPIE 2016\13_Drainage_05_Sand_X_A959.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200400"/>
            <a:ext cx="41148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3" descr="C:\Talks\SPIE 2016\13_Drainage_05_Sand_X_X959.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24214"/>
            <a:ext cx="411480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6705600" y="59436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715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a:ea typeface="+mn-ea"/>
                <a:cs typeface="+mn-cs"/>
              </a:rPr>
              <a:t>30 minutes later</a:t>
            </a:r>
          </a:p>
          <a:p>
            <a:pPr marL="228600" marR="0" lvl="0" indent="-228600" algn="ctr" defTabSz="914400" rtl="0" eaLnBrk="0" fontAlgn="base" latinLnBrk="0" hangingPunct="0">
              <a:lnSpc>
                <a:spcPct val="100000"/>
              </a:lnSpc>
              <a:spcBef>
                <a:spcPct val="20000"/>
              </a:spcBef>
              <a:spcAft>
                <a:spcPct val="0"/>
              </a:spcAft>
              <a:buClrTx/>
              <a:buSzTx/>
              <a:buFontTx/>
              <a:buNone/>
              <a:tabLst/>
              <a:defRPr/>
            </a:pPr>
            <a:endParaRPr kumimoji="0" lang="en-US" altLang="en-US" sz="1200" b="0" i="0" u="none" strike="noStrike" kern="0" cap="none" spc="0" normalizeH="0" baseline="0" noProof="0" dirty="0">
              <a:ln>
                <a:noFill/>
              </a:ln>
              <a:solidFill>
                <a:srgbClr val="000000"/>
              </a:solidFill>
              <a:effectLst/>
              <a:uLnTx/>
              <a:uFillTx/>
              <a:latin typeface="Courier New" pitchFamily="49" charset="0"/>
              <a:ea typeface="+mn-ea"/>
              <a:cs typeface="Courier New" pitchFamily="49" charset="0"/>
            </a:endParaRPr>
          </a:p>
          <a:p>
            <a:pPr marL="228600" marR="0" lvl="0" indent="-228600" algn="ctr"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4934878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31354" y="381000"/>
            <a:ext cx="5483646" cy="1143000"/>
          </a:xfrm>
        </p:spPr>
        <p:txBody>
          <a:bodyPr rtlCol="0">
            <a:normAutofit fontScale="90000"/>
          </a:bodyPr>
          <a:lstStyle/>
          <a:p>
            <a:pPr eaLnBrk="1" fontAlgn="auto" hangingPunct="1">
              <a:spcAft>
                <a:spcPts val="0"/>
              </a:spcAft>
              <a:defRPr/>
            </a:pPr>
            <a:r>
              <a:rPr lang="en-US" dirty="0" smtClean="0">
                <a:solidFill>
                  <a:srgbClr val="0066FF"/>
                </a:solidFill>
              </a:rPr>
              <a:t>Phase Contrast Tomography</a:t>
            </a:r>
            <a:br>
              <a:rPr lang="en-US" dirty="0" smtClean="0">
                <a:solidFill>
                  <a:srgbClr val="0066FF"/>
                </a:solidFill>
              </a:rPr>
            </a:br>
            <a:endParaRPr lang="en-US" dirty="0" smtClean="0">
              <a:solidFill>
                <a:srgbClr val="0066FF"/>
              </a:solidFill>
            </a:endParaRPr>
          </a:p>
        </p:txBody>
      </p:sp>
      <p:sp>
        <p:nvSpPr>
          <p:cNvPr id="30723" name="Content Placeholder 2"/>
          <p:cNvSpPr>
            <a:spLocks noGrp="1"/>
          </p:cNvSpPr>
          <p:nvPr>
            <p:ph idx="1"/>
          </p:nvPr>
        </p:nvSpPr>
        <p:spPr>
          <a:xfrm>
            <a:off x="109728" y="3099817"/>
            <a:ext cx="6566494" cy="3246119"/>
          </a:xfrm>
        </p:spPr>
        <p:txBody>
          <a:bodyPr rtlCol="0">
            <a:noAutofit/>
          </a:bodyPr>
          <a:lstStyle/>
          <a:p>
            <a:pPr eaLnBrk="1" fontAlgn="auto" hangingPunct="1">
              <a:spcAft>
                <a:spcPts val="0"/>
              </a:spcAft>
              <a:defRPr/>
            </a:pPr>
            <a:r>
              <a:rPr lang="en-US" sz="2400" dirty="0" smtClean="0"/>
              <a:t>X-ray are refracted at the boundary between different materials (refractive index).  </a:t>
            </a:r>
          </a:p>
          <a:p>
            <a:pPr eaLnBrk="1" fontAlgn="auto" hangingPunct="1">
              <a:spcAft>
                <a:spcPts val="0"/>
              </a:spcAft>
              <a:defRPr/>
            </a:pPr>
            <a:r>
              <a:rPr lang="en-US" sz="2400" dirty="0" smtClean="0"/>
              <a:t>This leads to edge contrast that increases with distance from the sample to the detector</a:t>
            </a:r>
          </a:p>
          <a:p>
            <a:pPr eaLnBrk="1" fontAlgn="auto" hangingPunct="1">
              <a:spcAft>
                <a:spcPts val="0"/>
              </a:spcAft>
              <a:defRPr/>
            </a:pPr>
            <a:r>
              <a:rPr lang="en-US" sz="2400" dirty="0" smtClean="0"/>
              <a:t>Phase effect is strong even for materials with similar absorption</a:t>
            </a:r>
          </a:p>
          <a:p>
            <a:pPr eaLnBrk="1" fontAlgn="auto" hangingPunct="1">
              <a:spcAft>
                <a:spcPts val="0"/>
              </a:spcAft>
              <a:defRPr/>
            </a:pPr>
            <a:r>
              <a:rPr lang="en-US" sz="2400" dirty="0" smtClean="0"/>
              <a:t>Example: rhyolite glass inclusions in quartz crystals</a:t>
            </a:r>
          </a:p>
        </p:txBody>
      </p:sp>
      <p:pic>
        <p:nvPicPr>
          <p:cNvPr id="25604" name="Picture 2" descr="P:\rivers\Talks\ClayMineralSociety 2013\Supporting materials\20-PhaseContrast.TIF"/>
          <p:cNvPicPr>
            <a:picLocks noChangeAspect="1" noChangeArrowheads="1"/>
          </p:cNvPicPr>
          <p:nvPr/>
        </p:nvPicPr>
        <p:blipFill rotWithShape="1">
          <a:blip r:embed="rId2">
            <a:extLst>
              <a:ext uri="{28A0092B-C50C-407E-A947-70E740481C1C}">
                <a14:useLocalDpi xmlns:a14="http://schemas.microsoft.com/office/drawing/2010/main" val="0"/>
              </a:ext>
            </a:extLst>
          </a:blip>
          <a:srcRect l="517" t="2639" r="803" b="4246"/>
          <a:stretch/>
        </p:blipFill>
        <p:spPr bwMode="auto">
          <a:xfrm>
            <a:off x="6781933" y="119753"/>
            <a:ext cx="5160353" cy="6492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002536" y="1965960"/>
            <a:ext cx="1133856" cy="10058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 name="Straight Arrow Connector 3"/>
          <p:cNvCxnSpPr>
            <a:stCxn id="2" idx="0"/>
          </p:cNvCxnSpPr>
          <p:nvPr/>
        </p:nvCxnSpPr>
        <p:spPr>
          <a:xfrm flipH="1" flipV="1">
            <a:off x="534924" y="1755648"/>
            <a:ext cx="2034540" cy="210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2" idx="0"/>
          </p:cNvCxnSpPr>
          <p:nvPr/>
        </p:nvCxnSpPr>
        <p:spPr>
          <a:xfrm flipH="1">
            <a:off x="2569464" y="1950720"/>
            <a:ext cx="2240280" cy="15240"/>
          </a:xfrm>
          <a:prstGeom prst="straightConnector1">
            <a:avLst/>
          </a:prstGeom>
          <a:ln>
            <a:tailEnd type="none"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399282" y="2038326"/>
            <a:ext cx="1485900" cy="369332"/>
          </a:xfrm>
          <a:prstGeom prst="rect">
            <a:avLst/>
          </a:prstGeom>
          <a:noFill/>
        </p:spPr>
        <p:txBody>
          <a:bodyPr wrap="square" rtlCol="0">
            <a:spAutoFit/>
          </a:bodyPr>
          <a:lstStyle/>
          <a:p>
            <a:r>
              <a:rPr lang="en-US" dirty="0" smtClean="0"/>
              <a:t>Incident x-ray</a:t>
            </a:r>
            <a:endParaRPr lang="en-US" dirty="0"/>
          </a:p>
        </p:txBody>
      </p:sp>
      <p:sp>
        <p:nvSpPr>
          <p:cNvPr id="16" name="TextBox 15"/>
          <p:cNvSpPr txBox="1"/>
          <p:nvPr/>
        </p:nvSpPr>
        <p:spPr>
          <a:xfrm>
            <a:off x="422910" y="1950720"/>
            <a:ext cx="1682496" cy="369332"/>
          </a:xfrm>
          <a:prstGeom prst="rect">
            <a:avLst/>
          </a:prstGeom>
          <a:noFill/>
        </p:spPr>
        <p:txBody>
          <a:bodyPr wrap="square" rtlCol="0">
            <a:spAutoFit/>
          </a:bodyPr>
          <a:lstStyle/>
          <a:p>
            <a:r>
              <a:rPr lang="en-US" dirty="0" smtClean="0"/>
              <a:t>Refracted x-ray</a:t>
            </a:r>
            <a:endParaRPr lang="en-US" dirty="0"/>
          </a:p>
        </p:txBody>
      </p:sp>
    </p:spTree>
    <p:extLst>
      <p:ext uri="{BB962C8B-B14F-4D97-AF65-F5344CB8AC3E}">
        <p14:creationId xmlns:p14="http://schemas.microsoft.com/office/powerpoint/2010/main" val="24129433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1981200" y="609601"/>
            <a:ext cx="8148384" cy="646331"/>
          </a:xfrm>
          <a:prstGeom prst="rect">
            <a:avLst/>
          </a:prstGeom>
          <a:noFill/>
          <a:ln>
            <a:noFill/>
          </a:ln>
          <a:effectLst/>
        </p:spPr>
        <p:txBody>
          <a:bodyPr wrap="none">
            <a:spAutoFit/>
          </a:bodyPr>
          <a:lstStyle/>
          <a:p>
            <a:pPr eaLnBrk="0" fontAlgn="base" hangingPunct="0">
              <a:spcBef>
                <a:spcPct val="0"/>
              </a:spcBef>
              <a:spcAft>
                <a:spcPct val="0"/>
              </a:spcAft>
            </a:pPr>
            <a:r>
              <a:rPr lang="en-US" altLang="en-US" sz="1200" b="1" dirty="0">
                <a:solidFill>
                  <a:srgbClr val="0066FF"/>
                </a:solidFill>
                <a:latin typeface="Arial" charset="0"/>
                <a:ea typeface="ＭＳ Ｐゴシック" pitchFamily="-107" charset="-128"/>
              </a:rPr>
              <a:t>         </a:t>
            </a:r>
            <a:r>
              <a:rPr lang="en-US" altLang="en-US" sz="3600" b="1" dirty="0">
                <a:solidFill>
                  <a:srgbClr val="0066FF"/>
                </a:solidFill>
                <a:latin typeface="Arial" charset="0"/>
                <a:ea typeface="ＭＳ Ｐゴシック" pitchFamily="-107" charset="-128"/>
              </a:rPr>
              <a:t>Synchrotron Radiation Properties</a:t>
            </a:r>
          </a:p>
        </p:txBody>
      </p:sp>
      <p:sp>
        <p:nvSpPr>
          <p:cNvPr id="118787" name="Rectangle 3"/>
          <p:cNvSpPr>
            <a:spLocks noGrp="1" noChangeArrowheads="1"/>
          </p:cNvSpPr>
          <p:nvPr>
            <p:ph type="body" idx="1"/>
          </p:nvPr>
        </p:nvSpPr>
        <p:spPr>
          <a:xfrm>
            <a:off x="563418" y="1671918"/>
            <a:ext cx="9772888" cy="2881609"/>
          </a:xfrm>
        </p:spPr>
        <p:txBody>
          <a:bodyPr/>
          <a:lstStyle/>
          <a:p>
            <a:r>
              <a:rPr lang="en-US" altLang="en-US" sz="2800" dirty="0" err="1"/>
              <a:t>Tunability</a:t>
            </a:r>
            <a:r>
              <a:rPr lang="en-US" altLang="en-US" sz="2800" dirty="0"/>
              <a:t> (IR to hard x-rays)</a:t>
            </a:r>
          </a:p>
          <a:p>
            <a:r>
              <a:rPr lang="en-US" altLang="en-US" sz="2800" dirty="0"/>
              <a:t>Brightness (highly collimated, small source</a:t>
            </a:r>
            <a:r>
              <a:rPr lang="en-US" altLang="en-US" sz="2800" dirty="0" smtClean="0"/>
              <a:t>)</a:t>
            </a:r>
          </a:p>
          <a:p>
            <a:pPr lvl="1"/>
            <a:r>
              <a:rPr lang="en-US" altLang="en-US" sz="2600" dirty="0"/>
              <a:t>High intensity, lots of photons in a small spot</a:t>
            </a:r>
          </a:p>
          <a:p>
            <a:pPr lvl="1"/>
            <a:r>
              <a:rPr lang="en-US" altLang="en-US" sz="2600" dirty="0"/>
              <a:t>Can be focused well with x-ray </a:t>
            </a:r>
            <a:r>
              <a:rPr lang="en-US" altLang="en-US" sz="2600" dirty="0" smtClean="0"/>
              <a:t>optics</a:t>
            </a:r>
            <a:endParaRPr lang="en-US" altLang="en-US" sz="2800" dirty="0"/>
          </a:p>
          <a:p>
            <a:r>
              <a:rPr lang="en-US" altLang="en-US" sz="2800" dirty="0"/>
              <a:t>Polarization (linear, circular, tunable)</a:t>
            </a:r>
          </a:p>
          <a:p>
            <a:r>
              <a:rPr lang="en-US" altLang="en-US" sz="2800" dirty="0"/>
              <a:t>Time structure (short pulse)</a:t>
            </a:r>
          </a:p>
          <a:p>
            <a:r>
              <a:rPr lang="en-US" altLang="en-US" sz="2800" dirty="0"/>
              <a:t>Partial coherence (laser-like beam from </a:t>
            </a:r>
            <a:r>
              <a:rPr lang="en-US" altLang="en-US" sz="2800" dirty="0" smtClean="0"/>
              <a:t>insertion devices)</a:t>
            </a:r>
            <a:endParaRPr lang="en-US" altLang="en-US" sz="2800" dirty="0"/>
          </a:p>
          <a:p>
            <a:endParaRPr lang="en-US" altLang="en-US" sz="2800" dirty="0"/>
          </a:p>
        </p:txBody>
      </p:sp>
    </p:spTree>
    <p:extLst>
      <p:ext uri="{BB962C8B-B14F-4D97-AF65-F5344CB8AC3E}">
        <p14:creationId xmlns:p14="http://schemas.microsoft.com/office/powerpoint/2010/main" val="2794398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2"/>
          <a:srcRect b="7377"/>
          <a:stretch/>
        </p:blipFill>
        <p:spPr>
          <a:xfrm>
            <a:off x="2215116" y="2202185"/>
            <a:ext cx="8096693" cy="4273044"/>
          </a:xfrm>
          <a:prstGeom prst="rect">
            <a:avLst/>
          </a:prstGeom>
        </p:spPr>
      </p:pic>
      <p:sp>
        <p:nvSpPr>
          <p:cNvPr id="37" name="Rectangle 12"/>
          <p:cNvSpPr txBox="1">
            <a:spLocks/>
          </p:cNvSpPr>
          <p:nvPr/>
        </p:nvSpPr>
        <p:spPr>
          <a:xfrm>
            <a:off x="1991545" y="15188"/>
            <a:ext cx="8372901" cy="508032"/>
          </a:xfrm>
          <a:prstGeom prst="rect">
            <a:avLst/>
          </a:prstGeom>
        </p:spPr>
        <p:txBody>
          <a:bodyPr/>
          <a:lstStyle>
            <a:defPPr lvl="0">
              <a:buSzPct val="45000"/>
              <a:buFont typeface="StarSymbol"/>
              <a:buNone/>
              <a:defRPr/>
            </a:defPPr>
            <a:lvl1pPr lvl="0" algn="ctr" defTabSz="457200" rtl="0" eaLnBrk="1" latinLnBrk="0" hangingPunct="1">
              <a:lnSpc>
                <a:spcPct val="100000"/>
              </a:lnSpc>
              <a:spcBef>
                <a:spcPct val="0"/>
              </a:spcBef>
              <a:buSzPct val="45000"/>
              <a:buFont typeface="StarSymbol"/>
              <a:buChar char="●"/>
              <a:defRPr sz="3200" b="1" i="0" kern="1200" cap="none" baseline="0">
                <a:solidFill>
                  <a:schemeClr val="tx2">
                    <a:lumMod val="50000"/>
                  </a:schemeClr>
                </a:solidFill>
                <a:latin typeface="+mj-lt"/>
                <a:ea typeface="+mj-ea"/>
                <a:cs typeface="+mj-cs"/>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marR="0" lvl="0" indent="0" algn="ctr" defTabSz="457200" rtl="0" eaLnBrk="1" fontAlgn="auto" latinLnBrk="0" hangingPunct="1">
              <a:lnSpc>
                <a:spcPct val="100000"/>
              </a:lnSpc>
              <a:spcBef>
                <a:spcPct val="0"/>
              </a:spcBef>
              <a:spcAft>
                <a:spcPts val="0"/>
              </a:spcAft>
              <a:buClrTx/>
              <a:buSzPct val="45000"/>
              <a:buFont typeface="StarSymbol"/>
              <a:buNone/>
              <a:tabLst/>
              <a:defRPr/>
            </a:pPr>
            <a:r>
              <a:rPr kumimoji="0" lang="en-US" sz="2400" b="1" i="0" u="none" strike="noStrike" kern="1200" cap="none" spc="0" normalizeH="0" baseline="0" noProof="0" dirty="0" smtClean="0">
                <a:ln>
                  <a:noFill/>
                </a:ln>
                <a:solidFill>
                  <a:srgbClr val="0066FF"/>
                </a:solidFill>
                <a:effectLst/>
                <a:uLnTx/>
                <a:uFillTx/>
                <a:latin typeface="Arial"/>
                <a:ea typeface="+mj-ea"/>
                <a:cs typeface="+mj-cs"/>
              </a:rPr>
              <a:t>X-Ray</a:t>
            </a:r>
            <a:r>
              <a:rPr kumimoji="0" lang="en-US" sz="2400" b="1" i="0" u="none" strike="noStrike" kern="1200" cap="none" spc="0" normalizeH="0" noProof="0" dirty="0" smtClean="0">
                <a:ln>
                  <a:noFill/>
                </a:ln>
                <a:solidFill>
                  <a:srgbClr val="0066FF"/>
                </a:solidFill>
                <a:effectLst/>
                <a:uLnTx/>
                <a:uFillTx/>
                <a:latin typeface="Arial"/>
                <a:ea typeface="+mj-ea"/>
                <a:cs typeface="+mj-cs"/>
              </a:rPr>
              <a:t> Diffraction</a:t>
            </a:r>
            <a:r>
              <a:rPr kumimoji="0" lang="en-US" sz="2400" b="1" i="0" u="none" strike="noStrike" kern="1200" cap="none" spc="0" normalizeH="0" baseline="0" noProof="0" dirty="0" smtClean="0">
                <a:ln>
                  <a:noFill/>
                </a:ln>
                <a:solidFill>
                  <a:srgbClr val="0066FF"/>
                </a:solidFill>
                <a:effectLst/>
                <a:uLnTx/>
                <a:uFillTx/>
                <a:latin typeface="Arial"/>
                <a:ea typeface="+mj-ea"/>
                <a:cs typeface="+mj-cs"/>
              </a:rPr>
              <a:t> </a:t>
            </a:r>
            <a:r>
              <a:rPr kumimoji="0" lang="en-US" sz="2400" b="1" i="0" u="none" strike="noStrike" kern="1200" cap="none" spc="0" normalizeH="0" baseline="0" noProof="0" dirty="0">
                <a:ln>
                  <a:noFill/>
                </a:ln>
                <a:solidFill>
                  <a:srgbClr val="0066FF"/>
                </a:solidFill>
                <a:effectLst/>
                <a:uLnTx/>
                <a:uFillTx/>
                <a:latin typeface="Arial"/>
                <a:ea typeface="+mj-ea"/>
                <a:cs typeface="+mj-cs"/>
              </a:rPr>
              <a:t>Tomography -  3D imaging of mineralogy in </a:t>
            </a:r>
            <a:r>
              <a:rPr kumimoji="0" lang="en-US" sz="2400" b="1" i="0" u="none" strike="noStrike" kern="1200" cap="none" spc="0" normalizeH="0" baseline="0" noProof="0" dirty="0" err="1">
                <a:ln>
                  <a:noFill/>
                </a:ln>
                <a:solidFill>
                  <a:srgbClr val="0066FF"/>
                </a:solidFill>
                <a:effectLst/>
                <a:uLnTx/>
                <a:uFillTx/>
                <a:latin typeface="Arial"/>
                <a:ea typeface="+mj-ea"/>
                <a:cs typeface="+mj-cs"/>
              </a:rPr>
              <a:t>unsectioned</a:t>
            </a:r>
            <a:r>
              <a:rPr kumimoji="0" lang="en-US" sz="2400" b="1" i="0" u="none" strike="noStrike" kern="1200" cap="none" spc="0" normalizeH="0" baseline="0" noProof="0" dirty="0">
                <a:ln>
                  <a:noFill/>
                </a:ln>
                <a:solidFill>
                  <a:srgbClr val="0066FF"/>
                </a:solidFill>
                <a:effectLst/>
                <a:uLnTx/>
                <a:uFillTx/>
                <a:latin typeface="Arial"/>
                <a:ea typeface="+mj-ea"/>
                <a:cs typeface="+mj-cs"/>
              </a:rPr>
              <a:t> geologic materials</a:t>
            </a:r>
          </a:p>
        </p:txBody>
      </p:sp>
      <p:sp>
        <p:nvSpPr>
          <p:cNvPr id="38" name="TextBox 37"/>
          <p:cNvSpPr txBox="1"/>
          <p:nvPr/>
        </p:nvSpPr>
        <p:spPr>
          <a:xfrm>
            <a:off x="1890824" y="818708"/>
            <a:ext cx="8777177"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7484A"/>
                </a:solidFill>
                <a:effectLst/>
                <a:uLnTx/>
                <a:uFillTx/>
                <a:latin typeface="Arial"/>
                <a:ea typeface="ＭＳ Ｐゴシック" pitchFamily="-107" charset="-128"/>
                <a:cs typeface="+mn-cs"/>
              </a:rPr>
              <a:t>Micro-XRD tomography allows imaging of internal mineralogy without sectioning</a:t>
            </a:r>
            <a:r>
              <a:rPr kumimoji="0" lang="en-US" sz="1800" b="0" i="0" u="none" strike="noStrike" kern="1200" cap="none" spc="0" normalizeH="0" baseline="0" noProof="0" dirty="0" smtClean="0">
                <a:ln>
                  <a:noFill/>
                </a:ln>
                <a:solidFill>
                  <a:srgbClr val="47484A"/>
                </a:solidFill>
                <a:effectLst/>
                <a:uLnTx/>
                <a:uFillTx/>
                <a:latin typeface="Arial"/>
                <a:ea typeface="ＭＳ Ｐゴシック" pitchFamily="-107" charset="-128"/>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7484A"/>
                </a:solidFill>
                <a:effectLst/>
                <a:uLnTx/>
                <a:uFillTx/>
                <a:latin typeface="Arial"/>
                <a:ea typeface="ＭＳ Ｐゴシック" pitchFamily="-107" charset="-128"/>
                <a:cs typeface="+mn-cs"/>
              </a:rPr>
              <a:t>Samples </a:t>
            </a:r>
            <a:r>
              <a:rPr kumimoji="0" lang="en-US" sz="1800" b="0" i="0" u="none" strike="noStrike" kern="1200" cap="none" spc="0" normalizeH="0" baseline="0" noProof="0" dirty="0">
                <a:ln>
                  <a:noFill/>
                </a:ln>
                <a:solidFill>
                  <a:srgbClr val="47484A"/>
                </a:solidFill>
                <a:effectLst/>
                <a:uLnTx/>
                <a:uFillTx/>
                <a:latin typeface="Arial"/>
                <a:ea typeface="ＭＳ Ｐゴシック" pitchFamily="-107" charset="-128"/>
                <a:cs typeface="+mn-cs"/>
              </a:rPr>
              <a:t>in sealed containers and capture media can be interrogated non-invasively, without the need for extraction, at micrometer scale. </a:t>
            </a:r>
            <a:endParaRPr kumimoji="0" lang="en-US" sz="1800" b="0" i="0" u="none" strike="noStrike" kern="1200" cap="none" spc="0" normalizeH="0" baseline="0" noProof="0" dirty="0" smtClean="0">
              <a:ln>
                <a:noFill/>
              </a:ln>
              <a:solidFill>
                <a:srgbClr val="47484A"/>
              </a:solidFill>
              <a:effectLst/>
              <a:uLnTx/>
              <a:uFillTx/>
              <a:latin typeface="Arial"/>
              <a:ea typeface="ＭＳ Ｐゴシック" pitchFamily="-107"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47484A"/>
                </a:solidFill>
                <a:effectLst/>
                <a:uLnTx/>
                <a:uFillTx/>
                <a:latin typeface="Arial"/>
                <a:ea typeface="ＭＳ Ｐゴシック" pitchFamily="-107" charset="-128"/>
                <a:cs typeface="+mn-cs"/>
              </a:rPr>
              <a:t>Simultaneously </a:t>
            </a:r>
            <a:r>
              <a:rPr kumimoji="0" lang="en-US" sz="1800" b="0" i="0" u="none" strike="noStrike" kern="1200" cap="none" spc="0" normalizeH="0" baseline="0" noProof="0" dirty="0">
                <a:ln>
                  <a:noFill/>
                </a:ln>
                <a:solidFill>
                  <a:srgbClr val="47484A"/>
                </a:solidFill>
                <a:effectLst/>
                <a:uLnTx/>
                <a:uFillTx/>
                <a:latin typeface="Arial"/>
                <a:ea typeface="ＭＳ Ｐゴシック" pitchFamily="-107" charset="-128"/>
                <a:cs typeface="+mn-cs"/>
              </a:rPr>
              <a:t>provides information regarding the sample microstructure.</a:t>
            </a:r>
          </a:p>
        </p:txBody>
      </p:sp>
      <p:sp>
        <p:nvSpPr>
          <p:cNvPr id="40" name="TextBox 39"/>
          <p:cNvSpPr txBox="1"/>
          <p:nvPr/>
        </p:nvSpPr>
        <p:spPr>
          <a:xfrm>
            <a:off x="7993913" y="5039831"/>
            <a:ext cx="25464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a:ea typeface="ＭＳ Ｐゴシック" pitchFamily="-107" charset="-128"/>
                <a:cs typeface="+mn-cs"/>
              </a:rPr>
              <a:t>Sinogram of X-ray diffraction, fluorescence and absorption intensities can then be </a:t>
            </a:r>
            <a:r>
              <a:rPr kumimoji="0" lang="en-US" sz="16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a:ea typeface="ＭＳ Ｐゴシック" pitchFamily="-107" charset="-128"/>
                <a:cs typeface="+mn-cs"/>
              </a:rPr>
              <a:t>tomographically</a:t>
            </a:r>
            <a:r>
              <a:rPr kumimoji="0" lang="en-US" sz="16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a:ea typeface="ＭＳ Ｐゴシック" pitchFamily="-107" charset="-128"/>
                <a:cs typeface="+mn-cs"/>
              </a:rPr>
              <a:t> reconstructed</a:t>
            </a:r>
          </a:p>
        </p:txBody>
      </p:sp>
    </p:spTree>
    <p:extLst>
      <p:ext uri="{BB962C8B-B14F-4D97-AF65-F5344CB8AC3E}">
        <p14:creationId xmlns:p14="http://schemas.microsoft.com/office/powerpoint/2010/main" val="20499423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body" idx="1"/>
          </p:nvPr>
        </p:nvSpPr>
        <p:spPr>
          <a:xfrm>
            <a:off x="528809" y="1143000"/>
            <a:ext cx="11325339" cy="5334000"/>
          </a:xfrm>
        </p:spPr>
        <p:txBody>
          <a:bodyPr rtlCol="0">
            <a:normAutofit/>
          </a:bodyPr>
          <a:lstStyle/>
          <a:p>
            <a:pPr algn="just">
              <a:spcBef>
                <a:spcPct val="0"/>
              </a:spcBef>
              <a:defRPr/>
            </a:pPr>
            <a:r>
              <a:rPr lang="en-US" dirty="0">
                <a:cs typeface="Times New Roman" pitchFamily="18" charset="0"/>
              </a:rPr>
              <a:t>X-ray powder diffraction signal can be reconstructed </a:t>
            </a:r>
            <a:r>
              <a:rPr lang="en-US" dirty="0" err="1" smtClean="0">
                <a:cs typeface="Times New Roman" pitchFamily="18" charset="0"/>
              </a:rPr>
              <a:t>tomographically</a:t>
            </a:r>
            <a:endParaRPr lang="en-US" dirty="0">
              <a:cs typeface="Times New Roman" pitchFamily="18" charset="0"/>
            </a:endParaRPr>
          </a:p>
          <a:p>
            <a:pPr algn="just">
              <a:spcBef>
                <a:spcPct val="0"/>
              </a:spcBef>
              <a:defRPr/>
            </a:pPr>
            <a:r>
              <a:rPr lang="en-US" dirty="0">
                <a:cs typeface="Times New Roman" pitchFamily="18" charset="0"/>
              </a:rPr>
              <a:t>Requires first-generation tomography, because the powder diffraction detector measures the line integral of the diffraction intensity along the beam path with no spatial information.  </a:t>
            </a:r>
          </a:p>
          <a:p>
            <a:pPr algn="just">
              <a:spcBef>
                <a:spcPct val="0"/>
              </a:spcBef>
              <a:defRPr/>
            </a:pPr>
            <a:r>
              <a:rPr lang="en-US" dirty="0">
                <a:cs typeface="Times New Roman" pitchFamily="18" charset="0"/>
              </a:rPr>
              <a:t>Reconstruct integrated powder diffraction peak, which will correspond to the location of a single crystalline phase.  </a:t>
            </a:r>
          </a:p>
          <a:p>
            <a:pPr algn="just">
              <a:spcBef>
                <a:spcPct val="0"/>
              </a:spcBef>
              <a:defRPr/>
            </a:pPr>
            <a:r>
              <a:rPr lang="en-US" dirty="0">
                <a:cs typeface="Times New Roman" pitchFamily="18" charset="0"/>
              </a:rPr>
              <a:t>Grain size &lt;&lt; </a:t>
            </a:r>
            <a:r>
              <a:rPr lang="en-US" dirty="0" err="1">
                <a:cs typeface="Times New Roman" pitchFamily="18" charset="0"/>
              </a:rPr>
              <a:t>voxel</a:t>
            </a:r>
            <a:r>
              <a:rPr lang="en-US" dirty="0">
                <a:cs typeface="Times New Roman" pitchFamily="18" charset="0"/>
              </a:rPr>
              <a:t> size, so that good powder diffraction statistics are obtained from each </a:t>
            </a:r>
            <a:r>
              <a:rPr lang="en-US" dirty="0" err="1">
                <a:cs typeface="Times New Roman" pitchFamily="18" charset="0"/>
              </a:rPr>
              <a:t>voxel</a:t>
            </a:r>
            <a:r>
              <a:rPr lang="en-US" dirty="0">
                <a:cs typeface="Times New Roman" pitchFamily="18" charset="0"/>
              </a:rPr>
              <a:t>.  </a:t>
            </a:r>
          </a:p>
          <a:p>
            <a:pPr algn="just">
              <a:spcBef>
                <a:spcPct val="0"/>
              </a:spcBef>
              <a:defRPr/>
            </a:pPr>
            <a:r>
              <a:rPr lang="en-US" dirty="0">
                <a:cs typeface="Times New Roman" pitchFamily="18" charset="0"/>
              </a:rPr>
              <a:t>The grains normally must not have strong preferred orientation, because the signal must be independent of the direction of the ray through a </a:t>
            </a:r>
            <a:r>
              <a:rPr lang="en-US" dirty="0" err="1">
                <a:cs typeface="Times New Roman" pitchFamily="18" charset="0"/>
              </a:rPr>
              <a:t>voxel</a:t>
            </a:r>
            <a:r>
              <a:rPr lang="en-US" dirty="0">
                <a:cs typeface="Times New Roman" pitchFamily="18" charset="0"/>
              </a:rPr>
              <a:t>.  </a:t>
            </a:r>
          </a:p>
          <a:p>
            <a:pPr algn="just">
              <a:spcBef>
                <a:spcPct val="0"/>
              </a:spcBef>
              <a:defRPr/>
            </a:pPr>
            <a:r>
              <a:rPr lang="en-US" dirty="0">
                <a:cs typeface="Times New Roman" pitchFamily="18" charset="0"/>
              </a:rPr>
              <a:t>Diffraction tomography is not strictly limited to crystalline phases, but in some cases can be used to map the distribution of amorphous phases as well.</a:t>
            </a:r>
          </a:p>
        </p:txBody>
      </p:sp>
      <p:sp>
        <p:nvSpPr>
          <p:cNvPr id="40963" name="Rectangle 3"/>
          <p:cNvSpPr>
            <a:spLocks noGrp="1" noChangeArrowheads="1"/>
          </p:cNvSpPr>
          <p:nvPr>
            <p:ph type="title"/>
          </p:nvPr>
        </p:nvSpPr>
        <p:spPr>
          <a:xfrm>
            <a:off x="1981200" y="274638"/>
            <a:ext cx="8229600" cy="944562"/>
          </a:xfrm>
        </p:spPr>
        <p:txBody>
          <a:bodyPr/>
          <a:lstStyle/>
          <a:p>
            <a:pPr algn="ctr"/>
            <a:r>
              <a:rPr lang="en-US" altLang="en-US" b="1" dirty="0" smtClean="0">
                <a:solidFill>
                  <a:srgbClr val="0066FF"/>
                </a:solidFill>
              </a:rPr>
              <a:t>Diffraction Tomography</a:t>
            </a:r>
            <a:endParaRPr lang="en-US" altLang="en-US" sz="3200" b="1" dirty="0">
              <a:solidFill>
                <a:srgbClr val="0066FF"/>
              </a:solidFill>
              <a:cs typeface="Times New Roman" panose="02020603050405020304" pitchFamily="18" charset="0"/>
            </a:endParaRPr>
          </a:p>
        </p:txBody>
      </p:sp>
      <p:sp>
        <p:nvSpPr>
          <p:cNvPr id="40964" name="Rectangle 4"/>
          <p:cNvSpPr>
            <a:spLocks noChangeArrowheads="1"/>
          </p:cNvSpPr>
          <p:nvPr/>
        </p:nvSpPr>
        <p:spPr bwMode="auto">
          <a:xfrm>
            <a:off x="5516563" y="332581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90511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808656" y="2859922"/>
            <a:ext cx="5967289" cy="3622005"/>
            <a:chOff x="267048" y="2289769"/>
            <a:chExt cx="8797208" cy="4192635"/>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26421" t="12463" r="5453" b="16087"/>
            <a:stretch/>
          </p:blipFill>
          <p:spPr>
            <a:xfrm rot="5400000">
              <a:off x="2526447" y="121839"/>
              <a:ext cx="4189128" cy="8524987"/>
            </a:xfrm>
            <a:prstGeom prst="rect">
              <a:avLst/>
            </a:prstGeom>
          </p:spPr>
        </p:pic>
        <p:grpSp>
          <p:nvGrpSpPr>
            <p:cNvPr id="2" name="Group 1"/>
            <p:cNvGrpSpPr/>
            <p:nvPr/>
          </p:nvGrpSpPr>
          <p:grpSpPr>
            <a:xfrm>
              <a:off x="267048" y="2311404"/>
              <a:ext cx="8797208" cy="4171000"/>
              <a:chOff x="234036" y="2770888"/>
              <a:chExt cx="3534899" cy="3707146"/>
            </a:xfrm>
          </p:grpSpPr>
          <p:cxnSp>
            <p:nvCxnSpPr>
              <p:cNvPr id="26" name="Straight Arrow Connector 25"/>
              <p:cNvCxnSpPr/>
              <p:nvPr/>
            </p:nvCxnSpPr>
            <p:spPr>
              <a:xfrm>
                <a:off x="268356" y="6460313"/>
                <a:ext cx="335942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68356" y="2770888"/>
                <a:ext cx="0" cy="36847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6200000">
                <a:off x="-629555" y="5458311"/>
                <a:ext cx="1863922" cy="1367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w="1270">
                      <a:noFill/>
                    </a:ln>
                    <a:solidFill>
                      <a:srgbClr val="47484A"/>
                    </a:solidFill>
                    <a:effectLst/>
                    <a:uLnTx/>
                    <a:uFillTx/>
                    <a:latin typeface="Arial"/>
                    <a:ea typeface="ＭＳ Ｐゴシック" pitchFamily="-107" charset="-128"/>
                    <a:cs typeface="+mn-cs"/>
                  </a:rPr>
                  <a:t>Translation</a:t>
                </a:r>
              </a:p>
            </p:txBody>
          </p:sp>
          <p:sp>
            <p:nvSpPr>
              <p:cNvPr id="31" name="TextBox 30"/>
              <p:cNvSpPr txBox="1"/>
              <p:nvPr/>
            </p:nvSpPr>
            <p:spPr>
              <a:xfrm>
                <a:off x="3206711" y="6240550"/>
                <a:ext cx="562224" cy="2374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w="1270">
                      <a:noFill/>
                    </a:ln>
                    <a:solidFill>
                      <a:srgbClr val="47484A"/>
                    </a:solidFill>
                    <a:effectLst/>
                    <a:uLnTx/>
                    <a:uFillTx/>
                    <a:latin typeface="Arial"/>
                    <a:ea typeface="ＭＳ Ｐゴシック" pitchFamily="-107" charset="-128"/>
                    <a:cs typeface="+mn-cs"/>
                  </a:rPr>
                  <a:t>Rotation</a:t>
                </a:r>
              </a:p>
            </p:txBody>
          </p:sp>
        </p:grpSp>
      </p:grpSp>
      <p:grpSp>
        <p:nvGrpSpPr>
          <p:cNvPr id="22" name="Group 21"/>
          <p:cNvGrpSpPr/>
          <p:nvPr/>
        </p:nvGrpSpPr>
        <p:grpSpPr>
          <a:xfrm>
            <a:off x="2159715" y="734457"/>
            <a:ext cx="8247791" cy="1998020"/>
            <a:chOff x="854927" y="2331096"/>
            <a:chExt cx="10103005" cy="2447444"/>
          </a:xfrm>
        </p:grpSpPr>
        <p:sp>
          <p:nvSpPr>
            <p:cNvPr id="6" name="TextBox 5"/>
            <p:cNvSpPr txBox="1"/>
            <p:nvPr/>
          </p:nvSpPr>
          <p:spPr>
            <a:xfrm>
              <a:off x="4866661" y="2606427"/>
              <a:ext cx="4014101" cy="3110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ＭＳ Ｐゴシック" pitchFamily="-107" charset="-128"/>
                  <a:cs typeface="+mn-cs"/>
                </a:rPr>
                <a:t>absorption contrast </a:t>
              </a:r>
              <a:r>
                <a:rPr kumimoji="0" lang="en-US" sz="1050" b="1" i="0" u="none" strike="noStrike" kern="1200" cap="none" spc="0" normalizeH="0" baseline="0" noProof="0" dirty="0" err="1">
                  <a:ln>
                    <a:noFill/>
                  </a:ln>
                  <a:solidFill>
                    <a:srgbClr val="FFFFFF"/>
                  </a:solidFill>
                  <a:effectLst/>
                  <a:uLnTx/>
                  <a:uFillTx/>
                  <a:latin typeface="Arial"/>
                  <a:ea typeface="ＭＳ Ｐゴシック" pitchFamily="-107" charset="-128"/>
                  <a:cs typeface="+mn-cs"/>
                </a:rPr>
                <a:t>sinogram</a:t>
              </a:r>
              <a:endParaRPr kumimoji="0" lang="en-US" sz="1050" b="1" i="0" u="none" strike="noStrike" kern="1200" cap="none" spc="0" normalizeH="0" baseline="0" noProof="0" dirty="0">
                <a:ln>
                  <a:noFill/>
                </a:ln>
                <a:solidFill>
                  <a:srgbClr val="FFFFFF"/>
                </a:solidFill>
                <a:effectLst/>
                <a:uLnTx/>
                <a:uFillTx/>
                <a:latin typeface="Arial"/>
                <a:ea typeface="ＭＳ Ｐゴシック" pitchFamily="-107" charset="-128"/>
                <a:cs typeface="+mn-cs"/>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927" y="2331096"/>
              <a:ext cx="10103005" cy="2447444"/>
            </a:xfrm>
            <a:prstGeom prst="rect">
              <a:avLst/>
            </a:prstGeom>
          </p:spPr>
        </p:pic>
        <p:sp>
          <p:nvSpPr>
            <p:cNvPr id="19" name="Rectangle 18"/>
            <p:cNvSpPr/>
            <p:nvPr/>
          </p:nvSpPr>
          <p:spPr>
            <a:xfrm>
              <a:off x="1467103" y="2487210"/>
              <a:ext cx="147600" cy="1908985"/>
            </a:xfrm>
            <a:prstGeom prst="rect">
              <a:avLst/>
            </a:prstGeom>
            <a:solidFill>
              <a:srgbClr val="FF00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p:cNvSpPr/>
            <p:nvPr/>
          </p:nvSpPr>
          <p:spPr>
            <a:xfrm>
              <a:off x="1832864" y="2487208"/>
              <a:ext cx="111600" cy="1908000"/>
            </a:xfrm>
            <a:prstGeom prst="rect">
              <a:avLst/>
            </a:prstGeom>
            <a:solidFill>
              <a:srgbClr val="00B05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p:nvSpPr>
          <p:spPr>
            <a:xfrm>
              <a:off x="2024036" y="2487209"/>
              <a:ext cx="204937" cy="1908000"/>
            </a:xfrm>
            <a:prstGeom prst="rect">
              <a:avLst/>
            </a:prstGeom>
            <a:solidFill>
              <a:srgbClr val="0070C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TextBox 3"/>
          <p:cNvSpPr txBox="1"/>
          <p:nvPr/>
        </p:nvSpPr>
        <p:spPr>
          <a:xfrm>
            <a:off x="3418739" y="975807"/>
            <a:ext cx="187743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Arial"/>
                <a:ea typeface="ＭＳ Ｐゴシック" pitchFamily="-107" charset="-128"/>
                <a:cs typeface="+mn-cs"/>
              </a:rPr>
              <a:t>Cronstedtite</a:t>
            </a:r>
            <a:r>
              <a:rPr kumimoji="0" lang="en-US" sz="1800" b="0" i="0" u="none" strike="noStrike" kern="1200" cap="none" spc="0" normalizeH="0" baseline="0" noProof="0" dirty="0">
                <a:ln>
                  <a:noFill/>
                </a:ln>
                <a:solidFill>
                  <a:srgbClr val="FF0000"/>
                </a:solidFill>
                <a:effectLst/>
                <a:uLnTx/>
                <a:uFillTx/>
                <a:latin typeface="Arial"/>
                <a:ea typeface="ＭＳ Ｐゴシック" pitchFamily="-107" charset="-128"/>
                <a:cs typeface="+mn-cs"/>
              </a:rPr>
              <a:t> 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70C0"/>
                </a:solidFill>
                <a:effectLst/>
                <a:uLnTx/>
                <a:uFillTx/>
                <a:latin typeface="Arial"/>
                <a:ea typeface="ＭＳ Ｐゴシック" pitchFamily="-107" charset="-128"/>
                <a:cs typeface="+mn-cs"/>
              </a:rPr>
              <a:t>Tochilinite</a:t>
            </a:r>
            <a:r>
              <a:rPr kumimoji="0" lang="en-US" sz="1800" b="0" i="0" u="none" strike="noStrike" kern="1200" cap="none" spc="0" normalizeH="0" baseline="0" noProof="0" dirty="0">
                <a:ln>
                  <a:noFill/>
                </a:ln>
                <a:solidFill>
                  <a:srgbClr val="0070C0"/>
                </a:solidFill>
                <a:effectLst/>
                <a:uLnTx/>
                <a:uFillTx/>
                <a:latin typeface="Arial"/>
                <a:ea typeface="ＭＳ Ｐゴシック" pitchFamily="-107" charset="-128"/>
                <a:cs typeface="+mn-cs"/>
              </a:rPr>
              <a:t> 002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50"/>
                </a:solidFill>
                <a:effectLst/>
                <a:uLnTx/>
                <a:uFillTx/>
                <a:latin typeface="Arial"/>
                <a:ea typeface="ＭＳ Ｐゴシック" pitchFamily="-107" charset="-128"/>
                <a:cs typeface="+mn-cs"/>
              </a:rPr>
              <a:t>Forsterite</a:t>
            </a:r>
            <a:r>
              <a:rPr kumimoji="0" lang="en-US" sz="1800" b="0" i="0" u="none" strike="noStrike" kern="1200" cap="none" spc="0" normalizeH="0" baseline="0" noProof="0" dirty="0">
                <a:ln>
                  <a:noFill/>
                </a:ln>
                <a:solidFill>
                  <a:srgbClr val="00B050"/>
                </a:solidFill>
                <a:effectLst/>
                <a:uLnTx/>
                <a:uFillTx/>
                <a:latin typeface="Arial"/>
                <a:ea typeface="ＭＳ Ｐゴシック" pitchFamily="-107" charset="-128"/>
                <a:cs typeface="+mn-cs"/>
              </a:rPr>
              <a:t> 020</a:t>
            </a:r>
          </a:p>
        </p:txBody>
      </p:sp>
      <p:sp>
        <p:nvSpPr>
          <p:cNvPr id="25" name="Rectangle 12"/>
          <p:cNvSpPr txBox="1">
            <a:spLocks/>
          </p:cNvSpPr>
          <p:nvPr/>
        </p:nvSpPr>
        <p:spPr>
          <a:xfrm>
            <a:off x="1991545" y="15188"/>
            <a:ext cx="8372901" cy="508032"/>
          </a:xfrm>
          <a:prstGeom prst="rect">
            <a:avLst/>
          </a:prstGeom>
        </p:spPr>
        <p:txBody>
          <a:bodyPr/>
          <a:lstStyle>
            <a:defPPr lvl="0">
              <a:buSzPct val="45000"/>
              <a:buFont typeface="StarSymbol"/>
              <a:buNone/>
              <a:defRPr/>
            </a:defPPr>
            <a:lvl1pPr lvl="0" algn="ctr" defTabSz="457200" rtl="0" eaLnBrk="1" latinLnBrk="0" hangingPunct="1">
              <a:lnSpc>
                <a:spcPct val="100000"/>
              </a:lnSpc>
              <a:spcBef>
                <a:spcPct val="0"/>
              </a:spcBef>
              <a:buSzPct val="45000"/>
              <a:buFont typeface="StarSymbol"/>
              <a:buChar char="●"/>
              <a:defRPr sz="3200" b="1" i="0" kern="1200" cap="none" baseline="0">
                <a:solidFill>
                  <a:schemeClr val="tx2">
                    <a:lumMod val="50000"/>
                  </a:schemeClr>
                </a:solidFill>
                <a:latin typeface="+mj-lt"/>
                <a:ea typeface="+mj-ea"/>
                <a:cs typeface="+mj-cs"/>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marR="0" lvl="0" indent="0" algn="ctr" defTabSz="457200" rtl="0" eaLnBrk="1" fontAlgn="auto" latinLnBrk="0" hangingPunct="1">
              <a:lnSpc>
                <a:spcPct val="100000"/>
              </a:lnSpc>
              <a:spcBef>
                <a:spcPct val="0"/>
              </a:spcBef>
              <a:spcAft>
                <a:spcPts val="0"/>
              </a:spcAft>
              <a:buClrTx/>
              <a:buSzPct val="45000"/>
              <a:buFont typeface="StarSymbol"/>
              <a:buNone/>
              <a:tabLst/>
              <a:defRPr/>
            </a:pPr>
            <a:r>
              <a:rPr kumimoji="0" lang="en-US" sz="2400" b="1" i="0" u="none" strike="noStrike" kern="1200" cap="none" spc="0" normalizeH="0" baseline="0" noProof="0" dirty="0">
                <a:ln>
                  <a:noFill/>
                </a:ln>
                <a:solidFill>
                  <a:srgbClr val="0066FF"/>
                </a:solidFill>
                <a:effectLst/>
                <a:uLnTx/>
                <a:uFillTx/>
                <a:latin typeface="Arial"/>
                <a:ea typeface="+mj-ea"/>
                <a:cs typeface="+mj-cs"/>
              </a:rPr>
              <a:t>XRD Tomography -  absorption contrast reconstructed through sample of Murchison meteorite</a:t>
            </a:r>
          </a:p>
        </p:txBody>
      </p:sp>
      <p:grpSp>
        <p:nvGrpSpPr>
          <p:cNvPr id="28" name="Group 27"/>
          <p:cNvGrpSpPr/>
          <p:nvPr/>
        </p:nvGrpSpPr>
        <p:grpSpPr>
          <a:xfrm>
            <a:off x="8695661" y="3717506"/>
            <a:ext cx="1866247" cy="2982433"/>
            <a:chOff x="7171660" y="3717505"/>
            <a:chExt cx="1866247" cy="2982433"/>
          </a:xfrm>
        </p:grpSpPr>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31396" t="51783" r="33048" b="4729"/>
            <a:stretch/>
          </p:blipFill>
          <p:spPr>
            <a:xfrm>
              <a:off x="7171660" y="3717505"/>
              <a:ext cx="1828800" cy="2982433"/>
            </a:xfrm>
            <a:prstGeom prst="rect">
              <a:avLst/>
            </a:prstGeom>
            <a:ln>
              <a:noFill/>
            </a:ln>
            <a:effectLst>
              <a:outerShdw blurRad="292100" dist="139700" dir="2700000" algn="tl" rotWithShape="0">
                <a:srgbClr val="333333">
                  <a:alpha val="65000"/>
                </a:srgbClr>
              </a:outerShdw>
            </a:effectLst>
          </p:spPr>
        </p:pic>
        <p:cxnSp>
          <p:nvCxnSpPr>
            <p:cNvPr id="32" name="Straight Arrow Connector 31"/>
            <p:cNvCxnSpPr/>
            <p:nvPr/>
          </p:nvCxnSpPr>
          <p:spPr>
            <a:xfrm flipH="1">
              <a:off x="8261498" y="3955311"/>
              <a:ext cx="324293"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0800000" flipH="1">
              <a:off x="7761767" y="3955311"/>
              <a:ext cx="324293" cy="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8240894" y="3955311"/>
              <a:ext cx="7970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7484A"/>
                  </a:solidFill>
                  <a:effectLst/>
                  <a:uLnTx/>
                  <a:uFillTx/>
                  <a:latin typeface="Arial"/>
                  <a:ea typeface="ＭＳ Ｐゴシック" pitchFamily="-107" charset="-128"/>
                  <a:cs typeface="+mn-cs"/>
                </a:rPr>
                <a:t>300 </a:t>
              </a:r>
              <a:r>
                <a:rPr kumimoji="0" lang="en-US" sz="1400" b="1" i="0" u="none" strike="noStrike" kern="1200" cap="none" spc="0" normalizeH="0" baseline="0" noProof="0" dirty="0">
                  <a:ln>
                    <a:noFill/>
                  </a:ln>
                  <a:solidFill>
                    <a:srgbClr val="47484A"/>
                  </a:solidFill>
                  <a:effectLst/>
                  <a:uLnTx/>
                  <a:uFillTx/>
                  <a:latin typeface="Symbol" panose="05050102010706020507" pitchFamily="18" charset="2"/>
                  <a:ea typeface="ＭＳ Ｐゴシック" pitchFamily="-107" charset="-128"/>
                  <a:cs typeface="+mn-cs"/>
                </a:rPr>
                <a:t>m</a:t>
              </a:r>
              <a:r>
                <a:rPr kumimoji="0" lang="en-US" sz="1400" b="1" i="0" u="none" strike="noStrike" kern="1200" cap="none" spc="0" normalizeH="0" baseline="0" noProof="0" dirty="0">
                  <a:ln>
                    <a:noFill/>
                  </a:ln>
                  <a:solidFill>
                    <a:srgbClr val="47484A"/>
                  </a:solidFill>
                  <a:effectLst/>
                  <a:uLnTx/>
                  <a:uFillTx/>
                  <a:latin typeface="Arial"/>
                  <a:ea typeface="ＭＳ Ｐゴシック" pitchFamily="-107" charset="-128"/>
                  <a:cs typeface="+mn-cs"/>
                </a:rPr>
                <a:t>m</a:t>
              </a:r>
            </a:p>
          </p:txBody>
        </p:sp>
      </p:grpSp>
      <p:sp>
        <p:nvSpPr>
          <p:cNvPr id="35" name="TextBox 34"/>
          <p:cNvSpPr txBox="1"/>
          <p:nvPr/>
        </p:nvSpPr>
        <p:spPr>
          <a:xfrm>
            <a:off x="2199165" y="2644955"/>
            <a:ext cx="83627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solidFill>
                <a:effectLst/>
                <a:uLnTx/>
                <a:uFillTx/>
                <a:latin typeface="Arial"/>
                <a:ea typeface="ＭＳ Ｐゴシック" pitchFamily="-107" charset="-128"/>
                <a:cs typeface="+mn-cs"/>
              </a:rPr>
              <a:t>Murchison meteorite is a CM group carbonaceous chondrite, which are rich in carbon and among the most chemically primitive meteorites.</a:t>
            </a:r>
          </a:p>
        </p:txBody>
      </p:sp>
      <p:sp>
        <p:nvSpPr>
          <p:cNvPr id="36" name="TextBox 35"/>
          <p:cNvSpPr txBox="1"/>
          <p:nvPr/>
        </p:nvSpPr>
        <p:spPr>
          <a:xfrm>
            <a:off x="2294693" y="6066427"/>
            <a:ext cx="587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a:ea typeface="ＭＳ Ｐゴシック" pitchFamily="-107" charset="-128"/>
                <a:cs typeface="+mn-cs"/>
              </a:rPr>
              <a:t>2 </a:t>
            </a:r>
            <a:r>
              <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Symbol" panose="05050102010706020507" pitchFamily="18" charset="2"/>
                <a:ea typeface="ＭＳ Ｐゴシック" pitchFamily="-107" charset="-128"/>
                <a:cs typeface="+mn-cs"/>
              </a:rPr>
              <a:t>m</a:t>
            </a:r>
            <a:r>
              <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a:ea typeface="ＭＳ Ｐゴシック" pitchFamily="-107" charset="-128"/>
                <a:cs typeface="+mn-cs"/>
              </a:rPr>
              <a:t>m x 1˚ pixel size, 70 </a:t>
            </a:r>
            <a:r>
              <a:rPr kumimoji="0" lang="en-US" sz="18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a:ea typeface="ＭＳ Ｐゴシック" pitchFamily="-107" charset="-128"/>
                <a:cs typeface="+mn-cs"/>
              </a:rPr>
              <a:t>msec</a:t>
            </a:r>
            <a:r>
              <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a:ea typeface="ＭＳ Ｐゴシック" pitchFamily="-107" charset="-128"/>
                <a:cs typeface="+mn-cs"/>
              </a:rPr>
              <a:t>/pixel, 18 </a:t>
            </a:r>
            <a:r>
              <a:rPr kumimoji="0" lang="en-US" sz="18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a:ea typeface="ＭＳ Ｐゴシック" pitchFamily="-107" charset="-128"/>
                <a:cs typeface="+mn-cs"/>
              </a:rPr>
              <a:t>keV</a:t>
            </a:r>
            <a:endParaRPr kumimoji="0" lang="en-US" sz="18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a:ea typeface="ＭＳ Ｐゴシック" pitchFamily="-107" charset="-128"/>
              <a:cs typeface="+mn-cs"/>
            </a:endParaRPr>
          </a:p>
        </p:txBody>
      </p:sp>
    </p:spTree>
    <p:extLst>
      <p:ext uri="{BB962C8B-B14F-4D97-AF65-F5344CB8AC3E}">
        <p14:creationId xmlns:p14="http://schemas.microsoft.com/office/powerpoint/2010/main" val="8219092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1832344" y="893021"/>
            <a:ext cx="4545837" cy="4923065"/>
            <a:chOff x="411123" y="47693"/>
            <a:chExt cx="6061116" cy="6564086"/>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7328" t="8688" r="7306" b="14968"/>
            <a:stretch/>
          </p:blipFill>
          <p:spPr>
            <a:xfrm>
              <a:off x="411123" y="47693"/>
              <a:ext cx="6061116" cy="6564086"/>
            </a:xfrm>
            <a:prstGeom prst="ellipse">
              <a:avLst/>
            </a:prstGeom>
          </p:spPr>
        </p:pic>
        <p:grpSp>
          <p:nvGrpSpPr>
            <p:cNvPr id="9" name="Group 8"/>
            <p:cNvGrpSpPr/>
            <p:nvPr/>
          </p:nvGrpSpPr>
          <p:grpSpPr>
            <a:xfrm>
              <a:off x="3824404" y="5015758"/>
              <a:ext cx="1236109" cy="307776"/>
              <a:chOff x="3371574" y="5015758"/>
              <a:chExt cx="1236109" cy="307776"/>
            </a:xfrm>
          </p:grpSpPr>
          <p:cxnSp>
            <p:nvCxnSpPr>
              <p:cNvPr id="37" name="Straight Connector 36"/>
              <p:cNvCxnSpPr/>
              <p:nvPr/>
            </p:nvCxnSpPr>
            <p:spPr>
              <a:xfrm flipV="1">
                <a:off x="3634129" y="5015758"/>
                <a:ext cx="748800" cy="0"/>
              </a:xfrm>
              <a:prstGeom prst="line">
                <a:avLst/>
              </a:prstGeom>
              <a:ln w="2540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371574" y="5015758"/>
                <a:ext cx="1236109" cy="307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w="1270">
                      <a:noFill/>
                    </a:ln>
                    <a:solidFill>
                      <a:srgbClr val="C00000"/>
                    </a:solidFill>
                    <a:effectLst/>
                    <a:uLnTx/>
                    <a:uFillTx/>
                    <a:latin typeface="Arial"/>
                    <a:ea typeface="ＭＳ Ｐゴシック" pitchFamily="-107" charset="-128"/>
                    <a:cs typeface="+mn-cs"/>
                  </a:rPr>
                  <a:t> 100 um</a:t>
                </a:r>
              </a:p>
            </p:txBody>
          </p:sp>
        </p:grpSp>
      </p:grpSp>
      <p:pic>
        <p:nvPicPr>
          <p:cNvPr id="2" name="Picture 1"/>
          <p:cNvPicPr>
            <a:picLocks noChangeAspect="1"/>
          </p:cNvPicPr>
          <p:nvPr/>
        </p:nvPicPr>
        <p:blipFill rotWithShape="1">
          <a:blip r:embed="rId3"/>
          <a:srcRect l="10965"/>
          <a:stretch/>
        </p:blipFill>
        <p:spPr>
          <a:xfrm>
            <a:off x="6212958" y="960120"/>
            <a:ext cx="4389563" cy="4937760"/>
          </a:xfrm>
          <a:prstGeom prst="rect">
            <a:avLst/>
          </a:prstGeom>
        </p:spPr>
      </p:pic>
      <p:sp>
        <p:nvSpPr>
          <p:cNvPr id="18" name="TextBox 17"/>
          <p:cNvSpPr txBox="1"/>
          <p:nvPr/>
        </p:nvSpPr>
        <p:spPr>
          <a:xfrm>
            <a:off x="8611705" y="5531400"/>
            <a:ext cx="1877437"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Arial"/>
                <a:ea typeface="ＭＳ Ｐゴシック" pitchFamily="-107" charset="-128"/>
                <a:cs typeface="+mn-cs"/>
              </a:rPr>
              <a:t>Cronstedtite</a:t>
            </a:r>
            <a:r>
              <a:rPr kumimoji="0" lang="en-US" sz="1800" b="0" i="0" u="none" strike="noStrike" kern="1200" cap="none" spc="0" normalizeH="0" baseline="0" noProof="0" dirty="0">
                <a:ln>
                  <a:noFill/>
                </a:ln>
                <a:solidFill>
                  <a:srgbClr val="FF0000"/>
                </a:solidFill>
                <a:effectLst/>
                <a:uLnTx/>
                <a:uFillTx/>
                <a:latin typeface="Arial"/>
                <a:ea typeface="ＭＳ Ｐゴシック" pitchFamily="-107" charset="-128"/>
                <a:cs typeface="+mn-cs"/>
              </a:rPr>
              <a:t> 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70C0"/>
                </a:solidFill>
                <a:effectLst/>
                <a:uLnTx/>
                <a:uFillTx/>
                <a:latin typeface="Arial"/>
                <a:ea typeface="ＭＳ Ｐゴシック" pitchFamily="-107" charset="-128"/>
                <a:cs typeface="+mn-cs"/>
              </a:rPr>
              <a:t>Tochilinite</a:t>
            </a:r>
            <a:r>
              <a:rPr kumimoji="0" lang="en-US" sz="1800" b="0" i="0" u="none" strike="noStrike" kern="1200" cap="none" spc="0" normalizeH="0" baseline="0" noProof="0" dirty="0">
                <a:ln>
                  <a:noFill/>
                </a:ln>
                <a:solidFill>
                  <a:srgbClr val="0070C0"/>
                </a:solidFill>
                <a:effectLst/>
                <a:uLnTx/>
                <a:uFillTx/>
                <a:latin typeface="Arial"/>
                <a:ea typeface="ＭＳ Ｐゴシック" pitchFamily="-107" charset="-128"/>
                <a:cs typeface="+mn-cs"/>
              </a:rPr>
              <a:t> 002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50"/>
                </a:solidFill>
                <a:effectLst/>
                <a:uLnTx/>
                <a:uFillTx/>
                <a:latin typeface="Arial"/>
                <a:ea typeface="ＭＳ Ｐゴシック" pitchFamily="-107" charset="-128"/>
                <a:cs typeface="+mn-cs"/>
              </a:rPr>
              <a:t>Forsterite</a:t>
            </a:r>
            <a:r>
              <a:rPr kumimoji="0" lang="en-US" sz="1800" b="0" i="0" u="none" strike="noStrike" kern="1200" cap="none" spc="0" normalizeH="0" baseline="0" noProof="0" dirty="0">
                <a:ln>
                  <a:noFill/>
                </a:ln>
                <a:solidFill>
                  <a:srgbClr val="00B050"/>
                </a:solidFill>
                <a:effectLst/>
                <a:uLnTx/>
                <a:uFillTx/>
                <a:latin typeface="Arial"/>
                <a:ea typeface="ＭＳ Ｐゴシック" pitchFamily="-107" charset="-128"/>
                <a:cs typeface="+mn-cs"/>
              </a:rPr>
              <a:t> 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lumMod val="60000"/>
                    <a:lumOff val="40000"/>
                  </a:srgbClr>
                </a:solidFill>
                <a:effectLst/>
                <a:uLnTx/>
                <a:uFillTx/>
                <a:latin typeface="Arial"/>
                <a:ea typeface="ＭＳ Ｐゴシック" pitchFamily="-107" charset="-128"/>
                <a:cs typeface="+mn-cs"/>
              </a:rPr>
              <a:t>Absorption</a:t>
            </a:r>
          </a:p>
        </p:txBody>
      </p:sp>
      <p:sp>
        <p:nvSpPr>
          <p:cNvPr id="19" name="Rectangle 12"/>
          <p:cNvSpPr txBox="1">
            <a:spLocks/>
          </p:cNvSpPr>
          <p:nvPr/>
        </p:nvSpPr>
        <p:spPr>
          <a:xfrm>
            <a:off x="1991545" y="15188"/>
            <a:ext cx="8372901" cy="508032"/>
          </a:xfrm>
          <a:prstGeom prst="rect">
            <a:avLst/>
          </a:prstGeom>
        </p:spPr>
        <p:txBody>
          <a:bodyPr/>
          <a:lstStyle>
            <a:defPPr lvl="0">
              <a:buSzPct val="45000"/>
              <a:buFont typeface="StarSymbol"/>
              <a:buNone/>
              <a:defRPr/>
            </a:defPPr>
            <a:lvl1pPr lvl="0" algn="ctr" defTabSz="457200" rtl="0" eaLnBrk="1" latinLnBrk="0" hangingPunct="1">
              <a:lnSpc>
                <a:spcPct val="100000"/>
              </a:lnSpc>
              <a:spcBef>
                <a:spcPct val="0"/>
              </a:spcBef>
              <a:buSzPct val="45000"/>
              <a:buFont typeface="StarSymbol"/>
              <a:buChar char="●"/>
              <a:defRPr sz="3200" b="1" i="0" kern="1200" cap="none" baseline="0">
                <a:solidFill>
                  <a:schemeClr val="tx2">
                    <a:lumMod val="50000"/>
                  </a:schemeClr>
                </a:solidFill>
                <a:latin typeface="+mj-lt"/>
                <a:ea typeface="+mj-ea"/>
                <a:cs typeface="+mj-cs"/>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marL="0" marR="0" lvl="0" indent="0" algn="ctr" defTabSz="457200" rtl="0" eaLnBrk="1" fontAlgn="auto" latinLnBrk="0" hangingPunct="1">
              <a:lnSpc>
                <a:spcPct val="100000"/>
              </a:lnSpc>
              <a:spcBef>
                <a:spcPct val="0"/>
              </a:spcBef>
              <a:spcAft>
                <a:spcPts val="0"/>
              </a:spcAft>
              <a:buClrTx/>
              <a:buSzPct val="45000"/>
              <a:buFont typeface="StarSymbol"/>
              <a:buNone/>
              <a:tabLst/>
              <a:defRPr/>
            </a:pPr>
            <a:r>
              <a:rPr kumimoji="0" lang="en-US" sz="2400" b="1" i="0" u="none" strike="noStrike" kern="1200" cap="none" spc="0" normalizeH="0" baseline="0" noProof="0" dirty="0">
                <a:ln>
                  <a:noFill/>
                </a:ln>
                <a:solidFill>
                  <a:srgbClr val="0082CA">
                    <a:lumMod val="50000"/>
                  </a:srgbClr>
                </a:solidFill>
                <a:effectLst/>
                <a:uLnTx/>
                <a:uFillTx/>
                <a:latin typeface="Arial"/>
                <a:ea typeface="+mj-ea"/>
                <a:cs typeface="+mj-cs"/>
              </a:rPr>
              <a:t>XRD Tomography -  XRD tomographic reconstructions of Murchison meteorite</a:t>
            </a:r>
          </a:p>
        </p:txBody>
      </p:sp>
      <p:sp>
        <p:nvSpPr>
          <p:cNvPr id="3" name="TextBox 2"/>
          <p:cNvSpPr txBox="1"/>
          <p:nvPr/>
        </p:nvSpPr>
        <p:spPr>
          <a:xfrm>
            <a:off x="4612902" y="1538522"/>
            <a:ext cx="12490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7484A"/>
                </a:solidFill>
                <a:effectLst/>
                <a:uLnTx/>
                <a:uFillTx/>
                <a:latin typeface="Arial"/>
                <a:ea typeface="ＭＳ Ｐゴシック" pitchFamily="-107" charset="-128"/>
                <a:cs typeface="+mn-cs"/>
              </a:rPr>
              <a:t>Chondrule</a:t>
            </a:r>
            <a:endParaRPr kumimoji="0" lang="en-US" sz="1800" b="0" i="0" u="none" strike="noStrike" kern="1200" cap="none" spc="0" normalizeH="0" baseline="0" noProof="0" dirty="0">
              <a:ln>
                <a:noFill/>
              </a:ln>
              <a:solidFill>
                <a:srgbClr val="47484A"/>
              </a:solidFill>
              <a:effectLst/>
              <a:uLnTx/>
              <a:uFillTx/>
              <a:latin typeface="Arial"/>
              <a:ea typeface="ＭＳ Ｐゴシック" pitchFamily="-107" charset="-128"/>
              <a:cs typeface="+mn-cs"/>
            </a:endParaRPr>
          </a:p>
        </p:txBody>
      </p:sp>
      <p:cxnSp>
        <p:nvCxnSpPr>
          <p:cNvPr id="6" name="Curved Connector 5"/>
          <p:cNvCxnSpPr/>
          <p:nvPr/>
        </p:nvCxnSpPr>
        <p:spPr>
          <a:xfrm rot="5400000">
            <a:off x="4581012" y="1847642"/>
            <a:ext cx="568841" cy="55242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620096" y="960120"/>
            <a:ext cx="18925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47484A"/>
                </a:solidFill>
                <a:effectLst/>
                <a:uLnTx/>
                <a:uFillTx/>
                <a:latin typeface="Arial"/>
                <a:ea typeface="ＭＳ Ｐゴシック" pitchFamily="-107" charset="-128"/>
                <a:cs typeface="+mn-cs"/>
              </a:rPr>
              <a:t>Tochilinite</a:t>
            </a:r>
            <a:r>
              <a:rPr kumimoji="0" lang="en-US" sz="1800" b="0" i="0" u="none" strike="noStrike" kern="1200" cap="none" spc="0" normalizeH="0" baseline="0" noProof="0" dirty="0">
                <a:ln>
                  <a:noFill/>
                </a:ln>
                <a:solidFill>
                  <a:srgbClr val="47484A"/>
                </a:solidFill>
                <a:effectLst/>
                <a:uLnTx/>
                <a:uFillTx/>
                <a:latin typeface="Arial"/>
                <a:ea typeface="ＭＳ Ｐゴシック" pitchFamily="-107" charset="-128"/>
                <a:cs typeface="+mn-cs"/>
              </a:rPr>
              <a:t> rim on </a:t>
            </a:r>
            <a:r>
              <a:rPr kumimoji="0" lang="en-US" sz="1800" b="0" i="0" u="none" strike="noStrike" kern="1200" cap="none" spc="0" normalizeH="0" baseline="0" noProof="0" dirty="0" err="1">
                <a:ln>
                  <a:noFill/>
                </a:ln>
                <a:solidFill>
                  <a:srgbClr val="47484A"/>
                </a:solidFill>
                <a:effectLst/>
                <a:uLnTx/>
                <a:uFillTx/>
                <a:latin typeface="Arial"/>
                <a:ea typeface="ＭＳ Ｐゴシック" pitchFamily="-107" charset="-128"/>
                <a:cs typeface="+mn-cs"/>
              </a:rPr>
              <a:t>chondrule</a:t>
            </a:r>
            <a:r>
              <a:rPr kumimoji="0" lang="en-US" sz="1800" b="0" i="0" u="none" strike="noStrike" kern="1200" cap="none" spc="0" normalizeH="0" baseline="0" noProof="0" dirty="0">
                <a:ln>
                  <a:noFill/>
                </a:ln>
                <a:solidFill>
                  <a:srgbClr val="47484A"/>
                </a:solidFill>
                <a:effectLst/>
                <a:uLnTx/>
                <a:uFillTx/>
                <a:latin typeface="Arial"/>
                <a:ea typeface="ＭＳ Ｐゴシック" pitchFamily="-107" charset="-128"/>
                <a:cs typeface="+mn-cs"/>
              </a:rPr>
              <a:t> surface</a:t>
            </a:r>
          </a:p>
        </p:txBody>
      </p:sp>
      <p:cxnSp>
        <p:nvCxnSpPr>
          <p:cNvPr id="13" name="Curved Connector 12"/>
          <p:cNvCxnSpPr/>
          <p:nvPr/>
        </p:nvCxnSpPr>
        <p:spPr>
          <a:xfrm rot="5400000">
            <a:off x="8849833" y="1669314"/>
            <a:ext cx="914400" cy="871869"/>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95304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981200" y="228600"/>
            <a:ext cx="8229600" cy="667512"/>
          </a:xfrm>
        </p:spPr>
        <p:txBody>
          <a:bodyPr>
            <a:normAutofit fontScale="90000"/>
          </a:bodyPr>
          <a:lstStyle/>
          <a:p>
            <a:pPr algn="ctr"/>
            <a:r>
              <a:rPr lang="en-US" altLang="en-US" b="1" dirty="0" smtClean="0">
                <a:solidFill>
                  <a:srgbClr val="0066FF"/>
                </a:solidFill>
              </a:rPr>
              <a:t>Fluorescence Tomography</a:t>
            </a:r>
          </a:p>
        </p:txBody>
      </p:sp>
      <p:pic>
        <p:nvPicPr>
          <p:cNvPr id="35843" name="Picture 2" descr="P:\rivers\Talks\ClayMineralSociety 2013\Supporting materials\21-FluorescenceTomoSetup.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12395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3062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cstate="print"/>
          <a:srcRect/>
          <a:stretch>
            <a:fillRect/>
          </a:stretch>
        </p:blipFill>
        <p:spPr bwMode="auto">
          <a:xfrm>
            <a:off x="149352" y="609600"/>
            <a:ext cx="6306312" cy="6138889"/>
          </a:xfrm>
          <a:prstGeom prst="rect">
            <a:avLst/>
          </a:prstGeom>
          <a:noFill/>
          <a:ln w="9525">
            <a:noFill/>
            <a:miter lim="800000"/>
            <a:headEnd/>
            <a:tailEnd/>
          </a:ln>
          <a:effectLst/>
        </p:spPr>
      </p:pic>
      <p:sp>
        <p:nvSpPr>
          <p:cNvPr id="4" name="TextBox 3"/>
          <p:cNvSpPr txBox="1"/>
          <p:nvPr/>
        </p:nvSpPr>
        <p:spPr>
          <a:xfrm>
            <a:off x="6705693" y="3683040"/>
            <a:ext cx="4894042" cy="212365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dirty="0">
                <a:solidFill>
                  <a:srgbClr val="000000"/>
                </a:solidFill>
                <a:latin typeface="Arial"/>
              </a:rPr>
              <a:t>Collected in continuous scan mode with modern electronics. Rotation is fast axis.</a:t>
            </a:r>
          </a:p>
          <a:p>
            <a:pPr marL="285750" indent="-285750">
              <a:spcAft>
                <a:spcPts val="1200"/>
              </a:spcAft>
              <a:buFont typeface="Arial" panose="020B0604020202020204" pitchFamily="34" charset="0"/>
              <a:buChar char="•"/>
            </a:pPr>
            <a:r>
              <a:rPr lang="en-US" sz="1600" dirty="0">
                <a:solidFill>
                  <a:srgbClr val="000000"/>
                </a:solidFill>
                <a:latin typeface="Arial"/>
              </a:rPr>
              <a:t>360° </a:t>
            </a:r>
            <a:r>
              <a:rPr lang="en-US" sz="1600" dirty="0">
                <a:solidFill>
                  <a:srgbClr val="000000"/>
                </a:solidFill>
                <a:latin typeface="Symbol" panose="05050102010706020507" pitchFamily="18" charset="2"/>
              </a:rPr>
              <a:t>q </a:t>
            </a:r>
            <a:r>
              <a:rPr lang="en-US" sz="1600" dirty="0">
                <a:solidFill>
                  <a:srgbClr val="000000"/>
                </a:solidFill>
                <a:latin typeface="Arial"/>
              </a:rPr>
              <a:t>rotation, 0.3° in 15 </a:t>
            </a:r>
            <a:r>
              <a:rPr lang="en-US" sz="1600" dirty="0" err="1">
                <a:solidFill>
                  <a:srgbClr val="000000"/>
                </a:solidFill>
                <a:latin typeface="Arial"/>
              </a:rPr>
              <a:t>msec</a:t>
            </a:r>
            <a:r>
              <a:rPr lang="en-US" sz="1600" dirty="0">
                <a:solidFill>
                  <a:srgbClr val="000000"/>
                </a:solidFill>
                <a:latin typeface="Arial"/>
              </a:rPr>
              <a:t>,  1210 angles, 400 µm horizontal translation in 1µm increments, so </a:t>
            </a:r>
            <a:r>
              <a:rPr lang="en-US" sz="1600" u="sng" dirty="0">
                <a:solidFill>
                  <a:srgbClr val="000000"/>
                </a:solidFill>
                <a:latin typeface="Arial"/>
              </a:rPr>
              <a:t>480,000</a:t>
            </a:r>
            <a:r>
              <a:rPr lang="en-US" sz="1600" dirty="0">
                <a:solidFill>
                  <a:srgbClr val="000000"/>
                </a:solidFill>
                <a:latin typeface="Arial"/>
              </a:rPr>
              <a:t> pixels in ~ 1.5 hrs</a:t>
            </a:r>
          </a:p>
          <a:p>
            <a:pPr marL="285750" indent="-285750">
              <a:spcAft>
                <a:spcPts val="1200"/>
              </a:spcAft>
              <a:buFont typeface="Arial" panose="020B0604020202020204" pitchFamily="34" charset="0"/>
              <a:buChar char="•"/>
            </a:pPr>
            <a:r>
              <a:rPr lang="en-US" sz="1600" dirty="0" err="1">
                <a:solidFill>
                  <a:srgbClr val="000000"/>
                </a:solidFill>
                <a:latin typeface="Arial"/>
              </a:rPr>
              <a:t>Tomo</a:t>
            </a:r>
            <a:r>
              <a:rPr lang="en-US" sz="1600" dirty="0">
                <a:solidFill>
                  <a:srgbClr val="000000"/>
                </a:solidFill>
                <a:latin typeface="Arial"/>
              </a:rPr>
              <a:t> reconstruction for XRF generally fast, minutes at most for a single slice.</a:t>
            </a:r>
          </a:p>
        </p:txBody>
      </p:sp>
      <p:pic>
        <p:nvPicPr>
          <p:cNvPr id="5" name="seed_tomo.wmv">
            <a:hlinkClick r:id="" action="ppaction://media"/>
          </p:cNvPr>
          <p:cNvPicPr>
            <a:picLocks noRot="1" noChangeAspect="1"/>
          </p:cNvPicPr>
          <p:nvPr>
            <a:videoFile r:link="rId1"/>
          </p:nvPr>
        </p:nvPicPr>
        <p:blipFill>
          <a:blip r:embed="rId4" cstate="print"/>
          <a:stretch>
            <a:fillRect/>
          </a:stretch>
        </p:blipFill>
        <p:spPr>
          <a:xfrm>
            <a:off x="7012461" y="810639"/>
            <a:ext cx="4749086" cy="2671361"/>
          </a:xfrm>
          <a:prstGeom prst="rect">
            <a:avLst/>
          </a:prstGeom>
        </p:spPr>
      </p:pic>
      <p:sp>
        <p:nvSpPr>
          <p:cNvPr id="6" name="TextBox 5"/>
          <p:cNvSpPr txBox="1"/>
          <p:nvPr/>
        </p:nvSpPr>
        <p:spPr>
          <a:xfrm>
            <a:off x="7714488" y="6208777"/>
            <a:ext cx="2675284" cy="307777"/>
          </a:xfrm>
          <a:prstGeom prst="rect">
            <a:avLst/>
          </a:prstGeom>
          <a:noFill/>
        </p:spPr>
        <p:txBody>
          <a:bodyPr wrap="none" rtlCol="0">
            <a:spAutoFit/>
          </a:bodyPr>
          <a:lstStyle/>
          <a:p>
            <a:r>
              <a:rPr lang="en-US" sz="1400" i="1" dirty="0">
                <a:solidFill>
                  <a:srgbClr val="00B0F0"/>
                </a:solidFill>
                <a:latin typeface="Arial"/>
              </a:rPr>
              <a:t>T. </a:t>
            </a:r>
            <a:r>
              <a:rPr lang="en-US" sz="1400" i="1" dirty="0" err="1">
                <a:solidFill>
                  <a:srgbClr val="00B0F0"/>
                </a:solidFill>
                <a:latin typeface="Arial"/>
              </a:rPr>
              <a:t>Punshon</a:t>
            </a:r>
            <a:r>
              <a:rPr lang="en-US" sz="1400" i="1" dirty="0">
                <a:solidFill>
                  <a:srgbClr val="00B0F0"/>
                </a:solidFill>
                <a:latin typeface="Arial"/>
              </a:rPr>
              <a:t>, Dartmouth College</a:t>
            </a:r>
          </a:p>
        </p:txBody>
      </p:sp>
      <p:sp>
        <p:nvSpPr>
          <p:cNvPr id="7" name="Title 1"/>
          <p:cNvSpPr>
            <a:spLocks noGrp="1"/>
          </p:cNvSpPr>
          <p:nvPr>
            <p:ph type="title"/>
          </p:nvPr>
        </p:nvSpPr>
        <p:spPr>
          <a:xfrm>
            <a:off x="1913284" y="42607"/>
            <a:ext cx="8229600" cy="566992"/>
          </a:xfrm>
        </p:spPr>
        <p:txBody>
          <a:bodyPr>
            <a:normAutofit fontScale="90000"/>
          </a:bodyPr>
          <a:lstStyle/>
          <a:p>
            <a:pPr algn="ctr"/>
            <a:r>
              <a:rPr lang="en-US" altLang="en-US" b="1" dirty="0" smtClean="0">
                <a:solidFill>
                  <a:srgbClr val="0066FF"/>
                </a:solidFill>
              </a:rPr>
              <a:t>Fluorescence Tomography</a:t>
            </a:r>
          </a:p>
        </p:txBody>
      </p:sp>
    </p:spTree>
    <p:extLst>
      <p:ext uri="{BB962C8B-B14F-4D97-AF65-F5344CB8AC3E}">
        <p14:creationId xmlns:p14="http://schemas.microsoft.com/office/powerpoint/2010/main" val="282482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752600" y="152401"/>
            <a:ext cx="8458200" cy="792163"/>
          </a:xfrm>
        </p:spPr>
        <p:txBody>
          <a:bodyPr/>
          <a:lstStyle/>
          <a:p>
            <a:r>
              <a:rPr lang="en-US" altLang="en-US" sz="4000" dirty="0">
                <a:solidFill>
                  <a:srgbClr val="0066FF"/>
                </a:solidFill>
              </a:rPr>
              <a:t>High-P tomography: Instrumentation </a:t>
            </a:r>
          </a:p>
        </p:txBody>
      </p:sp>
      <p:pic>
        <p:nvPicPr>
          <p:cNvPr id="197635" name="Picture 3" descr="cutaway-pres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760" r="9750"/>
          <a:stretch>
            <a:fillRect/>
          </a:stretch>
        </p:blipFill>
        <p:spPr>
          <a:xfrm>
            <a:off x="1752600" y="1165226"/>
            <a:ext cx="4343400"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97636" name="Group 4"/>
          <p:cNvGrpSpPr>
            <a:grpSpLocks/>
          </p:cNvGrpSpPr>
          <p:nvPr/>
        </p:nvGrpSpPr>
        <p:grpSpPr bwMode="auto">
          <a:xfrm>
            <a:off x="6248400" y="990600"/>
            <a:ext cx="4038600" cy="5334000"/>
            <a:chOff x="1344" y="240"/>
            <a:chExt cx="2880" cy="3840"/>
          </a:xfrm>
        </p:grpSpPr>
        <p:grpSp>
          <p:nvGrpSpPr>
            <p:cNvPr id="197637" name="Group 5"/>
            <p:cNvGrpSpPr>
              <a:grpSpLocks/>
            </p:cNvGrpSpPr>
            <p:nvPr/>
          </p:nvGrpSpPr>
          <p:grpSpPr bwMode="auto">
            <a:xfrm>
              <a:off x="1344" y="240"/>
              <a:ext cx="2880" cy="3840"/>
              <a:chOff x="1344" y="240"/>
              <a:chExt cx="2880" cy="3840"/>
            </a:xfrm>
          </p:grpSpPr>
          <p:pic>
            <p:nvPicPr>
              <p:cNvPr id="197638" name="Picture 6" descr="RD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344" y="240"/>
                <a:ext cx="2880"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Line 7"/>
              <p:cNvSpPr>
                <a:spLocks noChangeShapeType="1"/>
              </p:cNvSpPr>
              <p:nvPr/>
            </p:nvSpPr>
            <p:spPr bwMode="auto">
              <a:xfrm flipV="1">
                <a:off x="1920" y="1344"/>
                <a:ext cx="480" cy="19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7640" name="Text Box 8"/>
              <p:cNvSpPr txBox="1">
                <a:spLocks noChangeArrowheads="1"/>
              </p:cNvSpPr>
              <p:nvPr/>
            </p:nvSpPr>
            <p:spPr bwMode="auto">
              <a:xfrm>
                <a:off x="1349" y="1403"/>
                <a:ext cx="534" cy="229"/>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Die set</a:t>
                </a:r>
              </a:p>
            </p:txBody>
          </p:sp>
          <p:sp>
            <p:nvSpPr>
              <p:cNvPr id="197641" name="Line 9"/>
              <p:cNvSpPr>
                <a:spLocks noChangeShapeType="1"/>
              </p:cNvSpPr>
              <p:nvPr/>
            </p:nvSpPr>
            <p:spPr bwMode="auto">
              <a:xfrm>
                <a:off x="1920" y="1584"/>
                <a:ext cx="528" cy="72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7642" name="Line 10"/>
              <p:cNvSpPr>
                <a:spLocks noChangeShapeType="1"/>
              </p:cNvSpPr>
              <p:nvPr/>
            </p:nvSpPr>
            <p:spPr bwMode="auto">
              <a:xfrm flipH="1" flipV="1">
                <a:off x="2976" y="1968"/>
                <a:ext cx="480" cy="192"/>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7643" name="Line 11"/>
              <p:cNvSpPr>
                <a:spLocks noChangeShapeType="1"/>
              </p:cNvSpPr>
              <p:nvPr/>
            </p:nvSpPr>
            <p:spPr bwMode="auto">
              <a:xfrm flipH="1">
                <a:off x="2976" y="2160"/>
                <a:ext cx="480" cy="96"/>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7644" name="Text Box 12"/>
              <p:cNvSpPr txBox="1">
                <a:spLocks noChangeArrowheads="1"/>
              </p:cNvSpPr>
              <p:nvPr/>
            </p:nvSpPr>
            <p:spPr bwMode="auto">
              <a:xfrm>
                <a:off x="3456" y="2027"/>
                <a:ext cx="682" cy="382"/>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Harmonic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Drive</a:t>
                </a:r>
              </a:p>
            </p:txBody>
          </p:sp>
          <p:sp>
            <p:nvSpPr>
              <p:cNvPr id="197645" name="Line 13"/>
              <p:cNvSpPr>
                <a:spLocks noChangeShapeType="1"/>
              </p:cNvSpPr>
              <p:nvPr/>
            </p:nvSpPr>
            <p:spPr bwMode="auto">
              <a:xfrm>
                <a:off x="1776" y="2832"/>
                <a:ext cx="384" cy="576"/>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7646" name="Text Box 14"/>
              <p:cNvSpPr txBox="1">
                <a:spLocks noChangeArrowheads="1"/>
              </p:cNvSpPr>
              <p:nvPr/>
            </p:nvSpPr>
            <p:spPr bwMode="auto">
              <a:xfrm>
                <a:off x="1392" y="2457"/>
                <a:ext cx="680" cy="382"/>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Transport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Rails</a:t>
                </a:r>
              </a:p>
            </p:txBody>
          </p:sp>
          <p:sp>
            <p:nvSpPr>
              <p:cNvPr id="197647" name="Text Box 15"/>
              <p:cNvSpPr txBox="1">
                <a:spLocks noChangeArrowheads="1"/>
              </p:cNvSpPr>
              <p:nvPr/>
            </p:nvSpPr>
            <p:spPr bwMode="auto">
              <a:xfrm>
                <a:off x="2238" y="805"/>
                <a:ext cx="1165" cy="228"/>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250 T press frame</a:t>
                </a:r>
              </a:p>
            </p:txBody>
          </p:sp>
        </p:grpSp>
        <p:sp>
          <p:nvSpPr>
            <p:cNvPr id="197648" name="Line 16"/>
            <p:cNvSpPr>
              <a:spLocks noChangeShapeType="1"/>
            </p:cNvSpPr>
            <p:nvPr/>
          </p:nvSpPr>
          <p:spPr bwMode="auto">
            <a:xfrm flipH="1" flipV="1">
              <a:off x="3120" y="3744"/>
              <a:ext cx="336" cy="48"/>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7649" name="Text Box 17"/>
            <p:cNvSpPr txBox="1">
              <a:spLocks noChangeArrowheads="1"/>
            </p:cNvSpPr>
            <p:nvPr/>
          </p:nvSpPr>
          <p:spPr bwMode="auto">
            <a:xfrm>
              <a:off x="3456" y="3685"/>
              <a:ext cx="668" cy="381"/>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Hydraulic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ram</a:t>
              </a:r>
            </a:p>
          </p:txBody>
        </p:sp>
      </p:grpSp>
      <p:sp>
        <p:nvSpPr>
          <p:cNvPr id="197650" name="Line 18"/>
          <p:cNvSpPr>
            <a:spLocks noChangeShapeType="1"/>
          </p:cNvSpPr>
          <p:nvPr/>
        </p:nvSpPr>
        <p:spPr bwMode="auto">
          <a:xfrm flipH="1" flipV="1">
            <a:off x="5715001" y="2286001"/>
            <a:ext cx="542925" cy="3714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7651" name="Line 19"/>
          <p:cNvSpPr>
            <a:spLocks noChangeShapeType="1"/>
          </p:cNvSpPr>
          <p:nvPr/>
        </p:nvSpPr>
        <p:spPr bwMode="auto">
          <a:xfrm flipH="1">
            <a:off x="5229225" y="2943226"/>
            <a:ext cx="1047750" cy="885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7652" name="Line 20"/>
          <p:cNvSpPr>
            <a:spLocks noChangeShapeType="1"/>
          </p:cNvSpPr>
          <p:nvPr/>
        </p:nvSpPr>
        <p:spPr bwMode="auto">
          <a:xfrm flipH="1">
            <a:off x="5829300" y="4524376"/>
            <a:ext cx="495300" cy="3714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7653" name="Line 21"/>
          <p:cNvSpPr>
            <a:spLocks noChangeShapeType="1"/>
          </p:cNvSpPr>
          <p:nvPr/>
        </p:nvSpPr>
        <p:spPr bwMode="auto">
          <a:xfrm flipV="1">
            <a:off x="3781426" y="4695826"/>
            <a:ext cx="581025" cy="619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7654" name="Line 22"/>
          <p:cNvSpPr>
            <a:spLocks noChangeShapeType="1"/>
          </p:cNvSpPr>
          <p:nvPr/>
        </p:nvSpPr>
        <p:spPr bwMode="auto">
          <a:xfrm flipV="1">
            <a:off x="3800475" y="4676776"/>
            <a:ext cx="381000" cy="619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97655" name="Text Box 23"/>
          <p:cNvSpPr txBox="1">
            <a:spLocks noChangeArrowheads="1"/>
          </p:cNvSpPr>
          <p:nvPr/>
        </p:nvSpPr>
        <p:spPr bwMode="auto">
          <a:xfrm>
            <a:off x="3346450" y="5316539"/>
            <a:ext cx="1423988" cy="314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Thrust bearings</a:t>
            </a:r>
          </a:p>
        </p:txBody>
      </p:sp>
      <p:pic>
        <p:nvPicPr>
          <p:cNvPr id="197656"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4648200"/>
            <a:ext cx="1600200" cy="2133600"/>
          </a:xfrm>
          <a:prstGeom prst="rect">
            <a:avLst/>
          </a:prstGeom>
          <a:noFill/>
          <a:extLst>
            <a:ext uri="{909E8E84-426E-40DD-AFC4-6F175D3DCCD1}">
              <a14:hiddenFill xmlns:a14="http://schemas.microsoft.com/office/drawing/2010/main">
                <a:solidFill>
                  <a:srgbClr val="FFFFFF"/>
                </a:solidFill>
              </a14:hiddenFill>
            </a:ext>
          </a:extLst>
        </p:spPr>
      </p:pic>
      <p:sp>
        <p:nvSpPr>
          <p:cNvPr id="197657" name="Text Box 25"/>
          <p:cNvSpPr txBox="1">
            <a:spLocks noChangeArrowheads="1"/>
          </p:cNvSpPr>
          <p:nvPr/>
        </p:nvSpPr>
        <p:spPr bwMode="auto">
          <a:xfrm>
            <a:off x="3276601" y="5943600"/>
            <a:ext cx="238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panose="02020603050405020304" pitchFamily="18" charset="0"/>
                <a:ea typeface="+mn-ea"/>
                <a:cs typeface="+mn-cs"/>
              </a:rPr>
              <a:t>Max. load 50 tons</a:t>
            </a:r>
          </a:p>
        </p:txBody>
      </p:sp>
    </p:spTree>
    <p:extLst>
      <p:ext uri="{BB962C8B-B14F-4D97-AF65-F5344CB8AC3E}">
        <p14:creationId xmlns:p14="http://schemas.microsoft.com/office/powerpoint/2010/main" val="32721744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76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76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76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7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1524000" y="76200"/>
            <a:ext cx="8991600" cy="808038"/>
          </a:xfrm>
        </p:spPr>
        <p:txBody>
          <a:bodyPr/>
          <a:lstStyle/>
          <a:p>
            <a:r>
              <a:rPr lang="en-US" altLang="en-US" sz="4000" b="1" dirty="0">
                <a:solidFill>
                  <a:srgbClr val="0066FF"/>
                </a:solidFill>
              </a:rPr>
              <a:t>High pressure tomography:  setup</a:t>
            </a:r>
            <a:endParaRPr lang="en-US" altLang="en-US" sz="2800" b="1" dirty="0">
              <a:solidFill>
                <a:srgbClr val="0066FF"/>
              </a:solidFill>
            </a:endParaRPr>
          </a:p>
        </p:txBody>
      </p:sp>
      <p:grpSp>
        <p:nvGrpSpPr>
          <p:cNvPr id="318484" name="Group 20"/>
          <p:cNvGrpSpPr>
            <a:grpSpLocks/>
          </p:cNvGrpSpPr>
          <p:nvPr/>
        </p:nvGrpSpPr>
        <p:grpSpPr bwMode="auto">
          <a:xfrm>
            <a:off x="2273300" y="838200"/>
            <a:ext cx="7740650" cy="4375150"/>
            <a:chOff x="472" y="1132"/>
            <a:chExt cx="4876" cy="2756"/>
          </a:xfrm>
        </p:grpSpPr>
        <p:pic>
          <p:nvPicPr>
            <p:cNvPr id="318467" name="Picture 3" descr="Tomography_setu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 y="1132"/>
              <a:ext cx="4816" cy="2756"/>
            </a:xfrm>
            <a:prstGeom prst="rect">
              <a:avLst/>
            </a:prstGeom>
            <a:noFill/>
            <a:extLst>
              <a:ext uri="{909E8E84-426E-40DD-AFC4-6F175D3DCCD1}">
                <a14:hiddenFill xmlns:a14="http://schemas.microsoft.com/office/drawing/2010/main">
                  <a:solidFill>
                    <a:srgbClr val="FFFFFF"/>
                  </a:solidFill>
                </a14:hiddenFill>
              </a:ext>
            </a:extLst>
          </p:spPr>
        </p:pic>
        <p:sp>
          <p:nvSpPr>
            <p:cNvPr id="318468" name="Text Box 4"/>
            <p:cNvSpPr txBox="1">
              <a:spLocks noChangeArrowheads="1"/>
            </p:cNvSpPr>
            <p:nvPr/>
          </p:nvSpPr>
          <p:spPr bwMode="auto">
            <a:xfrm>
              <a:off x="824" y="1264"/>
              <a:ext cx="9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CCD detector</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469" name="Text Box 5"/>
            <p:cNvSpPr txBox="1">
              <a:spLocks noChangeArrowheads="1"/>
            </p:cNvSpPr>
            <p:nvPr/>
          </p:nvSpPr>
          <p:spPr bwMode="auto">
            <a:xfrm>
              <a:off x="1548" y="3568"/>
              <a:ext cx="13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Transmitted X-rays</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470" name="Text Box 6"/>
            <p:cNvSpPr txBox="1">
              <a:spLocks noChangeArrowheads="1"/>
            </p:cNvSpPr>
            <p:nvPr/>
          </p:nvSpPr>
          <p:spPr bwMode="auto">
            <a:xfrm>
              <a:off x="704" y="2752"/>
              <a:ext cx="4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Mirror</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471" name="Text Box 7"/>
            <p:cNvSpPr txBox="1">
              <a:spLocks noChangeArrowheads="1"/>
            </p:cNvSpPr>
            <p:nvPr/>
          </p:nvSpPr>
          <p:spPr bwMode="auto">
            <a:xfrm>
              <a:off x="908" y="3442"/>
              <a:ext cx="8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Visible light</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472" name="Text Box 8"/>
            <p:cNvSpPr txBox="1">
              <a:spLocks noChangeArrowheads="1"/>
            </p:cNvSpPr>
            <p:nvPr/>
          </p:nvSpPr>
          <p:spPr bwMode="auto">
            <a:xfrm>
              <a:off x="1664" y="2519"/>
              <a:ext cx="73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Phosphor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(YAG)</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473" name="Text Box 9"/>
            <p:cNvSpPr txBox="1">
              <a:spLocks noChangeArrowheads="1"/>
            </p:cNvSpPr>
            <p:nvPr/>
          </p:nvSpPr>
          <p:spPr bwMode="auto">
            <a:xfrm>
              <a:off x="1420" y="2288"/>
              <a:ext cx="14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Microscope objective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474" name="Text Box 10"/>
            <p:cNvSpPr txBox="1">
              <a:spLocks noChangeArrowheads="1"/>
            </p:cNvSpPr>
            <p:nvPr/>
          </p:nvSpPr>
          <p:spPr bwMode="auto">
            <a:xfrm>
              <a:off x="2982" y="3208"/>
              <a:ext cx="7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Rotation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Drickamer</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475" name="Text Box 11"/>
            <p:cNvSpPr txBox="1">
              <a:spLocks noChangeArrowheads="1"/>
            </p:cNvSpPr>
            <p:nvPr/>
          </p:nvSpPr>
          <p:spPr bwMode="auto">
            <a:xfrm>
              <a:off x="2582" y="2752"/>
              <a:ext cx="6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Sample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476" name="Text Box 12"/>
            <p:cNvSpPr txBox="1">
              <a:spLocks noChangeArrowheads="1"/>
            </p:cNvSpPr>
            <p:nvPr/>
          </p:nvSpPr>
          <p:spPr bwMode="auto">
            <a:xfrm>
              <a:off x="3230" y="3568"/>
              <a:ext cx="15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Monochromatic beam</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477" name="Text Box 13"/>
            <p:cNvSpPr txBox="1">
              <a:spLocks noChangeArrowheads="1"/>
            </p:cNvSpPr>
            <p:nvPr/>
          </p:nvSpPr>
          <p:spPr bwMode="auto">
            <a:xfrm>
              <a:off x="3662" y="2692"/>
              <a:ext cx="11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Monochromator</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478" name="Text Box 14"/>
            <p:cNvSpPr txBox="1">
              <a:spLocks noChangeArrowheads="1"/>
            </p:cNvSpPr>
            <p:nvPr/>
          </p:nvSpPr>
          <p:spPr bwMode="auto">
            <a:xfrm>
              <a:off x="4262" y="3202"/>
              <a:ext cx="108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Incident X-rays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Helvetica" panose="020B0604020202020204" pitchFamily="34" charset="0"/>
                  <a:ea typeface="+mn-ea"/>
                  <a:cs typeface="+mn-cs"/>
                </a:rPr>
                <a:t>(white)</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8479" name="Text Box 15"/>
            <p:cNvSpPr txBox="1">
              <a:spLocks noChangeArrowheads="1"/>
            </p:cNvSpPr>
            <p:nvPr/>
          </p:nvSpPr>
          <p:spPr bwMode="auto">
            <a:xfrm>
              <a:off x="4416" y="1193"/>
              <a:ext cx="822" cy="256"/>
            </a:xfrm>
            <a:prstGeom prst="rect">
              <a:avLst/>
            </a:prstGeom>
            <a:solidFill>
              <a:srgbClr val="FF66CC"/>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Helvetica" panose="020B0604020202020204" pitchFamily="34" charset="0"/>
                  <a:ea typeface="+mn-ea"/>
                  <a:cs typeface="+mn-cs"/>
                </a:rPr>
                <a:t>Top view</a:t>
              </a:r>
            </a:p>
          </p:txBody>
        </p:sp>
        <p:pic>
          <p:nvPicPr>
            <p:cNvPr id="318480" name="Picture 16" descr="R0531_3_1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6" y="1133"/>
              <a:ext cx="1758" cy="1131"/>
            </a:xfrm>
            <a:prstGeom prst="rect">
              <a:avLst/>
            </a:prstGeom>
            <a:noFill/>
            <a:extLst>
              <a:ext uri="{909E8E84-426E-40DD-AFC4-6F175D3DCCD1}">
                <a14:hiddenFill xmlns:a14="http://schemas.microsoft.com/office/drawing/2010/main">
                  <a:solidFill>
                    <a:srgbClr val="FFFFFF"/>
                  </a:solidFill>
                </a14:hiddenFill>
              </a:ext>
            </a:extLst>
          </p:spPr>
        </p:pic>
        <p:sp>
          <p:nvSpPr>
            <p:cNvPr id="318481" name="Text Box 17"/>
            <p:cNvSpPr txBox="1">
              <a:spLocks noChangeArrowheads="1"/>
            </p:cNvSpPr>
            <p:nvPr/>
          </p:nvSpPr>
          <p:spPr bwMode="auto">
            <a:xfrm>
              <a:off x="2696" y="1722"/>
              <a:ext cx="4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Al</a:t>
              </a:r>
              <a:r>
                <a:rPr kumimoji="0" lang="en-US" altLang="en-US" sz="1800" b="0" i="0" u="none" strike="noStrike" kern="1200" cap="none" spc="0" normalizeH="0" baseline="-25000" noProof="0">
                  <a:ln>
                    <a:noFill/>
                  </a:ln>
                  <a:solidFill>
                    <a:srgbClr val="FFFFFF"/>
                  </a:solidFill>
                  <a:effectLst/>
                  <a:uLnTx/>
                  <a:uFillTx/>
                  <a:latin typeface="Arial" panose="020B0604020202020204" pitchFamily="34" charset="0"/>
                  <a:ea typeface="+mn-ea"/>
                  <a:cs typeface="+mn-cs"/>
                </a:rPr>
                <a:t>2</a:t>
              </a: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O</a:t>
              </a:r>
              <a:r>
                <a:rPr kumimoji="0" lang="en-US" altLang="en-US" sz="1800" b="0" i="0" u="none" strike="noStrike" kern="1200" cap="none" spc="0" normalizeH="0" baseline="-25000" noProof="0">
                  <a:ln>
                    <a:noFill/>
                  </a:ln>
                  <a:solidFill>
                    <a:srgbClr val="FFFFFF"/>
                  </a:solidFill>
                  <a:effectLst/>
                  <a:uLnTx/>
                  <a:uFillTx/>
                  <a:latin typeface="Arial" panose="020B0604020202020204" pitchFamily="34" charset="0"/>
                  <a:ea typeface="+mn-ea"/>
                  <a:cs typeface="+mn-cs"/>
                </a:rPr>
                <a:t>3</a:t>
              </a:r>
            </a:p>
          </p:txBody>
        </p:sp>
        <p:sp>
          <p:nvSpPr>
            <p:cNvPr id="318482" name="Text Box 18"/>
            <p:cNvSpPr txBox="1">
              <a:spLocks noChangeArrowheads="1"/>
            </p:cNvSpPr>
            <p:nvPr/>
          </p:nvSpPr>
          <p:spPr bwMode="auto">
            <a:xfrm>
              <a:off x="2430" y="1204"/>
              <a:ext cx="9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Fe – S alloy</a:t>
              </a:r>
              <a:endParaRPr kumimoji="0" lang="en-US" altLang="en-US" sz="1800" b="0" i="0" u="none" strike="noStrike" kern="1200" cap="none" spc="0" normalizeH="0" baseline="-25000" noProof="0">
                <a:ln>
                  <a:noFill/>
                </a:ln>
                <a:solidFill>
                  <a:srgbClr val="FFFFFF"/>
                </a:solidFill>
                <a:effectLst/>
                <a:uLnTx/>
                <a:uFillTx/>
                <a:latin typeface="Arial" panose="020B0604020202020204" pitchFamily="34" charset="0"/>
                <a:ea typeface="+mn-ea"/>
                <a:cs typeface="+mn-cs"/>
              </a:endParaRPr>
            </a:p>
          </p:txBody>
        </p:sp>
        <p:sp>
          <p:nvSpPr>
            <p:cNvPr id="318483" name="Rectangle 19"/>
            <p:cNvSpPr>
              <a:spLocks noChangeArrowheads="1"/>
            </p:cNvSpPr>
            <p:nvPr/>
          </p:nvSpPr>
          <p:spPr bwMode="auto">
            <a:xfrm>
              <a:off x="2568" y="1482"/>
              <a:ext cx="690" cy="69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
        <p:nvSpPr>
          <p:cNvPr id="318485" name="Text Box 21"/>
          <p:cNvSpPr txBox="1">
            <a:spLocks noChangeArrowheads="1"/>
          </p:cNvSpPr>
          <p:nvPr/>
        </p:nvSpPr>
        <p:spPr bwMode="auto">
          <a:xfrm>
            <a:off x="2286000" y="5257801"/>
            <a:ext cx="7696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Problems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Start/stop is hard on thrust bearings, they don’t last</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Maximum speed is only 0.05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deg</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 inefficient to start/stop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Solution</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on-the-fly scanning, allows overlapping motion and exposure</a:t>
            </a:r>
          </a:p>
        </p:txBody>
      </p:sp>
    </p:spTree>
    <p:extLst>
      <p:ext uri="{BB962C8B-B14F-4D97-AF65-F5344CB8AC3E}">
        <p14:creationId xmlns:p14="http://schemas.microsoft.com/office/powerpoint/2010/main" val="21012768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9074" name="Object 2"/>
          <p:cNvGraphicFramePr>
            <a:graphicFrameLocks noChangeAspect="1"/>
          </p:cNvGraphicFramePr>
          <p:nvPr/>
        </p:nvGraphicFramePr>
        <p:xfrm>
          <a:off x="1676400" y="609600"/>
          <a:ext cx="6235700" cy="5867400"/>
        </p:xfrm>
        <a:graphic>
          <a:graphicData uri="http://schemas.openxmlformats.org/presentationml/2006/ole">
            <mc:AlternateContent xmlns:mc="http://schemas.openxmlformats.org/markup-compatibility/2006">
              <mc:Choice xmlns:v="urn:schemas-microsoft-com:vml" Requires="v">
                <p:oleObj spid="_x0000_s6183" name="Worksheet" r:id="rId5" imgW="6242304" imgH="5870448" progId="Excel.Sheet.8">
                  <p:embed/>
                </p:oleObj>
              </mc:Choice>
              <mc:Fallback>
                <p:oleObj name="Worksheet" r:id="rId5" imgW="6242304" imgH="5870448" progId="Excel.Sheet.8">
                  <p:embed/>
                  <p:pic>
                    <p:nvPicPr>
                      <p:cNvPr id="259074" name="Object 2"/>
                      <p:cNvPicPr>
                        <a:picLocks noRot="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609600"/>
                        <a:ext cx="6235700" cy="58674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9075" name="Oval 3"/>
          <p:cNvSpPr>
            <a:spLocks noChangeArrowheads="1"/>
          </p:cNvSpPr>
          <p:nvPr/>
        </p:nvSpPr>
        <p:spPr bwMode="auto">
          <a:xfrm>
            <a:off x="2971800" y="838200"/>
            <a:ext cx="304800" cy="30480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9076" name="Oval 4"/>
          <p:cNvSpPr>
            <a:spLocks noChangeArrowheads="1"/>
          </p:cNvSpPr>
          <p:nvPr/>
        </p:nvSpPr>
        <p:spPr bwMode="auto">
          <a:xfrm>
            <a:off x="5410200" y="3200400"/>
            <a:ext cx="304800" cy="3048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59077" name="Oval 5"/>
          <p:cNvSpPr>
            <a:spLocks noChangeArrowheads="1"/>
          </p:cNvSpPr>
          <p:nvPr/>
        </p:nvSpPr>
        <p:spPr bwMode="auto">
          <a:xfrm>
            <a:off x="6324600" y="3733800"/>
            <a:ext cx="304800" cy="30480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59078" name="R0595_12ton_presentation_y.mpg">
            <a:hlinkClick r:id="" action="ppaction://media"/>
          </p:cNvPr>
          <p:cNvPicPr>
            <a:picLocks noRot="1" noChangeAspect="1" noChangeArrowheads="1"/>
          </p:cNvPicPr>
          <p:nvPr>
            <a:videoFile r:link="rId2"/>
          </p:nvPr>
        </p:nvPicPr>
        <p:blipFill>
          <a:blip r:embed="rId7">
            <a:extLst>
              <a:ext uri="{28A0092B-C50C-407E-A947-70E740481C1C}">
                <a14:useLocalDpi xmlns:a14="http://schemas.microsoft.com/office/drawing/2010/main" val="0"/>
              </a:ext>
            </a:extLst>
          </a:blip>
          <a:srcRect/>
          <a:stretch>
            <a:fillRect/>
          </a:stretch>
        </p:blipFill>
        <p:spPr bwMode="auto">
          <a:xfrm>
            <a:off x="7748588" y="280988"/>
            <a:ext cx="2582862" cy="2582862"/>
          </a:xfrm>
          <a:prstGeom prst="rect">
            <a:avLst/>
          </a:prstGeom>
          <a:noFill/>
          <a:extLst>
            <a:ext uri="{909E8E84-426E-40DD-AFC4-6F175D3DCCD1}">
              <a14:hiddenFill xmlns:a14="http://schemas.microsoft.com/office/drawing/2010/main">
                <a:solidFill>
                  <a:srgbClr val="FFFFFF"/>
                </a:solidFill>
              </a14:hiddenFill>
            </a:ext>
          </a:extLst>
        </p:spPr>
      </p:pic>
      <p:pic>
        <p:nvPicPr>
          <p:cNvPr id="259079" name="R0595_15ton_presentation_y.mpg">
            <a:hlinkClick r:id="" action="ppaction://media"/>
          </p:cNvPr>
          <p:cNvPicPr>
            <a:picLocks noRot="1" noChangeAspect="1" noChangeArrowheads="1"/>
          </p:cNvPicPr>
          <p:nvPr>
            <a:videoFile r:link="rId3"/>
          </p:nvPr>
        </p:nvPicPr>
        <p:blipFill>
          <a:blip r:embed="rId8">
            <a:extLst>
              <a:ext uri="{28A0092B-C50C-407E-A947-70E740481C1C}">
                <a14:useLocalDpi xmlns:a14="http://schemas.microsoft.com/office/drawing/2010/main" val="0"/>
              </a:ext>
            </a:extLst>
          </a:blip>
          <a:srcRect/>
          <a:stretch>
            <a:fillRect/>
          </a:stretch>
        </p:blipFill>
        <p:spPr bwMode="auto">
          <a:xfrm>
            <a:off x="7750176" y="3148013"/>
            <a:ext cx="2582863" cy="258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044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90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590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5907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mediacall" presetSubtype="0" fill="hold" nodeType="afterEffect">
                                  <p:stCondLst>
                                    <p:cond delay="0"/>
                                  </p:stCondLst>
                                  <p:childTnLst>
                                    <p:cmd type="call" cmd="playFrom(0.0)">
                                      <p:cBhvr>
                                        <p:cTn id="17" dur="9725" fill="hold"/>
                                        <p:tgtEl>
                                          <p:spTgt spid="259078"/>
                                        </p:tgtEl>
                                      </p:cBhvr>
                                    </p:cmd>
                                  </p:childTnLst>
                                </p:cTn>
                              </p:par>
                            </p:childTnLst>
                          </p:cTn>
                        </p:par>
                        <p:par>
                          <p:cTn id="18" fill="hold" nodeType="afterGroup">
                            <p:stCondLst>
                              <p:cond delay="10225"/>
                            </p:stCondLst>
                            <p:childTnLst>
                              <p:par>
                                <p:cTn id="19" presetID="1" presetClass="mediacall" presetSubtype="0" fill="hold" nodeType="afterEffect">
                                  <p:stCondLst>
                                    <p:cond delay="0"/>
                                  </p:stCondLst>
                                  <p:childTnLst>
                                    <p:cmd type="call" cmd="playFrom(0.0)">
                                      <p:cBhvr>
                                        <p:cTn id="20" dur="9501" fill="hold"/>
                                        <p:tgtEl>
                                          <p:spTgt spid="2590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0">
                  <p:stCondLst>
                    <p:cond delay="indefinite"/>
                  </p:stCondLst>
                  <p:endCondLst>
                    <p:cond evt="onNext" delay="0">
                      <p:tgtEl>
                        <p:sldTgt/>
                      </p:tgtEl>
                    </p:cond>
                    <p:cond evt="onPrev" delay="0">
                      <p:tgtEl>
                        <p:sldTgt/>
                      </p:tgtEl>
                    </p:cond>
                  </p:endCondLst>
                </p:cTn>
                <p:tgtEl>
                  <p:spTgt spid="259078"/>
                </p:tgtEl>
              </p:cMediaNode>
            </p:video>
            <p:seq concurrent="1" nextAc="seek">
              <p:cTn id="22" restart="whenNotActive" fill="hold" evtFilter="cancelBubble" nodeType="interactiveSeq">
                <p:stCondLst>
                  <p:cond evt="onClick" delay="0">
                    <p:tgtEl>
                      <p:spTgt spid="25907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 presetClass="mediacall" presetSubtype="0" fill="hold" nodeType="clickEffect">
                                  <p:stCondLst>
                                    <p:cond delay="0"/>
                                  </p:stCondLst>
                                  <p:childTnLst>
                                    <p:cmd type="call" cmd="togglePause">
                                      <p:cBhvr>
                                        <p:cTn id="26" dur="1" fill="hold"/>
                                        <p:tgtEl>
                                          <p:spTgt spid="259078"/>
                                        </p:tgtEl>
                                      </p:cBhvr>
                                    </p:cmd>
                                  </p:childTnLst>
                                </p:cTn>
                              </p:par>
                            </p:childTnLst>
                          </p:cTn>
                        </p:par>
                      </p:childTnLst>
                    </p:cTn>
                  </p:par>
                </p:childTnLst>
              </p:cTn>
              <p:nextCondLst>
                <p:cond evt="onClick" delay="0">
                  <p:tgtEl>
                    <p:spTgt spid="259078"/>
                  </p:tgtEl>
                </p:cond>
              </p:nextCondLst>
            </p:seq>
            <p:video>
              <p:cMediaNode>
                <p:cTn id="27" fill="hold" display="0">
                  <p:stCondLst>
                    <p:cond delay="indefinite"/>
                  </p:stCondLst>
                  <p:endCondLst>
                    <p:cond evt="onNext" delay="0">
                      <p:tgtEl>
                        <p:sldTgt/>
                      </p:tgtEl>
                    </p:cond>
                    <p:cond evt="onPrev" delay="0">
                      <p:tgtEl>
                        <p:sldTgt/>
                      </p:tgtEl>
                    </p:cond>
                  </p:endCondLst>
                </p:cTn>
                <p:tgtEl>
                  <p:spTgt spid="259079"/>
                </p:tgtEl>
              </p:cMediaNode>
            </p:video>
            <p:seq concurrent="1" nextAc="seek">
              <p:cTn id="28" restart="whenNotActive" fill="hold" evtFilter="cancelBubble" nodeType="interactiveSeq">
                <p:stCondLst>
                  <p:cond evt="onClick" delay="0">
                    <p:tgtEl>
                      <p:spTgt spid="25907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2" presetClass="mediacall" presetSubtype="0" fill="hold" nodeType="clickEffect">
                                  <p:stCondLst>
                                    <p:cond delay="0"/>
                                  </p:stCondLst>
                                  <p:childTnLst>
                                    <p:cmd type="call" cmd="togglePause">
                                      <p:cBhvr>
                                        <p:cTn id="32" dur="1" fill="hold"/>
                                        <p:tgtEl>
                                          <p:spTgt spid="259079"/>
                                        </p:tgtEl>
                                      </p:cBhvr>
                                    </p:cmd>
                                  </p:childTnLst>
                                </p:cTn>
                              </p:par>
                            </p:childTnLst>
                          </p:cTn>
                        </p:par>
                      </p:childTnLst>
                    </p:cTn>
                  </p:par>
                </p:childTnLst>
              </p:cTn>
              <p:nextCondLst>
                <p:cond evt="onClick" delay="0">
                  <p:tgtEl>
                    <p:spTgt spid="259079"/>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descr="RD3"/>
          <p:cNvPicPr>
            <a:picLocks noChangeAspect="1" noChangeArrowheads="1"/>
          </p:cNvPicPr>
          <p:nvPr/>
        </p:nvPicPr>
        <p:blipFill>
          <a:blip r:embed="rId3">
            <a:extLst>
              <a:ext uri="{28A0092B-C50C-407E-A947-70E740481C1C}">
                <a14:useLocalDpi xmlns:a14="http://schemas.microsoft.com/office/drawing/2010/main" val="0"/>
              </a:ext>
            </a:extLst>
          </a:blip>
          <a:srcRect t="8385" b="1640"/>
          <a:stretch>
            <a:fillRect/>
          </a:stretch>
        </p:blipFill>
        <p:spPr bwMode="auto">
          <a:xfrm>
            <a:off x="408432" y="850392"/>
            <a:ext cx="4672590" cy="560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2T_hires3"/>
          <p:cNvPicPr>
            <a:picLocks noChangeAspect="1" noChangeArrowheads="1"/>
          </p:cNvPicPr>
          <p:nvPr/>
        </p:nvPicPr>
        <p:blipFill>
          <a:blip r:embed="rId4">
            <a:extLst>
              <a:ext uri="{28A0092B-C50C-407E-A947-70E740481C1C}">
                <a14:useLocalDpi xmlns:a14="http://schemas.microsoft.com/office/drawing/2010/main" val="0"/>
              </a:ext>
            </a:extLst>
          </a:blip>
          <a:srcRect l="11649" r="21835" b="10313"/>
          <a:stretch>
            <a:fillRect/>
          </a:stretch>
        </p:blipFill>
        <p:spPr bwMode="auto">
          <a:xfrm>
            <a:off x="5288279" y="1143000"/>
            <a:ext cx="6621623"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1618489" y="219456"/>
            <a:ext cx="91772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0066FF"/>
                </a:solidFill>
                <a:latin typeface="Times New Roman" panose="02020603050405020304" pitchFamily="18" charset="0"/>
                <a:cs typeface="Times New Roman" panose="02020603050405020304" pitchFamily="18" charset="0"/>
              </a:rPr>
              <a:t>High-P </a:t>
            </a:r>
            <a:r>
              <a:rPr lang="en-US" altLang="en-US" sz="2400" b="1" dirty="0" err="1">
                <a:solidFill>
                  <a:srgbClr val="0066FF"/>
                </a:solidFill>
                <a:latin typeface="Times New Roman" panose="02020603050405020304" pitchFamily="18" charset="0"/>
                <a:cs typeface="Times New Roman" panose="02020603050405020304" pitchFamily="18" charset="0"/>
              </a:rPr>
              <a:t>microtomography</a:t>
            </a:r>
            <a:r>
              <a:rPr lang="en-US" altLang="en-US" sz="2400" b="1" dirty="0">
                <a:solidFill>
                  <a:srgbClr val="0066FF"/>
                </a:solidFill>
                <a:latin typeface="Times New Roman" panose="02020603050405020304" pitchFamily="18" charset="0"/>
                <a:cs typeface="Times New Roman" panose="02020603050405020304" pitchFamily="18" charset="0"/>
              </a:rPr>
              <a:t>: 3D imaging of texture at P, T and strains</a:t>
            </a:r>
            <a:r>
              <a:rPr lang="en-US" altLang="en-US" sz="1800" b="1" dirty="0">
                <a:solidFill>
                  <a:srgbClr val="0066FF"/>
                </a:solidFill>
                <a:cs typeface="Arial" panose="020B0604020202020204" pitchFamily="34" charset="0"/>
              </a:rPr>
              <a:t>  </a:t>
            </a:r>
          </a:p>
        </p:txBody>
      </p:sp>
    </p:spTree>
    <p:extLst>
      <p:ext uri="{BB962C8B-B14F-4D97-AF65-F5344CB8AC3E}">
        <p14:creationId xmlns:p14="http://schemas.microsoft.com/office/powerpoint/2010/main" val="2910851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5" name="Rectangle 1031"/>
          <p:cNvSpPr>
            <a:spLocks noChangeArrowheads="1"/>
          </p:cNvSpPr>
          <p:nvPr/>
        </p:nvSpPr>
        <p:spPr bwMode="auto">
          <a:xfrm>
            <a:off x="662616" y="838979"/>
            <a:ext cx="10176846"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CA" altLang="en-US" sz="2000" dirty="0">
                <a:solidFill>
                  <a:prstClr val="black"/>
                </a:solidFill>
                <a:latin typeface="Arial" charset="0"/>
                <a:ea typeface="ＭＳ Ｐゴシック" pitchFamily="-107" charset="-128"/>
                <a:cs typeface="Times New Roman" pitchFamily="18" charset="0"/>
                <a:sym typeface="Symbol" pitchFamily="18" charset="2"/>
              </a:rPr>
              <a:t> = m/m</a:t>
            </a:r>
            <a:r>
              <a:rPr lang="en-CA" altLang="en-US" sz="2000" baseline="-25000" dirty="0">
                <a:solidFill>
                  <a:prstClr val="black"/>
                </a:solidFill>
                <a:latin typeface="Arial" charset="0"/>
                <a:ea typeface="ＭＳ Ｐゴシック" pitchFamily="-107" charset="-128"/>
                <a:cs typeface="Times New Roman" pitchFamily="18" charset="0"/>
                <a:sym typeface="Symbol" pitchFamily="18" charset="2"/>
              </a:rPr>
              <a:t>0</a:t>
            </a:r>
            <a:r>
              <a:rPr lang="en-CA" altLang="en-US" sz="2000" dirty="0">
                <a:solidFill>
                  <a:prstClr val="black"/>
                </a:solidFill>
                <a:latin typeface="Arial" charset="0"/>
                <a:ea typeface="ＭＳ Ｐゴシック" pitchFamily="-107" charset="-128"/>
                <a:cs typeface="Times New Roman" pitchFamily="18" charset="0"/>
                <a:sym typeface="Symbol" pitchFamily="18" charset="2"/>
              </a:rPr>
              <a:t>, ratio of  mass m of a relativistic electron to its rest mass m</a:t>
            </a:r>
            <a:r>
              <a:rPr lang="en-CA" altLang="en-US" sz="2000" baseline="-30000" dirty="0">
                <a:solidFill>
                  <a:prstClr val="black"/>
                </a:solidFill>
                <a:latin typeface="Arial" charset="0"/>
                <a:ea typeface="ＭＳ Ｐゴシック" pitchFamily="-107" charset="-128"/>
                <a:cs typeface="Times New Roman" pitchFamily="18" charset="0"/>
                <a:sym typeface="Symbol" pitchFamily="18" charset="2"/>
              </a:rPr>
              <a:t>0</a:t>
            </a:r>
            <a:r>
              <a:rPr lang="en-CA" altLang="en-US" sz="2000" dirty="0">
                <a:solidFill>
                  <a:prstClr val="black"/>
                </a:solidFill>
                <a:latin typeface="Arial" charset="0"/>
                <a:ea typeface="ＭＳ Ｐゴシック" pitchFamily="-107" charset="-128"/>
                <a:cs typeface="Times New Roman" pitchFamily="18" charset="0"/>
                <a:sym typeface="Symbol" pitchFamily="18" charset="2"/>
              </a:rPr>
              <a:t>, </a:t>
            </a:r>
          </a:p>
          <a:p>
            <a:pPr fontAlgn="base">
              <a:spcBef>
                <a:spcPct val="0"/>
              </a:spcBef>
              <a:spcAft>
                <a:spcPct val="0"/>
              </a:spcAft>
              <a:defRPr/>
            </a:pPr>
            <a:r>
              <a:rPr lang="en-CA" altLang="en-US" sz="2000" dirty="0">
                <a:solidFill>
                  <a:prstClr val="black"/>
                </a:solidFill>
                <a:latin typeface="Arial" charset="0"/>
                <a:ea typeface="ＭＳ Ｐゴシック" pitchFamily="-107" charset="-128"/>
                <a:cs typeface="Times New Roman" pitchFamily="18" charset="0"/>
                <a:sym typeface="Symbol" pitchFamily="18" charset="2"/>
              </a:rPr>
              <a:t>						</a:t>
            </a:r>
          </a:p>
          <a:p>
            <a:pPr fontAlgn="base">
              <a:spcBef>
                <a:spcPct val="0"/>
              </a:spcBef>
              <a:spcAft>
                <a:spcPct val="0"/>
              </a:spcAft>
              <a:defRPr/>
            </a:pPr>
            <a:r>
              <a:rPr lang="en-CA" altLang="en-US" sz="2000" dirty="0">
                <a:solidFill>
                  <a:prstClr val="black"/>
                </a:solidFill>
                <a:latin typeface="Arial" charset="0"/>
                <a:ea typeface="ＭＳ Ｐゴシック" pitchFamily="-107" charset="-128"/>
                <a:cs typeface="Times New Roman" pitchFamily="18" charset="0"/>
                <a:sym typeface="Symbol" pitchFamily="18" charset="2"/>
              </a:rPr>
              <a:t>		</a:t>
            </a:r>
            <a:r>
              <a:rPr lang="en-CA" altLang="en-US" sz="2000" dirty="0">
                <a:solidFill>
                  <a:prstClr val="black"/>
                </a:solidFill>
                <a:latin typeface="Arial" charset="0"/>
                <a:ea typeface="ＭＳ Ｐゴシック" pitchFamily="-107" charset="-128"/>
                <a:cs typeface="Times New Roman" pitchFamily="18" charset="0"/>
              </a:rPr>
              <a:t> = 1957 E (GeV)  </a:t>
            </a:r>
          </a:p>
          <a:p>
            <a:pPr fontAlgn="base">
              <a:spcBef>
                <a:spcPct val="0"/>
              </a:spcBef>
              <a:spcAft>
                <a:spcPct val="0"/>
              </a:spcAft>
              <a:defRPr/>
            </a:pPr>
            <a:endParaRPr lang="en-CA" altLang="en-US" sz="2000" dirty="0">
              <a:solidFill>
                <a:prstClr val="black"/>
              </a:solidFill>
              <a:latin typeface="Arial" charset="0"/>
              <a:ea typeface="ＭＳ Ｐゴシック" pitchFamily="-107" charset="-128"/>
              <a:sym typeface="Symbol" pitchFamily="18" charset="2"/>
            </a:endParaRPr>
          </a:p>
          <a:p>
            <a:pPr fontAlgn="base">
              <a:spcBef>
                <a:spcPct val="0"/>
              </a:spcBef>
              <a:spcAft>
                <a:spcPct val="0"/>
              </a:spcAft>
              <a:defRPr/>
            </a:pPr>
            <a:r>
              <a:rPr lang="en-CA" altLang="en-US" sz="2000" dirty="0">
                <a:solidFill>
                  <a:prstClr val="black"/>
                </a:solidFill>
                <a:latin typeface="Arial" charset="0"/>
                <a:ea typeface="ＭＳ Ｐゴシック" pitchFamily="-107" charset="-128"/>
                <a:sym typeface="Symbol" pitchFamily="18" charset="2"/>
              </a:rPr>
              <a:t>E = energy of the electron in GeV.  </a:t>
            </a:r>
          </a:p>
          <a:p>
            <a:pPr fontAlgn="base">
              <a:spcBef>
                <a:spcPct val="0"/>
              </a:spcBef>
              <a:spcAft>
                <a:spcPct val="0"/>
              </a:spcAft>
              <a:defRPr/>
            </a:pPr>
            <a:endParaRPr lang="en-CA" altLang="en-US" sz="2000" dirty="0">
              <a:solidFill>
                <a:prstClr val="black"/>
              </a:solidFill>
              <a:latin typeface="Arial" charset="0"/>
              <a:ea typeface="ＭＳ Ｐゴシック" pitchFamily="-107" charset="-128"/>
              <a:cs typeface="Times New Roman" pitchFamily="18" charset="0"/>
              <a:sym typeface="Symbol" pitchFamily="18" charset="2"/>
            </a:endParaRPr>
          </a:p>
          <a:p>
            <a:pPr fontAlgn="base">
              <a:spcBef>
                <a:spcPct val="0"/>
              </a:spcBef>
              <a:spcAft>
                <a:spcPct val="0"/>
              </a:spcAft>
            </a:pPr>
            <a:r>
              <a:rPr lang="en-CA" altLang="en-US" sz="2000" dirty="0">
                <a:solidFill>
                  <a:prstClr val="black"/>
                </a:solidFill>
                <a:latin typeface="Arial" charset="0"/>
                <a:ea typeface="ＭＳ Ｐゴシック" pitchFamily="-107" charset="-128"/>
                <a:cs typeface="Times New Roman" pitchFamily="18" charset="0"/>
                <a:sym typeface="Symbol" pitchFamily="18" charset="2"/>
              </a:rPr>
              <a:t>1/ </a:t>
            </a:r>
            <a:r>
              <a:rPr lang="en-CA" altLang="en-US" sz="2000" dirty="0">
                <a:solidFill>
                  <a:prstClr val="black"/>
                </a:solidFill>
                <a:latin typeface="Arial" charset="0"/>
                <a:ea typeface="ＭＳ Ｐゴシック" pitchFamily="-107" charset="-128"/>
                <a:cs typeface="Times New Roman" pitchFamily="18" charset="0"/>
              </a:rPr>
              <a:t> ~= FWHM opening angle of the synchrotron radiation at the characteristic “critical energy”</a:t>
            </a:r>
          </a:p>
          <a:p>
            <a:pPr fontAlgn="base">
              <a:spcBef>
                <a:spcPct val="0"/>
              </a:spcBef>
              <a:spcAft>
                <a:spcPct val="0"/>
              </a:spcAft>
            </a:pPr>
            <a:endParaRPr lang="en-CA" altLang="en-US" sz="2000" dirty="0">
              <a:solidFill>
                <a:prstClr val="black"/>
              </a:solidFill>
              <a:latin typeface="Arial" charset="0"/>
              <a:ea typeface="ＭＳ Ｐゴシック" pitchFamily="-107" charset="-128"/>
              <a:cs typeface="Times New Roman" pitchFamily="18" charset="0"/>
              <a:sym typeface="Symbol" pitchFamily="18" charset="2"/>
            </a:endParaRPr>
          </a:p>
          <a:p>
            <a:pPr fontAlgn="base">
              <a:spcBef>
                <a:spcPct val="0"/>
              </a:spcBef>
              <a:spcAft>
                <a:spcPct val="0"/>
              </a:spcAft>
            </a:pPr>
            <a:r>
              <a:rPr lang="en-CA" altLang="en-US" sz="2000" dirty="0" err="1">
                <a:solidFill>
                  <a:prstClr val="black"/>
                </a:solidFill>
                <a:latin typeface="Arial" charset="0"/>
                <a:ea typeface="ＭＳ Ｐゴシック" pitchFamily="-107" charset="-128"/>
                <a:cs typeface="Times New Roman" pitchFamily="18" charset="0"/>
                <a:sym typeface="Symbol" pitchFamily="18" charset="2"/>
              </a:rPr>
              <a:t>E</a:t>
            </a:r>
            <a:r>
              <a:rPr lang="en-CA" altLang="en-US" sz="2000" baseline="-25000" dirty="0" err="1">
                <a:solidFill>
                  <a:prstClr val="black"/>
                </a:solidFill>
                <a:latin typeface="Arial" charset="0"/>
                <a:ea typeface="ＭＳ Ｐゴシック" pitchFamily="-107" charset="-128"/>
                <a:cs typeface="Times New Roman" pitchFamily="18" charset="0"/>
                <a:sym typeface="Symbol" pitchFamily="18" charset="2"/>
              </a:rPr>
              <a:t>c</a:t>
            </a:r>
            <a:r>
              <a:rPr lang="en-CA" altLang="en-US" sz="2000" dirty="0">
                <a:solidFill>
                  <a:prstClr val="black"/>
                </a:solidFill>
                <a:latin typeface="Arial" charset="0"/>
                <a:ea typeface="ＭＳ Ｐゴシック" pitchFamily="-107" charset="-128"/>
                <a:cs typeface="Times New Roman" pitchFamily="18" charset="0"/>
                <a:sym typeface="Symbol" pitchFamily="18" charset="2"/>
              </a:rPr>
              <a:t> = 0.665  * E</a:t>
            </a:r>
            <a:r>
              <a:rPr lang="en-CA" altLang="en-US" sz="2000" baseline="30000" dirty="0">
                <a:solidFill>
                  <a:prstClr val="black"/>
                </a:solidFill>
                <a:latin typeface="Arial" charset="0"/>
                <a:ea typeface="ＭＳ Ｐゴシック" pitchFamily="-107" charset="-128"/>
                <a:cs typeface="Times New Roman" pitchFamily="18" charset="0"/>
                <a:sym typeface="Symbol" pitchFamily="18" charset="2"/>
              </a:rPr>
              <a:t>2</a:t>
            </a:r>
            <a:r>
              <a:rPr lang="en-CA" altLang="en-US" sz="2000" dirty="0">
                <a:solidFill>
                  <a:prstClr val="black"/>
                </a:solidFill>
                <a:latin typeface="Arial" charset="0"/>
                <a:ea typeface="ＭＳ Ｐゴシック" pitchFamily="-107" charset="-128"/>
                <a:cs typeface="Times New Roman" pitchFamily="18" charset="0"/>
                <a:sym typeface="Symbol" pitchFamily="18" charset="2"/>
              </a:rPr>
              <a:t>(GeV) * B(T)	Critical energy, half-power point			</a:t>
            </a:r>
            <a:endParaRPr lang="en-CA" altLang="en-US" sz="3200" dirty="0">
              <a:solidFill>
                <a:prstClr val="black"/>
              </a:solidFill>
              <a:latin typeface="Arial" charset="0"/>
              <a:ea typeface="ＭＳ Ｐゴシック" pitchFamily="-107" charset="-128"/>
              <a:cs typeface="Times New Roman" pitchFamily="18" charset="0"/>
            </a:endParaRPr>
          </a:p>
        </p:txBody>
      </p:sp>
      <p:sp>
        <p:nvSpPr>
          <p:cNvPr id="63500" name="Rectangle 1036"/>
          <p:cNvSpPr>
            <a:spLocks noChangeArrowheads="1"/>
          </p:cNvSpPr>
          <p:nvPr/>
        </p:nvSpPr>
        <p:spPr bwMode="auto">
          <a:xfrm>
            <a:off x="3756215" y="220420"/>
            <a:ext cx="4281941" cy="584775"/>
          </a:xfrm>
          <a:prstGeom prst="rect">
            <a:avLst/>
          </a:prstGeom>
          <a:noFill/>
          <a:ln>
            <a:noFill/>
          </a:ln>
          <a:effectLst/>
        </p:spPr>
        <p:txBody>
          <a:bodyPr wrap="none">
            <a:spAutoFit/>
          </a:bodyPr>
          <a:lstStyle/>
          <a:p>
            <a:pPr fontAlgn="base">
              <a:spcBef>
                <a:spcPct val="0"/>
              </a:spcBef>
              <a:spcAft>
                <a:spcPct val="0"/>
              </a:spcAft>
              <a:defRPr/>
            </a:pPr>
            <a:r>
              <a:rPr lang="en-CA" altLang="en-US" sz="3200" b="1" dirty="0">
                <a:solidFill>
                  <a:srgbClr val="0066FF"/>
                </a:solidFill>
                <a:latin typeface="Arial" charset="0"/>
                <a:ea typeface="ＭＳ Ｐゴシック" pitchFamily="-107" charset="-128"/>
                <a:cs typeface="Times New Roman" pitchFamily="18" charset="0"/>
              </a:rPr>
              <a:t>R</a:t>
            </a:r>
            <a:r>
              <a:rPr lang="en-CA" altLang="en-US" sz="3200" b="1" dirty="0" err="1">
                <a:solidFill>
                  <a:srgbClr val="0066FF"/>
                </a:solidFill>
                <a:latin typeface="Arial" charset="0"/>
                <a:ea typeface="ＭＳ Ｐゴシック" pitchFamily="-107" charset="-128"/>
                <a:cs typeface="Times New Roman" pitchFamily="18" charset="0"/>
              </a:rPr>
              <a:t>elativistic</a:t>
            </a:r>
            <a:r>
              <a:rPr lang="en-CA" altLang="en-US" sz="3200" b="1" dirty="0">
                <a:solidFill>
                  <a:srgbClr val="0066FF"/>
                </a:solidFill>
                <a:latin typeface="Arial" charset="0"/>
                <a:ea typeface="ＭＳ Ｐゴシック" pitchFamily="-107" charset="-128"/>
                <a:cs typeface="Times New Roman" pitchFamily="18" charset="0"/>
              </a:rPr>
              <a:t> electrons</a:t>
            </a:r>
            <a:endParaRPr lang="en-US" altLang="en-US" sz="3200" b="1" dirty="0">
              <a:solidFill>
                <a:srgbClr val="0066FF"/>
              </a:solidFill>
              <a:latin typeface="Arial" charset="0"/>
              <a:ea typeface="ＭＳ Ｐゴシック" pitchFamily="-107" charset="-128"/>
              <a:cs typeface="Times New Roman" pitchFamily="18" charset="0"/>
            </a:endParaRPr>
          </a:p>
        </p:txBody>
      </p:sp>
      <p:graphicFrame>
        <p:nvGraphicFramePr>
          <p:cNvPr id="2" name="Table 1"/>
          <p:cNvGraphicFramePr>
            <a:graphicFrameLocks noGrp="1"/>
          </p:cNvGraphicFramePr>
          <p:nvPr>
            <p:extLst/>
          </p:nvPr>
        </p:nvGraphicFramePr>
        <p:xfrm>
          <a:off x="1835434" y="4143068"/>
          <a:ext cx="7664825" cy="1483360"/>
        </p:xfrm>
        <a:graphic>
          <a:graphicData uri="http://schemas.openxmlformats.org/drawingml/2006/table">
            <a:tbl>
              <a:tblPr firstRow="1" bandRow="1">
                <a:tableStyleId>{5C22544A-7EE6-4342-B048-85BDC9FD1C3A}</a:tableStyleId>
              </a:tblPr>
              <a:tblGrid>
                <a:gridCol w="3603813">
                  <a:extLst>
                    <a:ext uri="{9D8B030D-6E8A-4147-A177-3AD203B41FA5}">
                      <a16:colId xmlns:a16="http://schemas.microsoft.com/office/drawing/2014/main" val="1340463656"/>
                    </a:ext>
                  </a:extLst>
                </a:gridCol>
                <a:gridCol w="1353670">
                  <a:extLst>
                    <a:ext uri="{9D8B030D-6E8A-4147-A177-3AD203B41FA5}">
                      <a16:colId xmlns:a16="http://schemas.microsoft.com/office/drawing/2014/main" val="3276102568"/>
                    </a:ext>
                  </a:extLst>
                </a:gridCol>
                <a:gridCol w="1174377">
                  <a:extLst>
                    <a:ext uri="{9D8B030D-6E8A-4147-A177-3AD203B41FA5}">
                      <a16:colId xmlns:a16="http://schemas.microsoft.com/office/drawing/2014/main" val="992630205"/>
                    </a:ext>
                  </a:extLst>
                </a:gridCol>
                <a:gridCol w="1532965">
                  <a:extLst>
                    <a:ext uri="{9D8B030D-6E8A-4147-A177-3AD203B41FA5}">
                      <a16:colId xmlns:a16="http://schemas.microsoft.com/office/drawing/2014/main" val="3145775151"/>
                    </a:ext>
                  </a:extLst>
                </a:gridCol>
              </a:tblGrid>
              <a:tr h="370840">
                <a:tc>
                  <a:txBody>
                    <a:bodyPr/>
                    <a:lstStyle/>
                    <a:p>
                      <a:pPr algn="ctr"/>
                      <a:r>
                        <a:rPr lang="en-US" dirty="0" smtClean="0">
                          <a:latin typeface="Arial" panose="020B0604020202020204" pitchFamily="34" charset="0"/>
                          <a:cs typeface="Arial" panose="020B0604020202020204" pitchFamily="34" charset="0"/>
                        </a:rPr>
                        <a:t>Facility</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Energy</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Symbol" panose="05050102010706020507" pitchFamily="18" charset="2"/>
                          <a:cs typeface="Arial" panose="020B0604020202020204" pitchFamily="34" charset="0"/>
                        </a:rPr>
                        <a:t>g</a:t>
                      </a:r>
                      <a:endParaRPr lang="en-US" dirty="0">
                        <a:latin typeface="Symbol" panose="05050102010706020507" pitchFamily="18" charset="2"/>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1/</a:t>
                      </a:r>
                      <a:r>
                        <a:rPr lang="en-US" dirty="0" smtClean="0">
                          <a:latin typeface="Symbol" panose="05050102010706020507" pitchFamily="18" charset="2"/>
                          <a:cs typeface="Arial" panose="020B0604020202020204" pitchFamily="34" charset="0"/>
                        </a:rPr>
                        <a:t>g</a:t>
                      </a:r>
                      <a:endParaRPr lang="en-US"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30722376"/>
                  </a:ext>
                </a:extLst>
              </a:tr>
              <a:tr h="370840">
                <a:tc>
                  <a:txBody>
                    <a:bodyPr/>
                    <a:lstStyle/>
                    <a:p>
                      <a:r>
                        <a:rPr kumimoji="0" lang="en-CA"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Advanced Light Source (LBL) </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1.9 GeV</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3718</a:t>
                      </a:r>
                      <a:endParaRPr lang="en-US" sz="1800" i="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smtClean="0">
                          <a:latin typeface="Arial" panose="020B0604020202020204" pitchFamily="34" charset="0"/>
                          <a:cs typeface="Arial" panose="020B0604020202020204" pitchFamily="34" charset="0"/>
                        </a:rPr>
                        <a:t>269 </a:t>
                      </a:r>
                      <a:r>
                        <a:rPr lang="en-CA" altLang="en-US" sz="1800" b="0" i="0" dirty="0" err="1" smtClean="0">
                          <a:solidFill>
                            <a:prstClr val="black"/>
                          </a:solidFill>
                          <a:latin typeface="Symbol" panose="05050102010706020507" pitchFamily="18" charset="2"/>
                          <a:cs typeface="Arial" panose="020B0604020202020204" pitchFamily="34" charset="0"/>
                          <a:sym typeface="Symbol" pitchFamily="18" charset="2"/>
                        </a:rPr>
                        <a:t>m</a:t>
                      </a:r>
                      <a:r>
                        <a:rPr lang="en-CA" altLang="en-US" sz="1800" b="0" i="0" dirty="0" err="1" smtClean="0">
                          <a:solidFill>
                            <a:prstClr val="black"/>
                          </a:solidFill>
                          <a:latin typeface="Arial" panose="020B0604020202020204" pitchFamily="34" charset="0"/>
                          <a:cs typeface="Arial" panose="020B0604020202020204" pitchFamily="34" charset="0"/>
                          <a:sym typeface="Symbol" pitchFamily="18" charset="2"/>
                        </a:rPr>
                        <a:t>rad</a:t>
                      </a:r>
                      <a:endParaRPr lang="en-US" sz="1800" i="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36029711"/>
                  </a:ext>
                </a:extLst>
              </a:tr>
              <a:tr h="370840">
                <a:tc>
                  <a:txBody>
                    <a:bodyPr/>
                    <a:lstStyle/>
                    <a:p>
                      <a:r>
                        <a:rPr lang="en-CA" altLang="en-US" sz="1800" b="0" i="0" dirty="0" smtClean="0">
                          <a:solidFill>
                            <a:prstClr val="black"/>
                          </a:solidFill>
                          <a:latin typeface="Arial" panose="020B0604020202020204" pitchFamily="34" charset="0"/>
                          <a:ea typeface="+mn-ea"/>
                          <a:cs typeface="Arial" panose="020B0604020202020204" pitchFamily="34" charset="0"/>
                          <a:sym typeface="Symbol" pitchFamily="18" charset="2"/>
                        </a:rPr>
                        <a:t>NSLS-II (BNL) </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3.0 GeV</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5871</a:t>
                      </a:r>
                      <a:endParaRPr lang="en-US" sz="1800" i="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smtClean="0">
                          <a:latin typeface="Arial" panose="020B0604020202020204" pitchFamily="34" charset="0"/>
                          <a:cs typeface="Arial" panose="020B0604020202020204" pitchFamily="34" charset="0"/>
                        </a:rPr>
                        <a:t>170 </a:t>
                      </a:r>
                      <a:r>
                        <a:rPr lang="en-CA" altLang="en-US" sz="1800" b="0" i="0" dirty="0" err="1" smtClean="0">
                          <a:solidFill>
                            <a:prstClr val="black"/>
                          </a:solidFill>
                          <a:latin typeface="Symbol" panose="05050102010706020507" pitchFamily="18" charset="2"/>
                          <a:cs typeface="Arial" panose="020B0604020202020204" pitchFamily="34" charset="0"/>
                          <a:sym typeface="Symbol" pitchFamily="18" charset="2"/>
                        </a:rPr>
                        <a:t>m</a:t>
                      </a:r>
                      <a:r>
                        <a:rPr lang="en-CA" altLang="en-US" sz="1800" b="0" i="0" dirty="0" err="1" smtClean="0">
                          <a:solidFill>
                            <a:prstClr val="black"/>
                          </a:solidFill>
                          <a:latin typeface="Arial" panose="020B0604020202020204" pitchFamily="34" charset="0"/>
                          <a:cs typeface="Arial" panose="020B0604020202020204" pitchFamily="34" charset="0"/>
                          <a:sym typeface="Symbol" pitchFamily="18" charset="2"/>
                        </a:rPr>
                        <a:t>rad</a:t>
                      </a:r>
                      <a:endParaRPr lang="en-US" sz="1800" i="0" dirty="0" smtClean="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22555366"/>
                  </a:ext>
                </a:extLst>
              </a:tr>
              <a:tr h="370840">
                <a:tc>
                  <a:txBody>
                    <a:bodyPr/>
                    <a:lstStyle/>
                    <a:p>
                      <a:r>
                        <a:rPr kumimoji="0" lang="en-CA"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Symbol" pitchFamily="18" charset="2"/>
                        </a:rPr>
                        <a:t>Advanced Photon Source (ANL) </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7.0 GeV</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13699</a:t>
                      </a:r>
                      <a:endParaRPr lang="en-US" sz="1800" i="0" dirty="0">
                        <a:latin typeface="Arial" panose="020B0604020202020204" pitchFamily="34" charset="0"/>
                        <a:cs typeface="Arial" panose="020B0604020202020204" pitchFamily="34" charset="0"/>
                      </a:endParaRPr>
                    </a:p>
                  </a:txBody>
                  <a:tcPr/>
                </a:tc>
                <a:tc>
                  <a:txBody>
                    <a:bodyPr/>
                    <a:lstStyle/>
                    <a:p>
                      <a:r>
                        <a:rPr lang="en-US" sz="1800" i="0" dirty="0" smtClean="0">
                          <a:latin typeface="Arial" panose="020B0604020202020204" pitchFamily="34" charset="0"/>
                          <a:cs typeface="Arial" panose="020B0604020202020204" pitchFamily="34" charset="0"/>
                        </a:rPr>
                        <a:t>73 </a:t>
                      </a:r>
                      <a:r>
                        <a:rPr lang="en-CA" altLang="en-US" sz="1800" b="0" i="0" dirty="0" err="1" smtClean="0">
                          <a:solidFill>
                            <a:prstClr val="black"/>
                          </a:solidFill>
                          <a:latin typeface="Symbol" panose="05050102010706020507" pitchFamily="18" charset="2"/>
                          <a:cs typeface="Arial" panose="020B0604020202020204" pitchFamily="34" charset="0"/>
                          <a:sym typeface="Symbol" pitchFamily="18" charset="2"/>
                        </a:rPr>
                        <a:t>m</a:t>
                      </a:r>
                      <a:r>
                        <a:rPr lang="en-CA" altLang="en-US" sz="1800" b="0" i="0" dirty="0" err="1" smtClean="0">
                          <a:solidFill>
                            <a:prstClr val="black"/>
                          </a:solidFill>
                          <a:latin typeface="Arial" panose="020B0604020202020204" pitchFamily="34" charset="0"/>
                          <a:cs typeface="Arial" panose="020B0604020202020204" pitchFamily="34" charset="0"/>
                          <a:sym typeface="Symbol" pitchFamily="18" charset="2"/>
                        </a:rPr>
                        <a:t>rad</a:t>
                      </a:r>
                      <a:endParaRPr lang="en-US" sz="180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32687323"/>
                  </a:ext>
                </a:extLst>
              </a:tr>
            </a:tbl>
          </a:graphicData>
        </a:graphic>
      </p:graphicFrame>
      <p:sp>
        <p:nvSpPr>
          <p:cNvPr id="8" name="Rectangle 1031"/>
          <p:cNvSpPr>
            <a:spLocks noChangeArrowheads="1"/>
          </p:cNvSpPr>
          <p:nvPr/>
        </p:nvSpPr>
        <p:spPr bwMode="auto">
          <a:xfrm>
            <a:off x="662616" y="5760418"/>
            <a:ext cx="7924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defRPr/>
            </a:pPr>
            <a:r>
              <a:rPr lang="en-CA" altLang="en-US" sz="2000" dirty="0">
                <a:solidFill>
                  <a:prstClr val="black"/>
                </a:solidFill>
                <a:latin typeface="Arial" charset="0"/>
                <a:ea typeface="ＭＳ Ｐゴシック" pitchFamily="-107" charset="-128"/>
                <a:cs typeface="Times New Roman" pitchFamily="18" charset="0"/>
                <a:sym typeface="Symbol" pitchFamily="18" charset="2"/>
              </a:rPr>
              <a:t>APS bending magnet:</a:t>
            </a:r>
          </a:p>
          <a:p>
            <a:pPr fontAlgn="base">
              <a:spcBef>
                <a:spcPct val="0"/>
              </a:spcBef>
              <a:spcAft>
                <a:spcPct val="0"/>
              </a:spcAft>
              <a:defRPr/>
            </a:pPr>
            <a:r>
              <a:rPr lang="en-CA" altLang="en-US" sz="2000" dirty="0">
                <a:solidFill>
                  <a:prstClr val="black"/>
                </a:solidFill>
                <a:latin typeface="Arial" charset="0"/>
                <a:ea typeface="ＭＳ Ｐゴシック" pitchFamily="-107" charset="-128"/>
                <a:cs typeface="Times New Roman" pitchFamily="18" charset="0"/>
                <a:sym typeface="Symbol" pitchFamily="18" charset="2"/>
              </a:rPr>
              <a:t>73 </a:t>
            </a:r>
            <a:r>
              <a:rPr lang="en-CA" altLang="en-US" sz="2000" dirty="0" err="1">
                <a:solidFill>
                  <a:prstClr val="black"/>
                </a:solidFill>
                <a:latin typeface="Symbol" panose="05050102010706020507" pitchFamily="18" charset="2"/>
                <a:ea typeface="ＭＳ Ｐゴシック" pitchFamily="-107" charset="-128"/>
                <a:cs typeface="Times New Roman" pitchFamily="18" charset="0"/>
                <a:sym typeface="Symbol" pitchFamily="18" charset="2"/>
              </a:rPr>
              <a:t>m</a:t>
            </a:r>
            <a:r>
              <a:rPr lang="en-CA" altLang="en-US" sz="2000" dirty="0" err="1">
                <a:solidFill>
                  <a:prstClr val="black"/>
                </a:solidFill>
                <a:latin typeface="Arial" charset="0"/>
                <a:ea typeface="ＭＳ Ｐゴシック" pitchFamily="-107" charset="-128"/>
                <a:cs typeface="Times New Roman" pitchFamily="18" charset="0"/>
                <a:sym typeface="Symbol" pitchFamily="18" charset="2"/>
              </a:rPr>
              <a:t>rad</a:t>
            </a:r>
            <a:r>
              <a:rPr lang="en-CA" altLang="en-US" sz="2000" dirty="0">
                <a:solidFill>
                  <a:prstClr val="black"/>
                </a:solidFill>
                <a:latin typeface="Arial" charset="0"/>
                <a:ea typeface="ＭＳ Ｐゴシック" pitchFamily="-107" charset="-128"/>
                <a:cs typeface="Times New Roman" pitchFamily="18" charset="0"/>
                <a:sym typeface="Symbol" pitchFamily="18" charset="2"/>
              </a:rPr>
              <a:t> at 60 meters ~4.4 mm vertical  beam size</a:t>
            </a:r>
          </a:p>
          <a:p>
            <a:pPr fontAlgn="base">
              <a:spcBef>
                <a:spcPct val="0"/>
              </a:spcBef>
              <a:spcAft>
                <a:spcPct val="0"/>
              </a:spcAft>
              <a:defRPr/>
            </a:pPr>
            <a:r>
              <a:rPr lang="en-CA" altLang="en-US" sz="2000" dirty="0" err="1">
                <a:solidFill>
                  <a:prstClr val="black"/>
                </a:solidFill>
                <a:latin typeface="Arial" charset="0"/>
                <a:ea typeface="ＭＳ Ｐゴシック" pitchFamily="-107" charset="-128"/>
                <a:cs typeface="Times New Roman" pitchFamily="18" charset="0"/>
                <a:sym typeface="Symbol" pitchFamily="18" charset="2"/>
              </a:rPr>
              <a:t>E</a:t>
            </a:r>
            <a:r>
              <a:rPr lang="en-CA" altLang="en-US" sz="2000" baseline="-25000" dirty="0" err="1">
                <a:solidFill>
                  <a:prstClr val="black"/>
                </a:solidFill>
                <a:latin typeface="Arial" charset="0"/>
                <a:ea typeface="ＭＳ Ｐゴシック" pitchFamily="-107" charset="-128"/>
                <a:cs typeface="Times New Roman" pitchFamily="18" charset="0"/>
                <a:sym typeface="Symbol" pitchFamily="18" charset="2"/>
              </a:rPr>
              <a:t>c</a:t>
            </a:r>
            <a:r>
              <a:rPr lang="en-CA" altLang="en-US" sz="2000" dirty="0">
                <a:solidFill>
                  <a:prstClr val="black"/>
                </a:solidFill>
                <a:latin typeface="Arial" charset="0"/>
                <a:ea typeface="ＭＳ Ｐゴシック" pitchFamily="-107" charset="-128"/>
                <a:cs typeface="Times New Roman" pitchFamily="18" charset="0"/>
                <a:sym typeface="Symbol" pitchFamily="18" charset="2"/>
              </a:rPr>
              <a:t> bending magnet = ~20keV 					</a:t>
            </a:r>
            <a:endParaRPr lang="en-CA" altLang="en-US" sz="3200" dirty="0">
              <a:solidFill>
                <a:prstClr val="black"/>
              </a:solidFill>
              <a:latin typeface="Arial" charset="0"/>
              <a:ea typeface="ＭＳ Ｐゴシック" pitchFamily="-107" charset="-128"/>
              <a:cs typeface="Times New Roman" pitchFamily="18" charset="0"/>
            </a:endParaRPr>
          </a:p>
        </p:txBody>
      </p:sp>
    </p:spTree>
    <p:extLst>
      <p:ext uri="{BB962C8B-B14F-4D97-AF65-F5344CB8AC3E}">
        <p14:creationId xmlns:p14="http://schemas.microsoft.com/office/powerpoint/2010/main" val="30854773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xfrm>
            <a:off x="3862916" y="914400"/>
            <a:ext cx="7895167" cy="1676400"/>
          </a:xfrm>
        </p:spPr>
        <p:txBody>
          <a:bodyPr/>
          <a:lstStyle/>
          <a:p>
            <a:pPr marL="57150" indent="0">
              <a:buNone/>
            </a:pPr>
            <a:r>
              <a:rPr lang="en-US" altLang="en-US" sz="2800" dirty="0" smtClean="0"/>
              <a:t>Major </a:t>
            </a:r>
            <a:r>
              <a:rPr lang="en-US" altLang="en-US" sz="2800" dirty="0"/>
              <a:t>thrust is studies of fluids and deformation at shallow crustal conditions (3-5 km depth). </a:t>
            </a:r>
            <a:endParaRPr lang="en-US" altLang="en-US" sz="2400" dirty="0"/>
          </a:p>
        </p:txBody>
      </p:sp>
      <p:sp>
        <p:nvSpPr>
          <p:cNvPr id="78851" name="Rectangle 3"/>
          <p:cNvSpPr>
            <a:spLocks noGrp="1" noChangeArrowheads="1"/>
          </p:cNvSpPr>
          <p:nvPr>
            <p:ph type="title"/>
          </p:nvPr>
        </p:nvSpPr>
        <p:spPr>
          <a:xfrm>
            <a:off x="1752600" y="76203"/>
            <a:ext cx="8686800" cy="838200"/>
          </a:xfrm>
        </p:spPr>
        <p:txBody>
          <a:bodyPr/>
          <a:lstStyle/>
          <a:p>
            <a:r>
              <a:rPr lang="en-US" altLang="en-US" b="1" dirty="0" smtClean="0">
                <a:solidFill>
                  <a:srgbClr val="0066FF"/>
                </a:solidFill>
              </a:rPr>
              <a:t>Deformation and Fluid Flow Cell</a:t>
            </a:r>
          </a:p>
        </p:txBody>
      </p:sp>
      <p:pic>
        <p:nvPicPr>
          <p:cNvPr id="78852" name="Picture 4" descr="IUCrfig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116" y="914400"/>
            <a:ext cx="2971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1"/>
          <p:cNvSpPr>
            <a:spLocks noChangeArrowheads="1"/>
          </p:cNvSpPr>
          <p:nvPr/>
        </p:nvSpPr>
        <p:spPr bwMode="auto">
          <a:xfrm>
            <a:off x="4013201" y="2113746"/>
            <a:ext cx="787399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Triaxial</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deformation rig for tomographic imaging at high-pressure and temperature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Renard</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2016)</a:t>
            </a:r>
          </a:p>
        </p:txBody>
      </p:sp>
      <p:sp>
        <p:nvSpPr>
          <p:cNvPr id="6" name="Rectangle 1"/>
          <p:cNvSpPr>
            <a:spLocks noChangeArrowheads="1"/>
          </p:cNvSpPr>
          <p:nvPr/>
        </p:nvSpPr>
        <p:spPr bwMode="auto">
          <a:xfrm>
            <a:off x="4013202" y="3443168"/>
            <a:ext cx="7873997"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Plan to hold a workshop to finalize the design to maximize utility to the community.</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NSF "</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Research Coordination Network: In situ Studies of Rock Deformation (ISRD</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Wenlu</a:t>
            </a:r>
            <a:r>
              <a:rPr kumimoji="0" lang="en-US" alt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Zhu PI) will be funded for workshops. </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09585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a:xfrm>
            <a:off x="1752600" y="76203"/>
            <a:ext cx="8686800" cy="582165"/>
          </a:xfrm>
        </p:spPr>
        <p:txBody>
          <a:bodyPr/>
          <a:lstStyle/>
          <a:p>
            <a:r>
              <a:rPr lang="en-US" altLang="en-US" b="1" dirty="0" smtClean="0">
                <a:solidFill>
                  <a:srgbClr val="0066FF"/>
                </a:solidFill>
              </a:rPr>
              <a:t>Beamline Control Screens</a:t>
            </a:r>
          </a:p>
        </p:txBody>
      </p:sp>
      <p:pic>
        <p:nvPicPr>
          <p:cNvPr id="8" name="Picture 7"/>
          <p:cNvPicPr>
            <a:picLocks noChangeAspect="1"/>
          </p:cNvPicPr>
          <p:nvPr/>
        </p:nvPicPr>
        <p:blipFill>
          <a:blip r:embed="rId2"/>
          <a:stretch>
            <a:fillRect/>
          </a:stretch>
        </p:blipFill>
        <p:spPr>
          <a:xfrm>
            <a:off x="422339" y="1057656"/>
            <a:ext cx="8285602" cy="4447032"/>
          </a:xfrm>
          <a:prstGeom prst="rect">
            <a:avLst/>
          </a:prstGeom>
        </p:spPr>
      </p:pic>
      <p:pic>
        <p:nvPicPr>
          <p:cNvPr id="9" name="Picture 8"/>
          <p:cNvPicPr>
            <a:picLocks noChangeAspect="1"/>
          </p:cNvPicPr>
          <p:nvPr/>
        </p:nvPicPr>
        <p:blipFill>
          <a:blip r:embed="rId3"/>
          <a:stretch>
            <a:fillRect/>
          </a:stretch>
        </p:blipFill>
        <p:spPr>
          <a:xfrm>
            <a:off x="9656287" y="421920"/>
            <a:ext cx="1828800" cy="2315184"/>
          </a:xfrm>
          <a:prstGeom prst="rect">
            <a:avLst/>
          </a:prstGeom>
        </p:spPr>
      </p:pic>
      <p:pic>
        <p:nvPicPr>
          <p:cNvPr id="10" name="Picture 9"/>
          <p:cNvPicPr>
            <a:picLocks noChangeAspect="1"/>
          </p:cNvPicPr>
          <p:nvPr/>
        </p:nvPicPr>
        <p:blipFill>
          <a:blip r:embed="rId4"/>
          <a:stretch>
            <a:fillRect/>
          </a:stretch>
        </p:blipFill>
        <p:spPr>
          <a:xfrm>
            <a:off x="9199087" y="2848588"/>
            <a:ext cx="2743200" cy="1487731"/>
          </a:xfrm>
          <a:prstGeom prst="rect">
            <a:avLst/>
          </a:prstGeom>
        </p:spPr>
      </p:pic>
      <p:pic>
        <p:nvPicPr>
          <p:cNvPr id="11" name="Picture 10"/>
          <p:cNvPicPr>
            <a:picLocks noChangeAspect="1"/>
          </p:cNvPicPr>
          <p:nvPr/>
        </p:nvPicPr>
        <p:blipFill>
          <a:blip r:embed="rId5"/>
          <a:stretch>
            <a:fillRect/>
          </a:stretch>
        </p:blipFill>
        <p:spPr>
          <a:xfrm>
            <a:off x="9727311" y="4447803"/>
            <a:ext cx="1828800" cy="2315183"/>
          </a:xfrm>
          <a:prstGeom prst="rect">
            <a:avLst/>
          </a:prstGeom>
        </p:spPr>
      </p:pic>
      <p:sp>
        <p:nvSpPr>
          <p:cNvPr id="13" name="Rectangle 13"/>
          <p:cNvSpPr>
            <a:spLocks noChangeArrowheads="1"/>
          </p:cNvSpPr>
          <p:nvPr/>
        </p:nvSpPr>
        <p:spPr bwMode="auto">
          <a:xfrm>
            <a:off x="3056270" y="5716448"/>
            <a:ext cx="2563258" cy="32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18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Monochromator</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 name="Rectangle 13"/>
          <p:cNvSpPr>
            <a:spLocks noChangeArrowheads="1"/>
          </p:cNvSpPr>
          <p:nvPr/>
        </p:nvSpPr>
        <p:spPr bwMode="auto">
          <a:xfrm>
            <a:off x="8576812" y="5903976"/>
            <a:ext cx="1281629" cy="32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Slits</a:t>
            </a:r>
          </a:p>
        </p:txBody>
      </p:sp>
    </p:spTree>
    <p:extLst>
      <p:ext uri="{BB962C8B-B14F-4D97-AF65-F5344CB8AC3E}">
        <p14:creationId xmlns:p14="http://schemas.microsoft.com/office/powerpoint/2010/main" val="38924149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a:xfrm>
            <a:off x="1752600" y="76203"/>
            <a:ext cx="8686800" cy="582165"/>
          </a:xfrm>
        </p:spPr>
        <p:txBody>
          <a:bodyPr/>
          <a:lstStyle/>
          <a:p>
            <a:r>
              <a:rPr lang="en-US" altLang="en-US" b="1" dirty="0" smtClean="0">
                <a:solidFill>
                  <a:srgbClr val="0066FF"/>
                </a:solidFill>
              </a:rPr>
              <a:t>Beamline Control Screens</a:t>
            </a:r>
          </a:p>
        </p:txBody>
      </p:sp>
      <p:pic>
        <p:nvPicPr>
          <p:cNvPr id="12" name="Picture 11"/>
          <p:cNvPicPr>
            <a:picLocks noChangeAspect="1"/>
          </p:cNvPicPr>
          <p:nvPr/>
        </p:nvPicPr>
        <p:blipFill>
          <a:blip r:embed="rId2"/>
          <a:stretch>
            <a:fillRect/>
          </a:stretch>
        </p:blipFill>
        <p:spPr>
          <a:xfrm>
            <a:off x="7956423" y="891923"/>
            <a:ext cx="3448050" cy="2590800"/>
          </a:xfrm>
          <a:prstGeom prst="rect">
            <a:avLst/>
          </a:prstGeom>
        </p:spPr>
      </p:pic>
      <p:pic>
        <p:nvPicPr>
          <p:cNvPr id="2" name="Picture 1"/>
          <p:cNvPicPr>
            <a:picLocks noChangeAspect="1"/>
          </p:cNvPicPr>
          <p:nvPr/>
        </p:nvPicPr>
        <p:blipFill>
          <a:blip r:embed="rId3"/>
          <a:stretch>
            <a:fillRect/>
          </a:stretch>
        </p:blipFill>
        <p:spPr>
          <a:xfrm>
            <a:off x="629031" y="818771"/>
            <a:ext cx="4497693" cy="3675892"/>
          </a:xfrm>
          <a:prstGeom prst="rect">
            <a:avLst/>
          </a:prstGeom>
        </p:spPr>
      </p:pic>
      <p:pic>
        <p:nvPicPr>
          <p:cNvPr id="3" name="Picture 2"/>
          <p:cNvPicPr>
            <a:picLocks noChangeAspect="1"/>
          </p:cNvPicPr>
          <p:nvPr/>
        </p:nvPicPr>
        <p:blipFill>
          <a:blip r:embed="rId4"/>
          <a:stretch>
            <a:fillRect/>
          </a:stretch>
        </p:blipFill>
        <p:spPr>
          <a:xfrm>
            <a:off x="5362575" y="2754249"/>
            <a:ext cx="2209800" cy="4019550"/>
          </a:xfrm>
          <a:prstGeom prst="rect">
            <a:avLst/>
          </a:prstGeom>
        </p:spPr>
      </p:pic>
      <p:sp>
        <p:nvSpPr>
          <p:cNvPr id="13" name="Rectangle 13"/>
          <p:cNvSpPr>
            <a:spLocks noChangeArrowheads="1"/>
          </p:cNvSpPr>
          <p:nvPr/>
        </p:nvSpPr>
        <p:spPr bwMode="auto">
          <a:xfrm>
            <a:off x="1596248" y="4600348"/>
            <a:ext cx="2563258" cy="32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lang="en-US" altLang="en-US" sz="1800" b="1" dirty="0" smtClean="0">
                <a:solidFill>
                  <a:srgbClr val="000000"/>
                </a:solidFill>
                <a:latin typeface="Arial" panose="020B0604020202020204" pitchFamily="34" charset="0"/>
              </a:rPr>
              <a:t>X-Ray Mirror</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 name="Rectangle 13"/>
          <p:cNvSpPr>
            <a:spLocks noChangeArrowheads="1"/>
          </p:cNvSpPr>
          <p:nvPr/>
        </p:nvSpPr>
        <p:spPr bwMode="auto">
          <a:xfrm>
            <a:off x="7390526" y="5578604"/>
            <a:ext cx="2563258" cy="32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5-axis lift table</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 name="Rectangle 13"/>
          <p:cNvSpPr>
            <a:spLocks noChangeArrowheads="1"/>
          </p:cNvSpPr>
          <p:nvPr/>
        </p:nvSpPr>
        <p:spPr bwMode="auto">
          <a:xfrm>
            <a:off x="8551814" y="3589293"/>
            <a:ext cx="2563258" cy="32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Filters</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874921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a:xfrm>
            <a:off x="1752600" y="76203"/>
            <a:ext cx="8686800" cy="582165"/>
          </a:xfrm>
        </p:spPr>
        <p:txBody>
          <a:bodyPr/>
          <a:lstStyle/>
          <a:p>
            <a:r>
              <a:rPr lang="en-US" altLang="en-US" b="1" dirty="0" smtClean="0">
                <a:solidFill>
                  <a:srgbClr val="0066FF"/>
                </a:solidFill>
              </a:rPr>
              <a:t>Tomography Control Screens</a:t>
            </a:r>
          </a:p>
        </p:txBody>
      </p:sp>
      <p:pic>
        <p:nvPicPr>
          <p:cNvPr id="3" name="Picture 2"/>
          <p:cNvPicPr>
            <a:picLocks noChangeAspect="1"/>
          </p:cNvPicPr>
          <p:nvPr/>
        </p:nvPicPr>
        <p:blipFill>
          <a:blip r:embed="rId2"/>
          <a:stretch>
            <a:fillRect/>
          </a:stretch>
        </p:blipFill>
        <p:spPr>
          <a:xfrm>
            <a:off x="9043606" y="1705411"/>
            <a:ext cx="2103120" cy="3825503"/>
          </a:xfrm>
          <a:prstGeom prst="rect">
            <a:avLst/>
          </a:prstGeom>
        </p:spPr>
      </p:pic>
      <p:sp>
        <p:nvSpPr>
          <p:cNvPr id="14" name="Rectangle 13"/>
          <p:cNvSpPr>
            <a:spLocks noChangeArrowheads="1"/>
          </p:cNvSpPr>
          <p:nvPr/>
        </p:nvSpPr>
        <p:spPr bwMode="auto">
          <a:xfrm>
            <a:off x="5532259" y="1903425"/>
            <a:ext cx="1782941" cy="32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Camera stage</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 name="Rectangle 13"/>
          <p:cNvSpPr>
            <a:spLocks noChangeArrowheads="1"/>
          </p:cNvSpPr>
          <p:nvPr/>
        </p:nvSpPr>
        <p:spPr bwMode="auto">
          <a:xfrm>
            <a:off x="8813537" y="5646185"/>
            <a:ext cx="2563258" cy="32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5-axis lift</a:t>
            </a:r>
            <a:r>
              <a:rPr kumimoji="0" lang="en-US" altLang="en-US" sz="1800" b="1" i="0" u="none" strike="noStrike" kern="1200" cap="none" spc="0" normalizeH="0" noProof="0" dirty="0" smtClean="0">
                <a:ln>
                  <a:noFill/>
                </a:ln>
                <a:solidFill>
                  <a:srgbClr val="000000"/>
                </a:solidFill>
                <a:effectLst/>
                <a:uLnTx/>
                <a:uFillTx/>
                <a:latin typeface="Arial" panose="020B0604020202020204" pitchFamily="34" charset="0"/>
                <a:ea typeface="+mn-ea"/>
                <a:cs typeface="+mn-cs"/>
              </a:rPr>
              <a:t> table</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4" name="Picture 3"/>
          <p:cNvPicPr>
            <a:picLocks noChangeAspect="1"/>
          </p:cNvPicPr>
          <p:nvPr/>
        </p:nvPicPr>
        <p:blipFill>
          <a:blip r:embed="rId3"/>
          <a:stretch>
            <a:fillRect/>
          </a:stretch>
        </p:blipFill>
        <p:spPr>
          <a:xfrm>
            <a:off x="228739" y="751029"/>
            <a:ext cx="5303520" cy="2959495"/>
          </a:xfrm>
          <a:prstGeom prst="rect">
            <a:avLst/>
          </a:prstGeom>
        </p:spPr>
      </p:pic>
      <p:pic>
        <p:nvPicPr>
          <p:cNvPr id="5" name="Picture 4"/>
          <p:cNvPicPr>
            <a:picLocks noChangeAspect="1"/>
          </p:cNvPicPr>
          <p:nvPr/>
        </p:nvPicPr>
        <p:blipFill>
          <a:blip r:embed="rId4"/>
          <a:stretch>
            <a:fillRect/>
          </a:stretch>
        </p:blipFill>
        <p:spPr>
          <a:xfrm>
            <a:off x="228739" y="3780558"/>
            <a:ext cx="5303520" cy="2959495"/>
          </a:xfrm>
          <a:prstGeom prst="rect">
            <a:avLst/>
          </a:prstGeom>
        </p:spPr>
      </p:pic>
      <p:sp>
        <p:nvSpPr>
          <p:cNvPr id="11" name="Rectangle 10"/>
          <p:cNvSpPr>
            <a:spLocks noChangeArrowheads="1"/>
          </p:cNvSpPr>
          <p:nvPr/>
        </p:nvSpPr>
        <p:spPr bwMode="auto">
          <a:xfrm>
            <a:off x="5591859" y="5096629"/>
            <a:ext cx="1782941" cy="32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0847" tIns="30425" rIns="60847" bIns="30425">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96000"/>
              </a:lnSpc>
              <a:spcBef>
                <a:spcPct val="40000"/>
              </a:spcBef>
              <a:spcAft>
                <a:spcPct val="40000"/>
              </a:spcAft>
              <a:buClrTx/>
              <a:buSzTx/>
              <a:buFont typeface="Arial" panose="020B0604020202020204" pitchFamily="34" charset="0"/>
              <a:buNone/>
              <a:tabLst/>
              <a:defRPr/>
            </a:pPr>
            <a:r>
              <a:rPr kumimoji="0" lang="en-US"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Sample stage</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998383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6083" y="658368"/>
            <a:ext cx="5029200" cy="6139631"/>
          </a:xfrm>
          <a:prstGeom prst="rect">
            <a:avLst/>
          </a:prstGeom>
        </p:spPr>
      </p:pic>
      <p:sp>
        <p:nvSpPr>
          <p:cNvPr id="12" name="Rectangle 3"/>
          <p:cNvSpPr>
            <a:spLocks noGrp="1" noChangeArrowheads="1"/>
          </p:cNvSpPr>
          <p:nvPr>
            <p:ph type="title"/>
          </p:nvPr>
        </p:nvSpPr>
        <p:spPr>
          <a:xfrm>
            <a:off x="1752600" y="76203"/>
            <a:ext cx="8686800" cy="582165"/>
          </a:xfrm>
        </p:spPr>
        <p:txBody>
          <a:bodyPr/>
          <a:lstStyle/>
          <a:p>
            <a:r>
              <a:rPr lang="en-US" altLang="en-US" sz="2800" b="1" dirty="0" err="1" smtClean="0">
                <a:solidFill>
                  <a:srgbClr val="0066FF"/>
                </a:solidFill>
              </a:rPr>
              <a:t>TomoScan</a:t>
            </a:r>
            <a:r>
              <a:rPr lang="en-US" altLang="en-US" sz="2800" b="1" dirty="0" smtClean="0">
                <a:solidFill>
                  <a:srgbClr val="0066FF"/>
                </a:solidFill>
              </a:rPr>
              <a:t> Data Collection Screen</a:t>
            </a:r>
          </a:p>
        </p:txBody>
      </p:sp>
      <p:sp>
        <p:nvSpPr>
          <p:cNvPr id="13" name="Rectangle 1"/>
          <p:cNvSpPr>
            <a:spLocks noChangeArrowheads="1"/>
          </p:cNvSpPr>
          <p:nvPr/>
        </p:nvSpPr>
        <p:spPr bwMode="auto">
          <a:xfrm>
            <a:off x="5779008" y="1120592"/>
            <a:ext cx="5477255"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228600" marR="0" lvl="0" indent="-228600"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2400" b="0" i="0" u="none" strike="noStrike" kern="1200" cap="none" spc="0" normalizeH="0" baseline="0" noProof="0" dirty="0" err="1" smtClean="0">
                <a:ln>
                  <a:noFill/>
                </a:ln>
                <a:solidFill>
                  <a:srgbClr val="000000"/>
                </a:solidFill>
                <a:effectLst/>
                <a:uLnTx/>
                <a:uFillTx/>
                <a:ea typeface="Calibri" panose="020F0502020204030204" pitchFamily="34" charset="0"/>
                <a:cs typeface="Times New Roman" panose="02020603050405020304" pitchFamily="18" charset="0"/>
              </a:rPr>
              <a:t>TomoScan</a:t>
            </a:r>
            <a:r>
              <a:rPr kumimoji="0" lang="en-US" altLang="en-US" sz="2400" b="0" i="0" u="none" strike="noStrike" kern="1200" cap="none" spc="0" normalizeH="0" noProof="0" dirty="0" smtClean="0">
                <a:ln>
                  <a:noFill/>
                </a:ln>
                <a:solidFill>
                  <a:srgbClr val="000000"/>
                </a:solidFill>
                <a:effectLst/>
                <a:uLnTx/>
                <a:uFillTx/>
                <a:ea typeface="Calibri" panose="020F0502020204030204" pitchFamily="34" charset="0"/>
                <a:cs typeface="Times New Roman" panose="02020603050405020304" pitchFamily="18" charset="0"/>
              </a:rPr>
              <a:t> Python program controls data acquisition</a:t>
            </a:r>
          </a:p>
          <a:p>
            <a:pPr marL="228600" marR="0" lvl="0" indent="-228600"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400" baseline="0" dirty="0" smtClean="0">
                <a:solidFill>
                  <a:srgbClr val="000000"/>
                </a:solidFill>
                <a:ea typeface="Calibri" panose="020F0502020204030204" pitchFamily="34" charset="0"/>
                <a:cs typeface="Times New Roman" panose="02020603050405020304" pitchFamily="18" charset="0"/>
              </a:rPr>
              <a:t>Collects</a:t>
            </a:r>
            <a:r>
              <a:rPr lang="en-US" altLang="en-US" sz="2400" dirty="0" smtClean="0">
                <a:solidFill>
                  <a:srgbClr val="000000"/>
                </a:solidFill>
                <a:ea typeface="Calibri" panose="020F0502020204030204" pitchFamily="34" charset="0"/>
                <a:cs typeface="Times New Roman" panose="02020603050405020304" pitchFamily="18" charset="0"/>
              </a:rPr>
              <a:t> dark fields, flat fields, and projections</a:t>
            </a:r>
          </a:p>
          <a:p>
            <a:pPr marL="228600" marR="0" lvl="0" indent="-228600"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rgbClr val="000000"/>
                </a:solidFill>
                <a:effectLst/>
                <a:uLnTx/>
                <a:uFillTx/>
                <a:ea typeface="Calibri" panose="020F0502020204030204" pitchFamily="34" charset="0"/>
                <a:cs typeface="Times New Roman" panose="02020603050405020304" pitchFamily="18" charset="0"/>
              </a:rPr>
              <a:t>Saves</a:t>
            </a:r>
            <a:r>
              <a:rPr kumimoji="0" lang="en-US" altLang="en-US" sz="2400" b="0" i="0" u="none" strike="noStrike" kern="1200" cap="none" spc="0" normalizeH="0" noProof="0" dirty="0" smtClean="0">
                <a:ln>
                  <a:noFill/>
                </a:ln>
                <a:solidFill>
                  <a:srgbClr val="000000"/>
                </a:solidFill>
                <a:effectLst/>
                <a:uLnTx/>
                <a:uFillTx/>
                <a:ea typeface="Calibri" panose="020F0502020204030204" pitchFamily="34" charset="0"/>
                <a:cs typeface="Times New Roman" panose="02020603050405020304" pitchFamily="18" charset="0"/>
              </a:rPr>
              <a:t> data in HDF5 files</a:t>
            </a:r>
          </a:p>
          <a:p>
            <a:pPr marL="228600" marR="0" lvl="0" indent="-228600"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400" baseline="0" dirty="0" smtClean="0">
                <a:solidFill>
                  <a:srgbClr val="000000"/>
                </a:solidFill>
                <a:ea typeface="Calibri" panose="020F0502020204030204" pitchFamily="34" charset="0"/>
                <a:cs typeface="Times New Roman" panose="02020603050405020304" pitchFamily="18" charset="0"/>
              </a:rPr>
              <a:t>Complete</a:t>
            </a:r>
            <a:r>
              <a:rPr lang="en-US" altLang="en-US" sz="2400" dirty="0" smtClean="0">
                <a:solidFill>
                  <a:srgbClr val="000000"/>
                </a:solidFill>
                <a:ea typeface="Calibri" panose="020F0502020204030204" pitchFamily="34" charset="0"/>
                <a:cs typeface="Times New Roman" panose="02020603050405020304" pitchFamily="18" charset="0"/>
              </a:rPr>
              <a:t> control through EPICS Process Variables, so everything can be controlled and scripted by any client on the network</a:t>
            </a:r>
            <a:endParaRPr kumimoji="0" lang="en-US" altLang="en-US" sz="24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52751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1294" y="771835"/>
            <a:ext cx="4572000" cy="5942793"/>
          </a:xfrm>
          <a:prstGeom prst="rect">
            <a:avLst/>
          </a:prstGeom>
        </p:spPr>
      </p:pic>
      <p:sp>
        <p:nvSpPr>
          <p:cNvPr id="12" name="Rectangle 3"/>
          <p:cNvSpPr>
            <a:spLocks noGrp="1" noChangeArrowheads="1"/>
          </p:cNvSpPr>
          <p:nvPr>
            <p:ph type="title"/>
          </p:nvPr>
        </p:nvSpPr>
        <p:spPr>
          <a:xfrm>
            <a:off x="1752600" y="76203"/>
            <a:ext cx="8686800" cy="582165"/>
          </a:xfrm>
        </p:spPr>
        <p:txBody>
          <a:bodyPr/>
          <a:lstStyle/>
          <a:p>
            <a:r>
              <a:rPr lang="en-US" altLang="en-US" sz="2800" b="1" dirty="0" err="1" smtClean="0">
                <a:solidFill>
                  <a:srgbClr val="0066FF"/>
                </a:solidFill>
              </a:rPr>
              <a:t>TomoScan</a:t>
            </a:r>
            <a:r>
              <a:rPr lang="en-US" altLang="en-US" sz="2800" b="1" dirty="0" smtClean="0">
                <a:solidFill>
                  <a:srgbClr val="0066FF"/>
                </a:solidFill>
              </a:rPr>
              <a:t> Metadata Screen</a:t>
            </a:r>
          </a:p>
        </p:txBody>
      </p:sp>
      <p:sp>
        <p:nvSpPr>
          <p:cNvPr id="5" name="Rectangle 1"/>
          <p:cNvSpPr>
            <a:spLocks noChangeArrowheads="1"/>
          </p:cNvSpPr>
          <p:nvPr/>
        </p:nvSpPr>
        <p:spPr bwMode="auto">
          <a:xfrm>
            <a:off x="5212080" y="891992"/>
            <a:ext cx="5477255"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228600" marR="0" lvl="0" indent="-228600"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2400" b="0" i="0" u="none" strike="noStrike" kern="1200" cap="none" spc="0" normalizeH="0" baseline="0" noProof="0" dirty="0" smtClean="0">
                <a:ln>
                  <a:noFill/>
                </a:ln>
                <a:solidFill>
                  <a:srgbClr val="000000"/>
                </a:solidFill>
                <a:effectLst/>
                <a:uLnTx/>
                <a:uFillTx/>
                <a:ea typeface="Calibri" panose="020F0502020204030204" pitchFamily="34" charset="0"/>
                <a:cs typeface="Times New Roman" panose="02020603050405020304" pitchFamily="18" charset="0"/>
              </a:rPr>
              <a:t>Metadata</a:t>
            </a:r>
            <a:r>
              <a:rPr kumimoji="0" lang="en-US" altLang="en-US" sz="2400" b="0" i="0" u="none" strike="noStrike" kern="1200" cap="none" spc="0" normalizeH="0" noProof="0" dirty="0" smtClean="0">
                <a:ln>
                  <a:noFill/>
                </a:ln>
                <a:solidFill>
                  <a:srgbClr val="000000"/>
                </a:solidFill>
                <a:effectLst/>
                <a:uLnTx/>
                <a:uFillTx/>
                <a:ea typeface="Calibri" panose="020F0502020204030204" pitchFamily="34" charset="0"/>
                <a:cs typeface="Times New Roman" panose="02020603050405020304" pitchFamily="18" charset="0"/>
              </a:rPr>
              <a:t> is saved for both user-entered information shown here, as well as many EPICS PVs for the state of the storage ring, beamline, sample stage, etc.</a:t>
            </a:r>
          </a:p>
          <a:p>
            <a:pPr marL="228600" marR="0" lvl="0" indent="-228600"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2400" baseline="0" dirty="0" smtClean="0">
                <a:solidFill>
                  <a:srgbClr val="000000"/>
                </a:solidFill>
                <a:ea typeface="Calibri" panose="020F0502020204030204" pitchFamily="34" charset="0"/>
                <a:cs typeface="Times New Roman" panose="02020603050405020304" pitchFamily="18" charset="0"/>
              </a:rPr>
              <a:t>Can</a:t>
            </a:r>
            <a:r>
              <a:rPr lang="en-US" altLang="en-US" sz="2400" dirty="0" smtClean="0">
                <a:solidFill>
                  <a:srgbClr val="000000"/>
                </a:solidFill>
                <a:ea typeface="Calibri" panose="020F0502020204030204" pitchFamily="34" charset="0"/>
                <a:cs typeface="Times New Roman" panose="02020603050405020304" pitchFamily="18" charset="0"/>
              </a:rPr>
              <a:t> add additional metadata for a specific experiment (temperature, etc.)</a:t>
            </a:r>
            <a:endParaRPr kumimoji="0" lang="en-US" altLang="en-US" sz="24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282565" y="3510884"/>
            <a:ext cx="2546985" cy="2880360"/>
          </a:xfrm>
          <a:prstGeom prst="rect">
            <a:avLst/>
          </a:prstGeom>
        </p:spPr>
      </p:pic>
      <p:sp>
        <p:nvSpPr>
          <p:cNvPr id="7" name="Rectangle 1"/>
          <p:cNvSpPr>
            <a:spLocks noChangeArrowheads="1"/>
          </p:cNvSpPr>
          <p:nvPr/>
        </p:nvSpPr>
        <p:spPr bwMode="auto">
          <a:xfrm>
            <a:off x="7950707" y="3743231"/>
            <a:ext cx="4111751"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228600" marR="0" lvl="0" indent="-228600"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smtClean="0">
                <a:ln>
                  <a:noFill/>
                </a:ln>
                <a:solidFill>
                  <a:srgbClr val="000000"/>
                </a:solidFill>
                <a:effectLst/>
                <a:uLnTx/>
                <a:uFillTx/>
                <a:ea typeface="Calibri" panose="020F0502020204030204" pitchFamily="34" charset="0"/>
                <a:cs typeface="Times New Roman" panose="02020603050405020304" pitchFamily="18" charset="0"/>
              </a:rPr>
              <a:t>EPICS</a:t>
            </a:r>
            <a:r>
              <a:rPr kumimoji="0" lang="en-US" altLang="en-US" sz="1800" b="0" i="0" u="none" strike="noStrike" kern="1200" cap="none" spc="0" normalizeH="0" noProof="0" dirty="0" smtClean="0">
                <a:ln>
                  <a:noFill/>
                </a:ln>
                <a:solidFill>
                  <a:srgbClr val="000000"/>
                </a:solidFill>
                <a:effectLst/>
                <a:uLnTx/>
                <a:uFillTx/>
                <a:ea typeface="Calibri" panose="020F0502020204030204" pitchFamily="34" charset="0"/>
                <a:cs typeface="Times New Roman" panose="02020603050405020304" pitchFamily="18" charset="0"/>
              </a:rPr>
              <a:t> scan record can scan any EPICS PV and collect a complete tomography dataset at each point in the scan.</a:t>
            </a:r>
          </a:p>
          <a:p>
            <a:pPr marL="228600" marR="0" lvl="0" indent="-228600"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altLang="en-US" sz="1800" noProof="0" dirty="0" smtClean="0">
                <a:solidFill>
                  <a:srgbClr val="000000"/>
                </a:solidFill>
                <a:ea typeface="Calibri" panose="020F0502020204030204" pitchFamily="34" charset="0"/>
                <a:cs typeface="Times New Roman" panose="02020603050405020304" pitchFamily="18" charset="0"/>
              </a:rPr>
              <a:t>Vertical sample position scanned here</a:t>
            </a:r>
          </a:p>
          <a:p>
            <a:pPr marL="228600" marR="0" lvl="0" indent="-228600"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dirty="0" smtClean="0">
                <a:ln>
                  <a:noFill/>
                </a:ln>
                <a:solidFill>
                  <a:srgbClr val="000000"/>
                </a:solidFill>
                <a:effectLst/>
                <a:uLnTx/>
                <a:uFillTx/>
                <a:ea typeface="Calibri" panose="020F0502020204030204" pitchFamily="34" charset="0"/>
                <a:cs typeface="Times New Roman" panose="02020603050405020304" pitchFamily="18" charset="0"/>
              </a:rPr>
              <a:t>Could</a:t>
            </a:r>
            <a:r>
              <a:rPr kumimoji="0" lang="en-US" altLang="en-US" sz="1800" b="0" i="0" u="none" strike="noStrike" kern="1200" cap="none" spc="0" normalizeH="0" dirty="0" smtClean="0">
                <a:ln>
                  <a:noFill/>
                </a:ln>
                <a:solidFill>
                  <a:srgbClr val="000000"/>
                </a:solidFill>
                <a:effectLst/>
                <a:uLnTx/>
                <a:uFillTx/>
                <a:ea typeface="Calibri" panose="020F0502020204030204" pitchFamily="34" charset="0"/>
                <a:cs typeface="Times New Roman" panose="02020603050405020304" pitchFamily="18" charset="0"/>
              </a:rPr>
              <a:t> scan </a:t>
            </a:r>
            <a:r>
              <a:rPr kumimoji="0" lang="en-US" altLang="en-US" sz="1800" b="0" i="0" u="none" strike="noStrike" kern="1200" cap="none" spc="0" normalizeH="0" dirty="0" err="1" smtClean="0">
                <a:ln>
                  <a:noFill/>
                </a:ln>
                <a:solidFill>
                  <a:srgbClr val="000000"/>
                </a:solidFill>
                <a:effectLst/>
                <a:uLnTx/>
                <a:uFillTx/>
                <a:ea typeface="Calibri" panose="020F0502020204030204" pitchFamily="34" charset="0"/>
                <a:cs typeface="Times New Roman" panose="02020603050405020304" pitchFamily="18" charset="0"/>
              </a:rPr>
              <a:t>monochromator</a:t>
            </a:r>
            <a:r>
              <a:rPr kumimoji="0" lang="en-US" altLang="en-US" sz="1800" b="0" i="0" u="none" strike="noStrike" kern="1200" cap="none" spc="0" normalizeH="0" dirty="0" smtClean="0">
                <a:ln>
                  <a:noFill/>
                </a:ln>
                <a:solidFill>
                  <a:srgbClr val="000000"/>
                </a:solidFill>
                <a:effectLst/>
                <a:uLnTx/>
                <a:uFillTx/>
                <a:ea typeface="Calibri" panose="020F0502020204030204" pitchFamily="34" charset="0"/>
                <a:cs typeface="Times New Roman" panose="02020603050405020304" pitchFamily="18" charset="0"/>
              </a:rPr>
              <a:t> energy, sample temperature, etc.</a:t>
            </a:r>
            <a:endParaRPr kumimoji="0" lang="en-US" altLang="en-US" sz="18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8426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1981200" y="381000"/>
            <a:ext cx="8458200" cy="685800"/>
          </a:xfrm>
          <a:prstGeom prst="rect">
            <a:avLst/>
          </a:prstGeom>
          <a:noFill/>
          <a:ln>
            <a:noFill/>
          </a:ln>
          <a:effec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eaLnBrk="0" fontAlgn="base" hangingPunct="0">
              <a:spcBef>
                <a:spcPct val="0"/>
              </a:spcBef>
              <a:spcAft>
                <a:spcPct val="0"/>
              </a:spcAft>
              <a:defRPr sz="2400">
                <a:solidFill>
                  <a:schemeClr val="tx1"/>
                </a:solidFill>
                <a:latin typeface="Times New Roman" pitchFamily="18" charset="0"/>
              </a:defRPr>
            </a:lvl6pPr>
            <a:lvl7pPr marL="914400" eaLnBrk="0" fontAlgn="base" hangingPunct="0">
              <a:spcBef>
                <a:spcPct val="0"/>
              </a:spcBef>
              <a:spcAft>
                <a:spcPct val="0"/>
              </a:spcAft>
              <a:defRPr sz="2400">
                <a:solidFill>
                  <a:schemeClr val="tx1"/>
                </a:solidFill>
                <a:latin typeface="Times New Roman" pitchFamily="18" charset="0"/>
              </a:defRPr>
            </a:lvl7pPr>
            <a:lvl8pPr marL="1371600" eaLnBrk="0" fontAlgn="base" hangingPunct="0">
              <a:spcBef>
                <a:spcPct val="0"/>
              </a:spcBef>
              <a:spcAft>
                <a:spcPct val="0"/>
              </a:spcAft>
              <a:defRPr sz="2400">
                <a:solidFill>
                  <a:schemeClr val="tx1"/>
                </a:solidFill>
                <a:latin typeface="Times New Roman" pitchFamily="18" charset="0"/>
              </a:defRPr>
            </a:lvl8pPr>
            <a:lvl9pPr marL="18288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r>
              <a:rPr lang="en-US" altLang="en-US" sz="3600" b="1" dirty="0">
                <a:solidFill>
                  <a:srgbClr val="0066FF"/>
                </a:solidFill>
                <a:latin typeface="Arial" panose="020B0604020202020204" pitchFamily="34" charset="0"/>
                <a:ea typeface="ＭＳ Ｐゴシック" pitchFamily="-107" charset="-128"/>
                <a:cs typeface="Arial" panose="020B0604020202020204" pitchFamily="34" charset="0"/>
              </a:rPr>
              <a:t>Sources of Synchrotron Radiation</a:t>
            </a:r>
            <a:endParaRPr lang="en-US" altLang="en-US" sz="4400" b="1" dirty="0">
              <a:solidFill>
                <a:srgbClr val="0066FF"/>
              </a:solidFill>
              <a:latin typeface="Arial" panose="020B0604020202020204" pitchFamily="34" charset="0"/>
              <a:ea typeface="ＭＳ Ｐゴシック" pitchFamily="-107" charset="-128"/>
              <a:cs typeface="Arial" panose="020B0604020202020204" pitchFamily="34" charset="0"/>
            </a:endParaRPr>
          </a:p>
        </p:txBody>
      </p:sp>
      <p:sp>
        <p:nvSpPr>
          <p:cNvPr id="76803" name="Rectangle 3"/>
          <p:cNvSpPr>
            <a:spLocks noChangeArrowheads="1"/>
          </p:cNvSpPr>
          <p:nvPr/>
        </p:nvSpPr>
        <p:spPr bwMode="auto">
          <a:xfrm>
            <a:off x="497609" y="1304635"/>
            <a:ext cx="11425381"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20000"/>
              </a:spcBef>
              <a:spcAft>
                <a:spcPct val="0"/>
              </a:spcAft>
              <a:buFontTx/>
              <a:buChar char="–"/>
              <a:defRPr/>
            </a:pPr>
            <a:r>
              <a:rPr lang="en-US" altLang="en-US" sz="2800" dirty="0">
                <a:solidFill>
                  <a:srgbClr val="000000"/>
                </a:solidFill>
                <a:latin typeface="Arial" panose="020B0604020202020204" pitchFamily="34" charset="0"/>
                <a:ea typeface="ＭＳ Ｐゴシック" pitchFamily="-107" charset="-128"/>
                <a:cs typeface="Arial" panose="020B0604020202020204" pitchFamily="34" charset="0"/>
              </a:rPr>
              <a:t>Bending magnets (dipole magnets)</a:t>
            </a:r>
          </a:p>
          <a:p>
            <a:pPr fontAlgn="base">
              <a:spcBef>
                <a:spcPct val="20000"/>
              </a:spcBef>
              <a:spcAft>
                <a:spcPct val="0"/>
              </a:spcAft>
              <a:buFontTx/>
              <a:buChar char="–"/>
              <a:defRPr/>
            </a:pPr>
            <a:r>
              <a:rPr lang="en-US" altLang="en-US" sz="2800" dirty="0">
                <a:solidFill>
                  <a:srgbClr val="000000"/>
                </a:solidFill>
                <a:latin typeface="Arial" panose="020B0604020202020204" pitchFamily="34" charset="0"/>
                <a:ea typeface="ＭＳ Ｐゴシック" pitchFamily="-107" charset="-128"/>
                <a:cs typeface="Arial" panose="020B0604020202020204" pitchFamily="34" charset="0"/>
              </a:rPr>
              <a:t>Periodic magnetic field devices, called insertion devices</a:t>
            </a:r>
          </a:p>
          <a:p>
            <a:pPr lvl="1" fontAlgn="base">
              <a:spcBef>
                <a:spcPct val="20000"/>
              </a:spcBef>
              <a:spcAft>
                <a:spcPct val="0"/>
              </a:spcAft>
              <a:buFontTx/>
              <a:buChar char="•"/>
              <a:defRPr/>
            </a:pPr>
            <a:r>
              <a:rPr lang="en-US" altLang="en-US" sz="2800" dirty="0">
                <a:solidFill>
                  <a:srgbClr val="0066FF"/>
                </a:solidFill>
                <a:latin typeface="Arial" panose="020B0604020202020204" pitchFamily="34" charset="0"/>
                <a:ea typeface="ＭＳ Ｐゴシック" pitchFamily="-107" charset="-128"/>
                <a:cs typeface="Arial" panose="020B0604020202020204" pitchFamily="34" charset="0"/>
              </a:rPr>
              <a:t>Wiggler</a:t>
            </a:r>
            <a:r>
              <a:rPr lang="en-US" altLang="en-US" sz="2800" dirty="0">
                <a:solidFill>
                  <a:srgbClr val="000000"/>
                </a:solidFill>
                <a:latin typeface="Arial" panose="020B0604020202020204" pitchFamily="34" charset="0"/>
                <a:ea typeface="ＭＳ Ｐゴシック" pitchFamily="-107" charset="-128"/>
                <a:cs typeface="Arial" panose="020B0604020202020204" pitchFamily="34" charset="0"/>
              </a:rPr>
              <a:t>: high field and/or large period Electron beam angular deviation &gt;&gt; 1/</a:t>
            </a:r>
            <a:r>
              <a:rPr lang="en-US" altLang="en-US" sz="2800" dirty="0">
                <a:solidFill>
                  <a:srgbClr val="000000"/>
                </a:solidFill>
                <a:latin typeface="Symbol" panose="05050102010706020507" pitchFamily="18" charset="2"/>
                <a:ea typeface="ＭＳ Ｐゴシック" pitchFamily="-107" charset="-128"/>
                <a:cs typeface="Arial" panose="020B0604020202020204" pitchFamily="34" charset="0"/>
              </a:rPr>
              <a:t>g</a:t>
            </a:r>
          </a:p>
          <a:p>
            <a:pPr lvl="1" fontAlgn="base">
              <a:spcBef>
                <a:spcPct val="20000"/>
              </a:spcBef>
              <a:spcAft>
                <a:spcPct val="0"/>
              </a:spcAft>
              <a:buFontTx/>
              <a:buChar char="•"/>
              <a:defRPr/>
            </a:pPr>
            <a:r>
              <a:rPr lang="en-US" altLang="en-US" sz="2800" dirty="0" err="1">
                <a:solidFill>
                  <a:srgbClr val="0066FF"/>
                </a:solidFill>
                <a:latin typeface="Arial" panose="020B0604020202020204" pitchFamily="34" charset="0"/>
                <a:ea typeface="ＭＳ Ｐゴシック" pitchFamily="-107" charset="-128"/>
                <a:cs typeface="Arial" panose="020B0604020202020204" pitchFamily="34" charset="0"/>
              </a:rPr>
              <a:t>Undulator</a:t>
            </a:r>
            <a:r>
              <a:rPr lang="en-US" altLang="en-US" sz="2800" dirty="0">
                <a:solidFill>
                  <a:srgbClr val="000000"/>
                </a:solidFill>
                <a:latin typeface="Arial" panose="020B0604020202020204" pitchFamily="34" charset="0"/>
                <a:ea typeface="ＭＳ Ｐゴシック" pitchFamily="-107" charset="-128"/>
                <a:cs typeface="Arial" panose="020B0604020202020204" pitchFamily="34" charset="0"/>
              </a:rPr>
              <a:t>: medium field with small period</a:t>
            </a:r>
            <a:endParaRPr lang="en-US" altLang="en-US" sz="2000" dirty="0">
              <a:solidFill>
                <a:srgbClr val="000000"/>
              </a:solidFill>
              <a:latin typeface="Arial" panose="020B0604020202020204" pitchFamily="34" charset="0"/>
              <a:ea typeface="ＭＳ Ｐゴシック" pitchFamily="-107" charset="-128"/>
              <a:cs typeface="Arial" panose="020B0604020202020204" pitchFamily="34" charset="0"/>
            </a:endParaRPr>
          </a:p>
          <a:p>
            <a:pPr lvl="2" fontAlgn="base">
              <a:spcBef>
                <a:spcPct val="20000"/>
              </a:spcBef>
              <a:spcAft>
                <a:spcPct val="0"/>
              </a:spcAft>
              <a:buFontTx/>
              <a:buChar char="•"/>
              <a:defRPr/>
            </a:pPr>
            <a:r>
              <a:rPr lang="en-US" altLang="en-US" sz="2800" dirty="0">
                <a:solidFill>
                  <a:srgbClr val="000000"/>
                </a:solidFill>
                <a:latin typeface="Arial" panose="020B0604020202020204" pitchFamily="34" charset="0"/>
                <a:ea typeface="ＭＳ Ｐゴシック" pitchFamily="-107" charset="-128"/>
                <a:cs typeface="Arial" panose="020B0604020202020204" pitchFamily="34" charset="0"/>
              </a:rPr>
              <a:t>Electron beam angular deviation &lt; </a:t>
            </a:r>
            <a:r>
              <a:rPr lang="en-US" altLang="en-US" dirty="0">
                <a:solidFill>
                  <a:srgbClr val="000000"/>
                </a:solidFill>
                <a:latin typeface="Arial" panose="020B0604020202020204" pitchFamily="34" charset="0"/>
                <a:ea typeface="ＭＳ Ｐゴシック" pitchFamily="-107" charset="-128"/>
                <a:cs typeface="Arial" panose="020B0604020202020204" pitchFamily="34" charset="0"/>
              </a:rPr>
              <a:t>~</a:t>
            </a:r>
            <a:r>
              <a:rPr lang="en-US" altLang="en-US" sz="2800" dirty="0">
                <a:solidFill>
                  <a:srgbClr val="000000"/>
                </a:solidFill>
                <a:latin typeface="Arial" panose="020B0604020202020204" pitchFamily="34" charset="0"/>
                <a:ea typeface="ＭＳ Ｐゴシック" pitchFamily="-107" charset="-128"/>
                <a:cs typeface="Arial" panose="020B0604020202020204" pitchFamily="34" charset="0"/>
              </a:rPr>
              <a:t>1/</a:t>
            </a:r>
            <a:r>
              <a:rPr lang="en-US" altLang="en-US" sz="2800" dirty="0">
                <a:solidFill>
                  <a:srgbClr val="000000"/>
                </a:solidFill>
                <a:latin typeface="Symbol" panose="05050102010706020507" pitchFamily="18" charset="2"/>
                <a:ea typeface="ＭＳ Ｐゴシック" pitchFamily="-107" charset="-128"/>
                <a:cs typeface="Arial" panose="020B0604020202020204" pitchFamily="34" charset="0"/>
              </a:rPr>
              <a:t>g</a:t>
            </a:r>
          </a:p>
        </p:txBody>
      </p:sp>
    </p:spTree>
    <p:extLst>
      <p:ext uri="{BB962C8B-B14F-4D97-AF65-F5344CB8AC3E}">
        <p14:creationId xmlns:p14="http://schemas.microsoft.com/office/powerpoint/2010/main" val="2282977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524000" y="1"/>
            <a:ext cx="9271000" cy="6867525"/>
          </a:xfrm>
          <a:prstGeom prst="rect">
            <a:avLst/>
          </a:prstGeom>
          <a:gradFill rotWithShape="0">
            <a:gsLst>
              <a:gs pos="0">
                <a:schemeClr val="bg1"/>
              </a:gs>
              <a:gs pos="100000">
                <a:srgbClr val="66CCFF"/>
              </a:gs>
            </a:gsLst>
            <a:path path="shape">
              <a:fillToRect l="50000" t="50000" r="50000" b="50000"/>
            </a:path>
          </a:gradFill>
          <a:ln w="28575">
            <a:solidFill>
              <a:schemeClr val="tx1"/>
            </a:solidFill>
            <a:miter lim="800000"/>
            <a:headEnd/>
            <a:tailEnd/>
          </a:ln>
        </p:spPr>
        <p:txBody>
          <a:bodyPr wrap="none" anchor="ctr"/>
          <a:lstStyle/>
          <a:p>
            <a:pPr algn="ctr" eaLnBrk="0" fontAlgn="base" hangingPunct="0">
              <a:spcBef>
                <a:spcPct val="0"/>
              </a:spcBef>
              <a:spcAft>
                <a:spcPct val="0"/>
              </a:spcAft>
            </a:pPr>
            <a:endParaRPr lang="en-US" b="1" i="1">
              <a:solidFill>
                <a:srgbClr val="000000"/>
              </a:solidFill>
              <a:latin typeface="Arial" charset="0"/>
              <a:ea typeface="ＭＳ Ｐゴシック" pitchFamily="-107" charset="-128"/>
            </a:endParaRPr>
          </a:p>
        </p:txBody>
      </p:sp>
      <p:sp>
        <p:nvSpPr>
          <p:cNvPr id="323587" name="Rectangle 3"/>
          <p:cNvSpPr>
            <a:spLocks noGrp="1" noChangeArrowheads="1"/>
          </p:cNvSpPr>
          <p:nvPr>
            <p:ph type="title"/>
          </p:nvPr>
        </p:nvSpPr>
        <p:spPr>
          <a:xfrm>
            <a:off x="3752850" y="5429250"/>
            <a:ext cx="1822450" cy="533400"/>
          </a:xfrm>
        </p:spPr>
        <p:txBody>
          <a:bodyPr/>
          <a:lstStyle/>
          <a:p>
            <a:pPr algn="l" eaLnBrk="1" hangingPunct="1"/>
            <a:r>
              <a:rPr lang="en-US" sz="2400" b="1" dirty="0" err="1"/>
              <a:t>Undulator</a:t>
            </a:r>
            <a:endParaRPr lang="en-US" sz="2400" b="1" dirty="0"/>
          </a:p>
        </p:txBody>
      </p:sp>
      <p:grpSp>
        <p:nvGrpSpPr>
          <p:cNvPr id="2" name="Group 4"/>
          <p:cNvGrpSpPr>
            <a:grpSpLocks/>
          </p:cNvGrpSpPr>
          <p:nvPr/>
        </p:nvGrpSpPr>
        <p:grpSpPr bwMode="auto">
          <a:xfrm>
            <a:off x="2986088" y="2057400"/>
            <a:ext cx="2995612" cy="3162300"/>
            <a:chOff x="921" y="1296"/>
            <a:chExt cx="1887" cy="1992"/>
          </a:xfrm>
        </p:grpSpPr>
        <p:grpSp>
          <p:nvGrpSpPr>
            <p:cNvPr id="3" name="Group 5"/>
            <p:cNvGrpSpPr>
              <a:grpSpLocks/>
            </p:cNvGrpSpPr>
            <p:nvPr/>
          </p:nvGrpSpPr>
          <p:grpSpPr bwMode="auto">
            <a:xfrm>
              <a:off x="936" y="1296"/>
              <a:ext cx="1872" cy="624"/>
              <a:chOff x="1872" y="2088"/>
              <a:chExt cx="1872" cy="624"/>
            </a:xfrm>
          </p:grpSpPr>
          <p:sp>
            <p:nvSpPr>
              <p:cNvPr id="12343" name="Rectangle 6"/>
              <p:cNvSpPr>
                <a:spLocks noChangeArrowheads="1"/>
              </p:cNvSpPr>
              <p:nvPr/>
            </p:nvSpPr>
            <p:spPr bwMode="auto">
              <a:xfrm>
                <a:off x="1920" y="2088"/>
                <a:ext cx="182"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44" name="Rectangle 7"/>
              <p:cNvSpPr>
                <a:spLocks noChangeArrowheads="1"/>
              </p:cNvSpPr>
              <p:nvPr/>
            </p:nvSpPr>
            <p:spPr bwMode="auto">
              <a:xfrm>
                <a:off x="2102" y="2088"/>
                <a:ext cx="183"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45" name="Rectangle 8"/>
              <p:cNvSpPr>
                <a:spLocks noChangeArrowheads="1"/>
              </p:cNvSpPr>
              <p:nvPr/>
            </p:nvSpPr>
            <p:spPr bwMode="auto">
              <a:xfrm>
                <a:off x="2285" y="2088"/>
                <a:ext cx="182"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46" name="Rectangle 9"/>
              <p:cNvSpPr>
                <a:spLocks noChangeArrowheads="1"/>
              </p:cNvSpPr>
              <p:nvPr/>
            </p:nvSpPr>
            <p:spPr bwMode="auto">
              <a:xfrm>
                <a:off x="2467" y="2088"/>
                <a:ext cx="183"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47" name="Rectangle 10"/>
              <p:cNvSpPr>
                <a:spLocks noChangeArrowheads="1"/>
              </p:cNvSpPr>
              <p:nvPr/>
            </p:nvSpPr>
            <p:spPr bwMode="auto">
              <a:xfrm>
                <a:off x="2650" y="2088"/>
                <a:ext cx="182"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48" name="Rectangle 11"/>
              <p:cNvSpPr>
                <a:spLocks noChangeArrowheads="1"/>
              </p:cNvSpPr>
              <p:nvPr/>
            </p:nvSpPr>
            <p:spPr bwMode="auto">
              <a:xfrm>
                <a:off x="2832" y="2088"/>
                <a:ext cx="182"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49" name="Rectangle 12"/>
              <p:cNvSpPr>
                <a:spLocks noChangeArrowheads="1"/>
              </p:cNvSpPr>
              <p:nvPr/>
            </p:nvSpPr>
            <p:spPr bwMode="auto">
              <a:xfrm>
                <a:off x="3014" y="2088"/>
                <a:ext cx="183"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50" name="Rectangle 13"/>
              <p:cNvSpPr>
                <a:spLocks noChangeArrowheads="1"/>
              </p:cNvSpPr>
              <p:nvPr/>
            </p:nvSpPr>
            <p:spPr bwMode="auto">
              <a:xfrm>
                <a:off x="3197" y="2088"/>
                <a:ext cx="182"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51" name="Rectangle 14"/>
              <p:cNvSpPr>
                <a:spLocks noChangeArrowheads="1"/>
              </p:cNvSpPr>
              <p:nvPr/>
            </p:nvSpPr>
            <p:spPr bwMode="auto">
              <a:xfrm>
                <a:off x="3379" y="2088"/>
                <a:ext cx="183"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52" name="Rectangle 15"/>
              <p:cNvSpPr>
                <a:spLocks noChangeArrowheads="1"/>
              </p:cNvSpPr>
              <p:nvPr/>
            </p:nvSpPr>
            <p:spPr bwMode="auto">
              <a:xfrm>
                <a:off x="3562" y="2088"/>
                <a:ext cx="182"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53" name="Text Box 16"/>
              <p:cNvSpPr txBox="1">
                <a:spLocks noChangeArrowheads="1"/>
              </p:cNvSpPr>
              <p:nvPr/>
            </p:nvSpPr>
            <p:spPr bwMode="auto">
              <a:xfrm>
                <a:off x="1872" y="2232"/>
                <a:ext cx="255" cy="2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i="1">
                    <a:solidFill>
                      <a:srgbClr val="FFFFFF"/>
                    </a:solidFill>
                    <a:latin typeface="Arial" charset="0"/>
                    <a:ea typeface="ＭＳ Ｐゴシック" pitchFamily="-107" charset="-128"/>
                  </a:rPr>
                  <a:t>N</a:t>
                </a:r>
              </a:p>
            </p:txBody>
          </p:sp>
        </p:grpSp>
        <p:grpSp>
          <p:nvGrpSpPr>
            <p:cNvPr id="4" name="Group 17"/>
            <p:cNvGrpSpPr>
              <a:grpSpLocks/>
            </p:cNvGrpSpPr>
            <p:nvPr/>
          </p:nvGrpSpPr>
          <p:grpSpPr bwMode="auto">
            <a:xfrm>
              <a:off x="921" y="2664"/>
              <a:ext cx="1855" cy="624"/>
              <a:chOff x="1857" y="3456"/>
              <a:chExt cx="1855" cy="624"/>
            </a:xfrm>
          </p:grpSpPr>
          <p:sp>
            <p:nvSpPr>
              <p:cNvPr id="12332" name="Rectangle 18"/>
              <p:cNvSpPr>
                <a:spLocks noChangeArrowheads="1"/>
              </p:cNvSpPr>
              <p:nvPr/>
            </p:nvSpPr>
            <p:spPr bwMode="auto">
              <a:xfrm>
                <a:off x="1888" y="3456"/>
                <a:ext cx="183"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33" name="Rectangle 19"/>
              <p:cNvSpPr>
                <a:spLocks noChangeArrowheads="1"/>
              </p:cNvSpPr>
              <p:nvPr/>
            </p:nvSpPr>
            <p:spPr bwMode="auto">
              <a:xfrm>
                <a:off x="2071" y="3456"/>
                <a:ext cx="182"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34" name="Rectangle 20"/>
              <p:cNvSpPr>
                <a:spLocks noChangeArrowheads="1"/>
              </p:cNvSpPr>
              <p:nvPr/>
            </p:nvSpPr>
            <p:spPr bwMode="auto">
              <a:xfrm>
                <a:off x="2253" y="3456"/>
                <a:ext cx="183"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35" name="Rectangle 21"/>
              <p:cNvSpPr>
                <a:spLocks noChangeArrowheads="1"/>
              </p:cNvSpPr>
              <p:nvPr/>
            </p:nvSpPr>
            <p:spPr bwMode="auto">
              <a:xfrm>
                <a:off x="2436" y="3456"/>
                <a:ext cx="182"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36" name="Rectangle 22"/>
              <p:cNvSpPr>
                <a:spLocks noChangeArrowheads="1"/>
              </p:cNvSpPr>
              <p:nvPr/>
            </p:nvSpPr>
            <p:spPr bwMode="auto">
              <a:xfrm>
                <a:off x="2618" y="3456"/>
                <a:ext cx="182"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37" name="Rectangle 23"/>
              <p:cNvSpPr>
                <a:spLocks noChangeArrowheads="1"/>
              </p:cNvSpPr>
              <p:nvPr/>
            </p:nvSpPr>
            <p:spPr bwMode="auto">
              <a:xfrm>
                <a:off x="2800" y="3456"/>
                <a:ext cx="183"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38" name="Rectangle 24"/>
              <p:cNvSpPr>
                <a:spLocks noChangeArrowheads="1"/>
              </p:cNvSpPr>
              <p:nvPr/>
            </p:nvSpPr>
            <p:spPr bwMode="auto">
              <a:xfrm>
                <a:off x="2983" y="3456"/>
                <a:ext cx="182"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39" name="Rectangle 25"/>
              <p:cNvSpPr>
                <a:spLocks noChangeArrowheads="1"/>
              </p:cNvSpPr>
              <p:nvPr/>
            </p:nvSpPr>
            <p:spPr bwMode="auto">
              <a:xfrm>
                <a:off x="3165" y="3456"/>
                <a:ext cx="183"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40" name="Rectangle 26"/>
              <p:cNvSpPr>
                <a:spLocks noChangeArrowheads="1"/>
              </p:cNvSpPr>
              <p:nvPr/>
            </p:nvSpPr>
            <p:spPr bwMode="auto">
              <a:xfrm>
                <a:off x="3348" y="3456"/>
                <a:ext cx="182" cy="624"/>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41" name="Rectangle 27"/>
              <p:cNvSpPr>
                <a:spLocks noChangeArrowheads="1"/>
              </p:cNvSpPr>
              <p:nvPr/>
            </p:nvSpPr>
            <p:spPr bwMode="auto">
              <a:xfrm>
                <a:off x="3530" y="3456"/>
                <a:ext cx="182" cy="624"/>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42" name="Text Box 28"/>
              <p:cNvSpPr txBox="1">
                <a:spLocks noChangeArrowheads="1"/>
              </p:cNvSpPr>
              <p:nvPr/>
            </p:nvSpPr>
            <p:spPr bwMode="auto">
              <a:xfrm>
                <a:off x="1857" y="3600"/>
                <a:ext cx="246" cy="291"/>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i="1">
                    <a:solidFill>
                      <a:srgbClr val="FFFFFF"/>
                    </a:solidFill>
                    <a:latin typeface="Arial" charset="0"/>
                    <a:ea typeface="ＭＳ Ｐゴシック" pitchFamily="-107" charset="-128"/>
                  </a:rPr>
                  <a:t>S</a:t>
                </a:r>
              </a:p>
            </p:txBody>
          </p:sp>
        </p:grpSp>
      </p:grpSp>
      <p:sp>
        <p:nvSpPr>
          <p:cNvPr id="323613" name="Rectangle 29"/>
          <p:cNvSpPr>
            <a:spLocks noChangeArrowheads="1"/>
          </p:cNvSpPr>
          <p:nvPr/>
        </p:nvSpPr>
        <p:spPr bwMode="auto">
          <a:xfrm>
            <a:off x="5772151" y="942975"/>
            <a:ext cx="2727325" cy="927100"/>
          </a:xfrm>
          <a:prstGeom prst="rect">
            <a:avLst/>
          </a:prstGeom>
          <a:noFill/>
          <a:ln w="9525">
            <a:noFill/>
            <a:miter lim="800000"/>
            <a:headEnd/>
            <a:tailEnd/>
          </a:ln>
        </p:spPr>
        <p:txBody>
          <a:bodyPr anchor="ctr"/>
          <a:lstStyle/>
          <a:p>
            <a:pPr eaLnBrk="0" fontAlgn="base" hangingPunct="0">
              <a:spcBef>
                <a:spcPct val="0"/>
              </a:spcBef>
              <a:spcAft>
                <a:spcPct val="0"/>
              </a:spcAft>
            </a:pPr>
            <a:r>
              <a:rPr lang="en-US" sz="2400" b="1" i="1">
                <a:solidFill>
                  <a:srgbClr val="000000"/>
                </a:solidFill>
                <a:latin typeface="Arial" charset="0"/>
                <a:ea typeface="ＭＳ Ｐゴシック" pitchFamily="-107" charset="-128"/>
              </a:rPr>
              <a:t>Bending Magnet</a:t>
            </a:r>
          </a:p>
        </p:txBody>
      </p:sp>
      <p:sp>
        <p:nvSpPr>
          <p:cNvPr id="12294" name="Text Box 30"/>
          <p:cNvSpPr txBox="1">
            <a:spLocks noChangeArrowheads="1"/>
          </p:cNvSpPr>
          <p:nvPr/>
        </p:nvSpPr>
        <p:spPr bwMode="auto">
          <a:xfrm>
            <a:off x="6796088" y="4584701"/>
            <a:ext cx="389850"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i="1">
                <a:solidFill>
                  <a:srgbClr val="FFFFFF"/>
                </a:solidFill>
                <a:latin typeface="Arial" charset="0"/>
                <a:ea typeface="ＭＳ Ｐゴシック" pitchFamily="-107" charset="-128"/>
              </a:rPr>
              <a:t>S</a:t>
            </a:r>
            <a:endParaRPr lang="en-US" sz="2400" b="1" i="1" u="sng">
              <a:solidFill>
                <a:srgbClr val="000000"/>
              </a:solidFill>
              <a:latin typeface="Arial" charset="0"/>
              <a:ea typeface="ＭＳ Ｐゴシック" pitchFamily="-107" charset="-128"/>
            </a:endParaRPr>
          </a:p>
        </p:txBody>
      </p:sp>
      <p:grpSp>
        <p:nvGrpSpPr>
          <p:cNvPr id="5" name="Group 31"/>
          <p:cNvGrpSpPr>
            <a:grpSpLocks/>
          </p:cNvGrpSpPr>
          <p:nvPr/>
        </p:nvGrpSpPr>
        <p:grpSpPr bwMode="auto">
          <a:xfrm>
            <a:off x="6527800" y="2184400"/>
            <a:ext cx="927100" cy="2997200"/>
            <a:chOff x="3152" y="1376"/>
            <a:chExt cx="584" cy="1888"/>
          </a:xfrm>
        </p:grpSpPr>
        <p:sp>
          <p:nvSpPr>
            <p:cNvPr id="12326" name="Rectangle 32"/>
            <p:cNvSpPr>
              <a:spLocks noChangeArrowheads="1"/>
            </p:cNvSpPr>
            <p:nvPr/>
          </p:nvSpPr>
          <p:spPr bwMode="auto">
            <a:xfrm>
              <a:off x="3152" y="2688"/>
              <a:ext cx="576" cy="576"/>
            </a:xfrm>
            <a:prstGeom prst="rect">
              <a:avLst/>
            </a:prstGeom>
            <a:solidFill>
              <a:srgbClr val="FF330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algn="ctr" eaLnBrk="0" fontAlgn="base" hangingPunct="0">
                <a:spcBef>
                  <a:spcPct val="0"/>
                </a:spcBef>
                <a:spcAft>
                  <a:spcPct val="0"/>
                </a:spcAft>
              </a:pPr>
              <a:r>
                <a:rPr lang="en-US" sz="2400" b="1" i="1">
                  <a:solidFill>
                    <a:srgbClr val="FFFFFF"/>
                  </a:solidFill>
                  <a:latin typeface="Arial" charset="0"/>
                  <a:ea typeface="ＭＳ Ｐゴシック" pitchFamily="-107" charset="-128"/>
                </a:rPr>
                <a:t>S</a:t>
              </a:r>
            </a:p>
          </p:txBody>
        </p:sp>
        <p:grpSp>
          <p:nvGrpSpPr>
            <p:cNvPr id="6" name="Group 33"/>
            <p:cNvGrpSpPr>
              <a:grpSpLocks/>
            </p:cNvGrpSpPr>
            <p:nvPr/>
          </p:nvGrpSpPr>
          <p:grpSpPr bwMode="auto">
            <a:xfrm>
              <a:off x="3160" y="1376"/>
              <a:ext cx="576" cy="576"/>
              <a:chOff x="800" y="336"/>
              <a:chExt cx="576" cy="576"/>
            </a:xfrm>
          </p:grpSpPr>
          <p:sp>
            <p:nvSpPr>
              <p:cNvPr id="12328" name="Rectangle 34"/>
              <p:cNvSpPr>
                <a:spLocks noChangeArrowheads="1"/>
              </p:cNvSpPr>
              <p:nvPr/>
            </p:nvSpPr>
            <p:spPr bwMode="auto">
              <a:xfrm>
                <a:off x="800" y="336"/>
                <a:ext cx="576" cy="576"/>
              </a:xfrm>
              <a:prstGeom prst="rect">
                <a:avLst/>
              </a:prstGeom>
              <a:solidFill>
                <a:schemeClr val="accent2"/>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29" name="Text Box 35"/>
              <p:cNvSpPr txBox="1">
                <a:spLocks noChangeArrowheads="1"/>
              </p:cNvSpPr>
              <p:nvPr/>
            </p:nvSpPr>
            <p:spPr bwMode="auto">
              <a:xfrm>
                <a:off x="944" y="448"/>
                <a:ext cx="255" cy="288"/>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b="1" i="1">
                    <a:solidFill>
                      <a:srgbClr val="FFFFFF"/>
                    </a:solidFill>
                    <a:latin typeface="Arial" charset="0"/>
                    <a:ea typeface="ＭＳ Ｐゴシック" pitchFamily="-107" charset="-128"/>
                  </a:rPr>
                  <a:t>N</a:t>
                </a:r>
                <a:endParaRPr lang="en-US" sz="2400" b="1" i="1" u="sng">
                  <a:solidFill>
                    <a:srgbClr val="000000"/>
                  </a:solidFill>
                  <a:latin typeface="Arial" charset="0"/>
                  <a:ea typeface="ＭＳ Ｐゴシック" pitchFamily="-107" charset="-128"/>
                </a:endParaRPr>
              </a:p>
            </p:txBody>
          </p:sp>
        </p:grpSp>
      </p:grpSp>
      <p:grpSp>
        <p:nvGrpSpPr>
          <p:cNvPr id="7" name="Group 36"/>
          <p:cNvGrpSpPr>
            <a:grpSpLocks/>
          </p:cNvGrpSpPr>
          <p:nvPr/>
        </p:nvGrpSpPr>
        <p:grpSpPr bwMode="auto">
          <a:xfrm>
            <a:off x="6731000" y="3098800"/>
            <a:ext cx="584200" cy="1149350"/>
            <a:chOff x="3280" y="1952"/>
            <a:chExt cx="368" cy="724"/>
          </a:xfrm>
        </p:grpSpPr>
        <p:sp>
          <p:nvSpPr>
            <p:cNvPr id="12322" name="Line 37"/>
            <p:cNvSpPr>
              <a:spLocks noChangeShapeType="1"/>
            </p:cNvSpPr>
            <p:nvPr/>
          </p:nvSpPr>
          <p:spPr bwMode="auto">
            <a:xfrm>
              <a:off x="3344" y="1960"/>
              <a:ext cx="0" cy="648"/>
            </a:xfrm>
            <a:prstGeom prst="line">
              <a:avLst/>
            </a:prstGeom>
            <a:noFill/>
            <a:ln w="9525">
              <a:solidFill>
                <a:srgbClr val="FF0000"/>
              </a:solidFill>
              <a:round/>
              <a:headEnd/>
              <a:tailEnd type="triangle" w="med" len="me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23" name="Line 38"/>
            <p:cNvSpPr>
              <a:spLocks noChangeShapeType="1"/>
            </p:cNvSpPr>
            <p:nvPr/>
          </p:nvSpPr>
          <p:spPr bwMode="auto">
            <a:xfrm>
              <a:off x="3280" y="1952"/>
              <a:ext cx="0" cy="708"/>
            </a:xfrm>
            <a:prstGeom prst="line">
              <a:avLst/>
            </a:prstGeom>
            <a:noFill/>
            <a:ln w="9525">
              <a:solidFill>
                <a:srgbClr val="FF0000"/>
              </a:solidFill>
              <a:round/>
              <a:headEnd/>
              <a:tailEnd type="triangle" w="med" len="me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24" name="Line 39"/>
            <p:cNvSpPr>
              <a:spLocks noChangeShapeType="1"/>
            </p:cNvSpPr>
            <p:nvPr/>
          </p:nvSpPr>
          <p:spPr bwMode="auto">
            <a:xfrm>
              <a:off x="3648" y="1976"/>
              <a:ext cx="0" cy="648"/>
            </a:xfrm>
            <a:prstGeom prst="line">
              <a:avLst/>
            </a:prstGeom>
            <a:noFill/>
            <a:ln w="9525">
              <a:solidFill>
                <a:srgbClr val="FF0000"/>
              </a:solidFill>
              <a:round/>
              <a:headEnd/>
              <a:tailEnd type="triangle" w="med" len="me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25" name="Line 40"/>
            <p:cNvSpPr>
              <a:spLocks noChangeShapeType="1"/>
            </p:cNvSpPr>
            <p:nvPr/>
          </p:nvSpPr>
          <p:spPr bwMode="auto">
            <a:xfrm>
              <a:off x="3584" y="1968"/>
              <a:ext cx="0" cy="708"/>
            </a:xfrm>
            <a:prstGeom prst="line">
              <a:avLst/>
            </a:prstGeom>
            <a:noFill/>
            <a:ln w="9525">
              <a:solidFill>
                <a:srgbClr val="FF0000"/>
              </a:solidFill>
              <a:round/>
              <a:headEnd/>
              <a:tailEnd type="triangle" w="med" len="me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grpSp>
      <p:sp>
        <p:nvSpPr>
          <p:cNvPr id="323626" name="Line 42"/>
          <p:cNvSpPr>
            <a:spLocks noChangeShapeType="1"/>
          </p:cNvSpPr>
          <p:nvPr/>
        </p:nvSpPr>
        <p:spPr bwMode="auto">
          <a:xfrm>
            <a:off x="2501900" y="3683000"/>
            <a:ext cx="4419600" cy="0"/>
          </a:xfrm>
          <a:prstGeom prst="line">
            <a:avLst/>
          </a:prstGeom>
          <a:noFill/>
          <a:ln w="50800">
            <a:solidFill>
              <a:srgbClr val="808000"/>
            </a:solidFill>
            <a:round/>
            <a:headEnd/>
            <a:tailEnd type="triangle" w="med" len="me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grpSp>
        <p:nvGrpSpPr>
          <p:cNvPr id="8" name="Group 43"/>
          <p:cNvGrpSpPr>
            <a:grpSpLocks/>
          </p:cNvGrpSpPr>
          <p:nvPr/>
        </p:nvGrpSpPr>
        <p:grpSpPr bwMode="auto">
          <a:xfrm>
            <a:off x="6921500" y="3683000"/>
            <a:ext cx="3048000" cy="1371600"/>
            <a:chOff x="3472" y="3336"/>
            <a:chExt cx="1920" cy="864"/>
          </a:xfrm>
        </p:grpSpPr>
        <p:sp>
          <p:nvSpPr>
            <p:cNvPr id="12320" name="Line 44"/>
            <p:cNvSpPr>
              <a:spLocks noChangeShapeType="1"/>
            </p:cNvSpPr>
            <p:nvPr/>
          </p:nvSpPr>
          <p:spPr bwMode="auto">
            <a:xfrm>
              <a:off x="3952" y="3480"/>
              <a:ext cx="1440" cy="720"/>
            </a:xfrm>
            <a:prstGeom prst="line">
              <a:avLst/>
            </a:prstGeom>
            <a:noFill/>
            <a:ln w="50800">
              <a:solidFill>
                <a:srgbClr val="808000"/>
              </a:solidFill>
              <a:round/>
              <a:headEnd/>
              <a:tailEn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21" name="Freeform 45"/>
            <p:cNvSpPr>
              <a:spLocks/>
            </p:cNvSpPr>
            <p:nvPr/>
          </p:nvSpPr>
          <p:spPr bwMode="auto">
            <a:xfrm>
              <a:off x="3472" y="3336"/>
              <a:ext cx="480" cy="144"/>
            </a:xfrm>
            <a:custGeom>
              <a:avLst/>
              <a:gdLst>
                <a:gd name="T0" fmla="*/ 0 w 480"/>
                <a:gd name="T1" fmla="*/ 0 h 144"/>
                <a:gd name="T2" fmla="*/ 240 w 480"/>
                <a:gd name="T3" fmla="*/ 48 h 144"/>
                <a:gd name="T4" fmla="*/ 480 w 480"/>
                <a:gd name="T5" fmla="*/ 144 h 144"/>
                <a:gd name="T6" fmla="*/ 0 60000 65536"/>
                <a:gd name="T7" fmla="*/ 0 60000 65536"/>
                <a:gd name="T8" fmla="*/ 0 60000 65536"/>
                <a:gd name="T9" fmla="*/ 0 w 480"/>
                <a:gd name="T10" fmla="*/ 0 h 144"/>
                <a:gd name="T11" fmla="*/ 480 w 480"/>
                <a:gd name="T12" fmla="*/ 144 h 144"/>
              </a:gdLst>
              <a:ahLst/>
              <a:cxnLst>
                <a:cxn ang="T6">
                  <a:pos x="T0" y="T1"/>
                </a:cxn>
                <a:cxn ang="T7">
                  <a:pos x="T2" y="T3"/>
                </a:cxn>
                <a:cxn ang="T8">
                  <a:pos x="T4" y="T5"/>
                </a:cxn>
              </a:cxnLst>
              <a:rect l="T9" t="T10" r="T11" b="T12"/>
              <a:pathLst>
                <a:path w="480" h="144">
                  <a:moveTo>
                    <a:pt x="0" y="0"/>
                  </a:moveTo>
                  <a:cubicBezTo>
                    <a:pt x="80" y="12"/>
                    <a:pt x="160" y="24"/>
                    <a:pt x="240" y="48"/>
                  </a:cubicBezTo>
                  <a:cubicBezTo>
                    <a:pt x="320" y="72"/>
                    <a:pt x="400" y="108"/>
                    <a:pt x="480" y="144"/>
                  </a:cubicBezTo>
                </a:path>
              </a:pathLst>
            </a:custGeom>
            <a:noFill/>
            <a:ln w="50800">
              <a:solidFill>
                <a:srgbClr val="808000"/>
              </a:solidFill>
              <a:round/>
              <a:headEnd/>
              <a:tailEn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grpSp>
      <p:grpSp>
        <p:nvGrpSpPr>
          <p:cNvPr id="9" name="Group 46"/>
          <p:cNvGrpSpPr>
            <a:grpSpLocks/>
          </p:cNvGrpSpPr>
          <p:nvPr/>
        </p:nvGrpSpPr>
        <p:grpSpPr bwMode="auto">
          <a:xfrm>
            <a:off x="7239001" y="3505200"/>
            <a:ext cx="2719388" cy="750888"/>
            <a:chOff x="3600" y="2208"/>
            <a:chExt cx="1713" cy="473"/>
          </a:xfrm>
        </p:grpSpPr>
        <p:sp>
          <p:nvSpPr>
            <p:cNvPr id="12310" name="Line 47"/>
            <p:cNvSpPr>
              <a:spLocks noChangeShapeType="1"/>
            </p:cNvSpPr>
            <p:nvPr/>
          </p:nvSpPr>
          <p:spPr bwMode="auto">
            <a:xfrm flipV="1">
              <a:off x="3600" y="2208"/>
              <a:ext cx="1340" cy="120"/>
            </a:xfrm>
            <a:prstGeom prst="line">
              <a:avLst/>
            </a:prstGeom>
            <a:noFill/>
            <a:ln w="28575">
              <a:solidFill>
                <a:srgbClr val="0000FF"/>
              </a:solidFill>
              <a:round/>
              <a:headEnd/>
              <a:tailEnd/>
            </a:ln>
          </p:spPr>
          <p:txBody>
            <a:bodyPr wrap="none" anchor="ct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11" name="Line 48"/>
            <p:cNvSpPr>
              <a:spLocks noChangeShapeType="1"/>
            </p:cNvSpPr>
            <p:nvPr/>
          </p:nvSpPr>
          <p:spPr bwMode="auto">
            <a:xfrm>
              <a:off x="3649" y="2328"/>
              <a:ext cx="966" cy="96"/>
            </a:xfrm>
            <a:prstGeom prst="line">
              <a:avLst/>
            </a:prstGeom>
            <a:noFill/>
            <a:ln w="9525">
              <a:solidFill>
                <a:schemeClr val="tx1"/>
              </a:solidFill>
              <a:round/>
              <a:headEnd/>
              <a:tailEnd/>
            </a:ln>
          </p:spPr>
          <p:txBody>
            <a:bodyPr wrap="none" anchor="ct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12" name="Line 49"/>
            <p:cNvSpPr>
              <a:spLocks noChangeShapeType="1"/>
            </p:cNvSpPr>
            <p:nvPr/>
          </p:nvSpPr>
          <p:spPr bwMode="auto">
            <a:xfrm flipV="1">
              <a:off x="3659" y="2255"/>
              <a:ext cx="1155" cy="65"/>
            </a:xfrm>
            <a:prstGeom prst="line">
              <a:avLst/>
            </a:prstGeom>
            <a:noFill/>
            <a:ln w="28575">
              <a:solidFill>
                <a:schemeClr val="accent1"/>
              </a:solidFill>
              <a:round/>
              <a:headEnd/>
              <a:tailEnd/>
            </a:ln>
          </p:spPr>
          <p:txBody>
            <a:bodyPr wrap="none" anchor="ct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13" name="Line 50"/>
            <p:cNvSpPr>
              <a:spLocks noChangeShapeType="1"/>
            </p:cNvSpPr>
            <p:nvPr/>
          </p:nvSpPr>
          <p:spPr bwMode="auto">
            <a:xfrm>
              <a:off x="3684" y="2312"/>
              <a:ext cx="1032" cy="2"/>
            </a:xfrm>
            <a:prstGeom prst="line">
              <a:avLst/>
            </a:prstGeom>
            <a:noFill/>
            <a:ln w="28575">
              <a:solidFill>
                <a:srgbClr val="99CC00"/>
              </a:solidFill>
              <a:round/>
              <a:headEnd/>
              <a:tailEnd/>
            </a:ln>
          </p:spPr>
          <p:txBody>
            <a:bodyPr wrap="none" anchor="ct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14" name="Line 51"/>
            <p:cNvSpPr>
              <a:spLocks noChangeShapeType="1"/>
            </p:cNvSpPr>
            <p:nvPr/>
          </p:nvSpPr>
          <p:spPr bwMode="auto">
            <a:xfrm>
              <a:off x="3714" y="2317"/>
              <a:ext cx="942" cy="33"/>
            </a:xfrm>
            <a:prstGeom prst="line">
              <a:avLst/>
            </a:prstGeom>
            <a:noFill/>
            <a:ln w="28575">
              <a:solidFill>
                <a:srgbClr val="FFFF00"/>
              </a:solidFill>
              <a:round/>
              <a:headEnd/>
              <a:tailEnd/>
            </a:ln>
          </p:spPr>
          <p:txBody>
            <a:bodyPr wrap="none" anchor="ct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15" name="Line 52"/>
            <p:cNvSpPr>
              <a:spLocks noChangeShapeType="1"/>
            </p:cNvSpPr>
            <p:nvPr/>
          </p:nvSpPr>
          <p:spPr bwMode="auto">
            <a:xfrm>
              <a:off x="3692" y="2322"/>
              <a:ext cx="945" cy="69"/>
            </a:xfrm>
            <a:prstGeom prst="line">
              <a:avLst/>
            </a:prstGeom>
            <a:noFill/>
            <a:ln w="28575">
              <a:solidFill>
                <a:srgbClr val="FF9900"/>
              </a:solidFill>
              <a:round/>
              <a:headEnd/>
              <a:tailEnd/>
            </a:ln>
          </p:spPr>
          <p:txBody>
            <a:bodyPr wrap="none" anchor="ct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16" name="Line 53"/>
            <p:cNvSpPr>
              <a:spLocks noChangeShapeType="1"/>
            </p:cNvSpPr>
            <p:nvPr/>
          </p:nvSpPr>
          <p:spPr bwMode="auto">
            <a:xfrm>
              <a:off x="3698" y="2333"/>
              <a:ext cx="925" cy="93"/>
            </a:xfrm>
            <a:prstGeom prst="line">
              <a:avLst/>
            </a:prstGeom>
            <a:noFill/>
            <a:ln w="28575">
              <a:solidFill>
                <a:srgbClr val="FF0000"/>
              </a:solidFill>
              <a:round/>
              <a:headEnd/>
              <a:tailEnd/>
            </a:ln>
          </p:spPr>
          <p:txBody>
            <a:bodyPr wrap="none" anchor="ct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17" name="Line 54"/>
            <p:cNvSpPr>
              <a:spLocks noChangeShapeType="1"/>
            </p:cNvSpPr>
            <p:nvPr/>
          </p:nvSpPr>
          <p:spPr bwMode="auto">
            <a:xfrm>
              <a:off x="3631" y="2337"/>
              <a:ext cx="950" cy="144"/>
            </a:xfrm>
            <a:prstGeom prst="line">
              <a:avLst/>
            </a:prstGeom>
            <a:noFill/>
            <a:ln w="28575">
              <a:solidFill>
                <a:srgbClr val="CC3300"/>
              </a:solidFill>
              <a:round/>
              <a:headEnd/>
              <a:tailEn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18" name="Text Box 55"/>
            <p:cNvSpPr txBox="1">
              <a:spLocks noChangeArrowheads="1"/>
            </p:cNvSpPr>
            <p:nvPr/>
          </p:nvSpPr>
          <p:spPr bwMode="auto">
            <a:xfrm>
              <a:off x="4752" y="2448"/>
              <a:ext cx="561" cy="23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b="1" i="1">
                  <a:solidFill>
                    <a:srgbClr val="000000"/>
                  </a:solidFill>
                  <a:latin typeface="Arial" charset="0"/>
                  <a:ea typeface="ＭＳ Ｐゴシック" pitchFamily="-107" charset="-128"/>
                </a:rPr>
                <a:t>X-rays</a:t>
              </a:r>
            </a:p>
          </p:txBody>
        </p:sp>
        <p:sp>
          <p:nvSpPr>
            <p:cNvPr id="12319" name="Oval 56"/>
            <p:cNvSpPr>
              <a:spLocks noChangeArrowheads="1"/>
            </p:cNvSpPr>
            <p:nvPr/>
          </p:nvSpPr>
          <p:spPr bwMode="auto">
            <a:xfrm rot="-1639552">
              <a:off x="4512" y="2292"/>
              <a:ext cx="528" cy="115"/>
            </a:xfrm>
            <a:prstGeom prst="ellipse">
              <a:avLst/>
            </a:prstGeom>
            <a:solidFill>
              <a:schemeClr val="bg1"/>
            </a:solidFill>
            <a:ln w="15875">
              <a:solidFill>
                <a:schemeClr val="tx1"/>
              </a:solidFill>
              <a:round/>
              <a:headEnd/>
              <a:tailEnd/>
            </a:ln>
          </p:spPr>
          <p:txBody>
            <a:bodyPr wrap="none" anchor="ct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grpSp>
      <p:sp>
        <p:nvSpPr>
          <p:cNvPr id="323641" name="Freeform 57"/>
          <p:cNvSpPr>
            <a:spLocks/>
          </p:cNvSpPr>
          <p:nvPr/>
        </p:nvSpPr>
        <p:spPr bwMode="auto">
          <a:xfrm>
            <a:off x="1819276" y="3252789"/>
            <a:ext cx="5629275" cy="750887"/>
          </a:xfrm>
          <a:custGeom>
            <a:avLst/>
            <a:gdLst>
              <a:gd name="T0" fmla="*/ 0 w 3546"/>
              <a:gd name="T1" fmla="*/ 2147483647 h 473"/>
              <a:gd name="T2" fmla="*/ 2147483647 w 3546"/>
              <a:gd name="T3" fmla="*/ 2147483647 h 473"/>
              <a:gd name="T4" fmla="*/ 2147483647 w 3546"/>
              <a:gd name="T5" fmla="*/ 2147483647 h 473"/>
              <a:gd name="T6" fmla="*/ 2147483647 w 3546"/>
              <a:gd name="T7" fmla="*/ 2147483647 h 473"/>
              <a:gd name="T8" fmla="*/ 2147483647 w 3546"/>
              <a:gd name="T9" fmla="*/ 2147483647 h 473"/>
              <a:gd name="T10" fmla="*/ 2147483647 w 3546"/>
              <a:gd name="T11" fmla="*/ 2147483647 h 473"/>
              <a:gd name="T12" fmla="*/ 2147483647 w 3546"/>
              <a:gd name="T13" fmla="*/ 2147483647 h 473"/>
              <a:gd name="T14" fmla="*/ 2147483647 w 3546"/>
              <a:gd name="T15" fmla="*/ 2147483647 h 473"/>
              <a:gd name="T16" fmla="*/ 2147483647 w 3546"/>
              <a:gd name="T17" fmla="*/ 2147483647 h 473"/>
              <a:gd name="T18" fmla="*/ 2147483647 w 3546"/>
              <a:gd name="T19" fmla="*/ 2147483647 h 473"/>
              <a:gd name="T20" fmla="*/ 2147483647 w 3546"/>
              <a:gd name="T21" fmla="*/ 2147483647 h 473"/>
              <a:gd name="T22" fmla="*/ 2147483647 w 3546"/>
              <a:gd name="T23" fmla="*/ 2147483647 h 473"/>
              <a:gd name="T24" fmla="*/ 2147483647 w 3546"/>
              <a:gd name="T25" fmla="*/ 2147483647 h 473"/>
              <a:gd name="T26" fmla="*/ 2147483647 w 3546"/>
              <a:gd name="T27" fmla="*/ 2147483647 h 473"/>
              <a:gd name="T28" fmla="*/ 2147483647 w 3546"/>
              <a:gd name="T29" fmla="*/ 2147483647 h 473"/>
              <a:gd name="T30" fmla="*/ 2147483647 w 3546"/>
              <a:gd name="T31" fmla="*/ 2147483647 h 473"/>
              <a:gd name="T32" fmla="*/ 2147483647 w 3546"/>
              <a:gd name="T33" fmla="*/ 2147483647 h 473"/>
              <a:gd name="T34" fmla="*/ 2147483647 w 3546"/>
              <a:gd name="T35" fmla="*/ 2147483647 h 473"/>
              <a:gd name="T36" fmla="*/ 2147483647 w 3546"/>
              <a:gd name="T37" fmla="*/ 2147483647 h 473"/>
              <a:gd name="T38" fmla="*/ 2147483647 w 3546"/>
              <a:gd name="T39" fmla="*/ 2147483647 h 473"/>
              <a:gd name="T40" fmla="*/ 2147483647 w 3546"/>
              <a:gd name="T41" fmla="*/ 2147483647 h 473"/>
              <a:gd name="T42" fmla="*/ 2147483647 w 3546"/>
              <a:gd name="T43" fmla="*/ 2147483647 h 473"/>
              <a:gd name="T44" fmla="*/ 2147483647 w 3546"/>
              <a:gd name="T45" fmla="*/ 2147483647 h 4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46"/>
              <a:gd name="T70" fmla="*/ 0 h 473"/>
              <a:gd name="T71" fmla="*/ 3546 w 3546"/>
              <a:gd name="T72" fmla="*/ 473 h 4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46" h="473">
                <a:moveTo>
                  <a:pt x="0" y="255"/>
                </a:moveTo>
                <a:cubicBezTo>
                  <a:pt x="179" y="243"/>
                  <a:pt x="358" y="232"/>
                  <a:pt x="510" y="195"/>
                </a:cubicBezTo>
                <a:cubicBezTo>
                  <a:pt x="662" y="158"/>
                  <a:pt x="860" y="0"/>
                  <a:pt x="912" y="33"/>
                </a:cubicBezTo>
                <a:cubicBezTo>
                  <a:pt x="964" y="66"/>
                  <a:pt x="776" y="391"/>
                  <a:pt x="822" y="393"/>
                </a:cubicBezTo>
                <a:cubicBezTo>
                  <a:pt x="868" y="395"/>
                  <a:pt x="1154" y="40"/>
                  <a:pt x="1188" y="45"/>
                </a:cubicBezTo>
                <a:cubicBezTo>
                  <a:pt x="1222" y="50"/>
                  <a:pt x="993" y="422"/>
                  <a:pt x="1026" y="423"/>
                </a:cubicBezTo>
                <a:cubicBezTo>
                  <a:pt x="1059" y="424"/>
                  <a:pt x="1348" y="50"/>
                  <a:pt x="1386" y="51"/>
                </a:cubicBezTo>
                <a:cubicBezTo>
                  <a:pt x="1424" y="52"/>
                  <a:pt x="1213" y="429"/>
                  <a:pt x="1254" y="429"/>
                </a:cubicBezTo>
                <a:cubicBezTo>
                  <a:pt x="1295" y="429"/>
                  <a:pt x="1592" y="52"/>
                  <a:pt x="1632" y="51"/>
                </a:cubicBezTo>
                <a:cubicBezTo>
                  <a:pt x="1672" y="50"/>
                  <a:pt x="1454" y="422"/>
                  <a:pt x="1494" y="423"/>
                </a:cubicBezTo>
                <a:cubicBezTo>
                  <a:pt x="1534" y="424"/>
                  <a:pt x="1831" y="57"/>
                  <a:pt x="1872" y="57"/>
                </a:cubicBezTo>
                <a:cubicBezTo>
                  <a:pt x="1913" y="57"/>
                  <a:pt x="1700" y="426"/>
                  <a:pt x="1740" y="423"/>
                </a:cubicBezTo>
                <a:cubicBezTo>
                  <a:pt x="1780" y="420"/>
                  <a:pt x="2071" y="37"/>
                  <a:pt x="2112" y="39"/>
                </a:cubicBezTo>
                <a:cubicBezTo>
                  <a:pt x="2153" y="41"/>
                  <a:pt x="1954" y="433"/>
                  <a:pt x="1986" y="435"/>
                </a:cubicBezTo>
                <a:cubicBezTo>
                  <a:pt x="2018" y="437"/>
                  <a:pt x="2264" y="54"/>
                  <a:pt x="2304" y="51"/>
                </a:cubicBezTo>
                <a:cubicBezTo>
                  <a:pt x="2344" y="48"/>
                  <a:pt x="2186" y="418"/>
                  <a:pt x="2226" y="417"/>
                </a:cubicBezTo>
                <a:cubicBezTo>
                  <a:pt x="2266" y="416"/>
                  <a:pt x="2506" y="42"/>
                  <a:pt x="2544" y="45"/>
                </a:cubicBezTo>
                <a:cubicBezTo>
                  <a:pt x="2582" y="48"/>
                  <a:pt x="2423" y="436"/>
                  <a:pt x="2454" y="435"/>
                </a:cubicBezTo>
                <a:cubicBezTo>
                  <a:pt x="2485" y="434"/>
                  <a:pt x="2697" y="39"/>
                  <a:pt x="2730" y="39"/>
                </a:cubicBezTo>
                <a:cubicBezTo>
                  <a:pt x="2763" y="39"/>
                  <a:pt x="2626" y="397"/>
                  <a:pt x="2652" y="435"/>
                </a:cubicBezTo>
                <a:cubicBezTo>
                  <a:pt x="2678" y="473"/>
                  <a:pt x="2789" y="294"/>
                  <a:pt x="2886" y="267"/>
                </a:cubicBezTo>
                <a:cubicBezTo>
                  <a:pt x="2983" y="240"/>
                  <a:pt x="3124" y="259"/>
                  <a:pt x="3234" y="273"/>
                </a:cubicBezTo>
                <a:cubicBezTo>
                  <a:pt x="3344" y="287"/>
                  <a:pt x="3445" y="319"/>
                  <a:pt x="3546" y="351"/>
                </a:cubicBezTo>
              </a:path>
            </a:pathLst>
          </a:custGeom>
          <a:noFill/>
          <a:ln w="50800">
            <a:solidFill>
              <a:srgbClr val="808000"/>
            </a:solidFill>
            <a:round/>
            <a:headEnd/>
            <a:tailEn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grpSp>
        <p:nvGrpSpPr>
          <p:cNvPr id="10" name="Group 58"/>
          <p:cNvGrpSpPr>
            <a:grpSpLocks/>
          </p:cNvGrpSpPr>
          <p:nvPr/>
        </p:nvGrpSpPr>
        <p:grpSpPr bwMode="auto">
          <a:xfrm>
            <a:off x="7296150" y="3667126"/>
            <a:ext cx="3155950" cy="98425"/>
            <a:chOff x="3624" y="2304"/>
            <a:chExt cx="1824" cy="66"/>
          </a:xfrm>
        </p:grpSpPr>
        <p:sp>
          <p:nvSpPr>
            <p:cNvPr id="12306" name="Line 59"/>
            <p:cNvSpPr>
              <a:spLocks noChangeShapeType="1"/>
            </p:cNvSpPr>
            <p:nvPr/>
          </p:nvSpPr>
          <p:spPr bwMode="auto">
            <a:xfrm>
              <a:off x="3644" y="2338"/>
              <a:ext cx="1776" cy="0"/>
            </a:xfrm>
            <a:prstGeom prst="line">
              <a:avLst/>
            </a:prstGeom>
            <a:noFill/>
            <a:ln w="50800">
              <a:solidFill>
                <a:srgbClr val="FFFF00"/>
              </a:solidFill>
              <a:round/>
              <a:headEnd/>
              <a:tailEn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07" name="Oval 60"/>
            <p:cNvSpPr>
              <a:spLocks noChangeArrowheads="1"/>
            </p:cNvSpPr>
            <p:nvPr/>
          </p:nvSpPr>
          <p:spPr bwMode="auto">
            <a:xfrm>
              <a:off x="5382" y="2304"/>
              <a:ext cx="66" cy="66"/>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08" name="Line 61"/>
            <p:cNvSpPr>
              <a:spLocks noChangeShapeType="1"/>
            </p:cNvSpPr>
            <p:nvPr/>
          </p:nvSpPr>
          <p:spPr bwMode="auto">
            <a:xfrm flipV="1">
              <a:off x="3624" y="2308"/>
              <a:ext cx="1784" cy="24"/>
            </a:xfrm>
            <a:prstGeom prst="line">
              <a:avLst/>
            </a:prstGeom>
            <a:noFill/>
            <a:ln w="9525">
              <a:solidFill>
                <a:schemeClr val="tx1"/>
              </a:solidFill>
              <a:round/>
              <a:headEnd/>
              <a:tailEn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sp>
          <p:nvSpPr>
            <p:cNvPr id="12309" name="Line 62"/>
            <p:cNvSpPr>
              <a:spLocks noChangeShapeType="1"/>
            </p:cNvSpPr>
            <p:nvPr/>
          </p:nvSpPr>
          <p:spPr bwMode="auto">
            <a:xfrm>
              <a:off x="3624" y="2336"/>
              <a:ext cx="1784" cy="32"/>
            </a:xfrm>
            <a:prstGeom prst="line">
              <a:avLst/>
            </a:prstGeom>
            <a:noFill/>
            <a:ln w="9525">
              <a:solidFill>
                <a:schemeClr val="tx1"/>
              </a:solidFill>
              <a:round/>
              <a:headEnd/>
              <a:tailEn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grpSp>
      <p:sp>
        <p:nvSpPr>
          <p:cNvPr id="323647" name="Text Box 63"/>
          <p:cNvSpPr txBox="1">
            <a:spLocks noChangeArrowheads="1"/>
          </p:cNvSpPr>
          <p:nvPr/>
        </p:nvSpPr>
        <p:spPr bwMode="auto">
          <a:xfrm>
            <a:off x="2251075" y="360363"/>
            <a:ext cx="7639050" cy="519112"/>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defRPr/>
            </a:pPr>
            <a:r>
              <a:rPr lang="en-US" sz="2800" b="1" i="1">
                <a:solidFill>
                  <a:srgbClr val="3333CC"/>
                </a:solidFill>
                <a:effectLst>
                  <a:outerShdw blurRad="38100" dist="38100" dir="2700000" algn="tl">
                    <a:srgbClr val="C0C0C0"/>
                  </a:outerShdw>
                </a:effectLst>
                <a:latin typeface="Arial" charset="0"/>
                <a:ea typeface="ＭＳ Ｐゴシック" pitchFamily="-107" charset="-128"/>
              </a:rPr>
              <a:t>How are X-rays Produced in a Synchrotron?</a:t>
            </a:r>
          </a:p>
        </p:txBody>
      </p:sp>
      <p:grpSp>
        <p:nvGrpSpPr>
          <p:cNvPr id="11" name="Group 65"/>
          <p:cNvGrpSpPr>
            <a:grpSpLocks/>
          </p:cNvGrpSpPr>
          <p:nvPr/>
        </p:nvGrpSpPr>
        <p:grpSpPr bwMode="auto">
          <a:xfrm>
            <a:off x="1731964" y="2289175"/>
            <a:ext cx="1403351" cy="1282700"/>
            <a:chOff x="113" y="1466"/>
            <a:chExt cx="884" cy="808"/>
          </a:xfrm>
        </p:grpSpPr>
        <p:sp>
          <p:nvSpPr>
            <p:cNvPr id="12304" name="Text Box 41"/>
            <p:cNvSpPr txBox="1">
              <a:spLocks noChangeArrowheads="1"/>
            </p:cNvSpPr>
            <p:nvPr/>
          </p:nvSpPr>
          <p:spPr bwMode="auto">
            <a:xfrm>
              <a:off x="113" y="1466"/>
              <a:ext cx="884" cy="40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lang="en-US" b="1" i="1" dirty="0">
                  <a:solidFill>
                    <a:srgbClr val="000000"/>
                  </a:solidFill>
                  <a:latin typeface="Arial" charset="0"/>
                  <a:ea typeface="ＭＳ Ｐゴシック" pitchFamily="-107" charset="-128"/>
                </a:rPr>
                <a:t>Relativistic</a:t>
              </a:r>
            </a:p>
            <a:p>
              <a:pPr algn="ctr" eaLnBrk="0" fontAlgn="base" hangingPunct="0">
                <a:spcBef>
                  <a:spcPct val="0"/>
                </a:spcBef>
                <a:spcAft>
                  <a:spcPct val="0"/>
                </a:spcAft>
              </a:pPr>
              <a:r>
                <a:rPr lang="en-US" b="1" i="1" dirty="0">
                  <a:solidFill>
                    <a:srgbClr val="000000"/>
                  </a:solidFill>
                  <a:latin typeface="Arial" charset="0"/>
                  <a:ea typeface="ＭＳ Ｐゴシック" pitchFamily="-107" charset="-128"/>
                </a:rPr>
                <a:t>electrons</a:t>
              </a:r>
            </a:p>
          </p:txBody>
        </p:sp>
        <p:sp>
          <p:nvSpPr>
            <p:cNvPr id="12305" name="Line 64"/>
            <p:cNvSpPr>
              <a:spLocks noChangeShapeType="1"/>
            </p:cNvSpPr>
            <p:nvPr/>
          </p:nvSpPr>
          <p:spPr bwMode="auto">
            <a:xfrm flipH="1">
              <a:off x="444" y="2094"/>
              <a:ext cx="24" cy="180"/>
            </a:xfrm>
            <a:prstGeom prst="line">
              <a:avLst/>
            </a:prstGeom>
            <a:noFill/>
            <a:ln w="38100">
              <a:solidFill>
                <a:schemeClr val="tx1"/>
              </a:solidFill>
              <a:round/>
              <a:headEnd/>
              <a:tailEnd type="triangle" w="med" len="med"/>
            </a:ln>
          </p:spPr>
          <p:txBody>
            <a:bodyPr/>
            <a:lstStyle/>
            <a:p>
              <a:pPr eaLnBrk="0" fontAlgn="base" hangingPunct="0">
                <a:spcBef>
                  <a:spcPct val="0"/>
                </a:spcBef>
                <a:spcAft>
                  <a:spcPct val="0"/>
                </a:spcAft>
              </a:pPr>
              <a:endParaRPr lang="en-US" sz="1200" b="1" i="1">
                <a:solidFill>
                  <a:srgbClr val="000000"/>
                </a:solidFill>
                <a:latin typeface="Arial" charset="0"/>
                <a:ea typeface="ＭＳ Ｐゴシック" pitchFamily="-107" charset="-128"/>
              </a:endParaRPr>
            </a:p>
          </p:txBody>
        </p:sp>
      </p:grpSp>
    </p:spTree>
    <p:extLst>
      <p:ext uri="{BB962C8B-B14F-4D97-AF65-F5344CB8AC3E}">
        <p14:creationId xmlns:p14="http://schemas.microsoft.com/office/powerpoint/2010/main" val="1272757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3626"/>
                                        </p:tgtEl>
                                        <p:attrNameLst>
                                          <p:attrName>style.visibility</p:attrName>
                                        </p:attrNameLst>
                                      </p:cBhvr>
                                      <p:to>
                                        <p:strVal val="visible"/>
                                      </p:to>
                                    </p:set>
                                    <p:animEffect transition="in" filter="blinds(horizontal)">
                                      <p:cBhvr>
                                        <p:cTn id="7" dur="500"/>
                                        <p:tgtEl>
                                          <p:spTgt spid="323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23613"/>
                                        </p:tgtEl>
                                        <p:attrNameLst>
                                          <p:attrName>style.visibility</p:attrName>
                                        </p:attrNameLst>
                                      </p:cBhvr>
                                      <p:to>
                                        <p:strVal val="visible"/>
                                      </p:to>
                                    </p:set>
                                    <p:animEffect transition="in" filter="blinds(horizontal)">
                                      <p:cBhvr>
                                        <p:cTn id="15" dur="500"/>
                                        <p:tgtEl>
                                          <p:spTgt spid="32361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linds(horizontal)">
                                      <p:cBhvr>
                                        <p:cTn id="35" dur="500"/>
                                        <p:tgtEl>
                                          <p:spTgt spid="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23587"/>
                                        </p:tgtEl>
                                        <p:attrNameLst>
                                          <p:attrName>style.visibility</p:attrName>
                                        </p:attrNameLst>
                                      </p:cBhvr>
                                      <p:to>
                                        <p:strVal val="visible"/>
                                      </p:to>
                                    </p:set>
                                    <p:animEffect transition="in" filter="blinds(horizontal)">
                                      <p:cBhvr>
                                        <p:cTn id="38" dur="500"/>
                                        <p:tgtEl>
                                          <p:spTgt spid="323587"/>
                                        </p:tgtEl>
                                      </p:cBhvr>
                                    </p:animEffect>
                                  </p:childTnLst>
                                </p:cTn>
                              </p:par>
                            </p:childTnLst>
                          </p:cTn>
                        </p:par>
                        <p:par>
                          <p:cTn id="39" fill="hold" nodeType="afterGroup">
                            <p:stCondLst>
                              <p:cond delay="500"/>
                            </p:stCondLst>
                            <p:childTnLst>
                              <p:par>
                                <p:cTn id="40" presetID="3" presetClass="exit" presetSubtype="10" fill="hold" grpId="1" nodeType="afterEffect">
                                  <p:stCondLst>
                                    <p:cond delay="0"/>
                                  </p:stCondLst>
                                  <p:childTnLst>
                                    <p:animEffect transition="out" filter="blinds(horizontal)">
                                      <p:cBhvr>
                                        <p:cTn id="41" dur="500"/>
                                        <p:tgtEl>
                                          <p:spTgt spid="323626"/>
                                        </p:tgtEl>
                                      </p:cBhvr>
                                    </p:animEffect>
                                    <p:set>
                                      <p:cBhvr>
                                        <p:cTn id="42" dur="1" fill="hold">
                                          <p:stCondLst>
                                            <p:cond delay="499"/>
                                          </p:stCondLst>
                                        </p:cTn>
                                        <p:tgtEl>
                                          <p:spTgt spid="323626"/>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23641"/>
                                        </p:tgtEl>
                                        <p:attrNameLst>
                                          <p:attrName>style.visibility</p:attrName>
                                        </p:attrNameLst>
                                      </p:cBhvr>
                                      <p:to>
                                        <p:strVal val="visible"/>
                                      </p:to>
                                    </p:set>
                                    <p:animEffect transition="in" filter="blinds(horizontal)">
                                      <p:cBhvr>
                                        <p:cTn id="47" dur="500"/>
                                        <p:tgtEl>
                                          <p:spTgt spid="3236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linds(horizont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p:bldP spid="323613" grpId="0"/>
      <p:bldP spid="323626" grpId="0" animBg="1"/>
      <p:bldP spid="323626" grpId="1" animBg="1"/>
      <p:bldP spid="3236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figur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27" y="130463"/>
            <a:ext cx="10390909" cy="5195455"/>
          </a:xfrm>
          <a:prstGeom prst="rect">
            <a:avLst/>
          </a:prstGeom>
          <a:noFill/>
          <a:extLst>
            <a:ext uri="{909E8E84-426E-40DD-AFC4-6F175D3DCCD1}">
              <a14:hiddenFill xmlns:a14="http://schemas.microsoft.com/office/drawing/2010/main">
                <a:solidFill>
                  <a:srgbClr val="FFFFFF"/>
                </a:solidFill>
              </a14:hiddenFill>
            </a:ext>
          </a:extLst>
        </p:spPr>
      </p:pic>
      <p:sp>
        <p:nvSpPr>
          <p:cNvPr id="25605" name="Text Box 5"/>
          <p:cNvSpPr txBox="1">
            <a:spLocks noChangeArrowheads="1"/>
          </p:cNvSpPr>
          <p:nvPr/>
        </p:nvSpPr>
        <p:spPr bwMode="auto">
          <a:xfrm>
            <a:off x="738909" y="4689764"/>
            <a:ext cx="4761345" cy="52322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50000"/>
              </a:spcBef>
              <a:spcAft>
                <a:spcPct val="0"/>
              </a:spcAft>
            </a:pPr>
            <a:r>
              <a:rPr lang="en-US" altLang="en-US" sz="2800" b="1" i="1" dirty="0">
                <a:solidFill>
                  <a:prstClr val="black"/>
                </a:solidFill>
                <a:latin typeface="Arial" charset="0"/>
                <a:ea typeface="ＭＳ Ｐゴシック" pitchFamily="-107" charset="-128"/>
              </a:rPr>
              <a:t>Spatial distribution</a:t>
            </a:r>
            <a:endParaRPr lang="en-US" altLang="en-US" sz="2800" i="1" dirty="0">
              <a:solidFill>
                <a:prstClr val="black"/>
              </a:solidFill>
              <a:latin typeface="Arial" charset="0"/>
              <a:ea typeface="ＭＳ Ｐゴシック" pitchFamily="-107" charset="-128"/>
            </a:endParaRPr>
          </a:p>
        </p:txBody>
      </p:sp>
      <p:sp>
        <p:nvSpPr>
          <p:cNvPr id="25606" name="Text Box 6"/>
          <p:cNvSpPr txBox="1">
            <a:spLocks noChangeArrowheads="1"/>
          </p:cNvSpPr>
          <p:nvPr/>
        </p:nvSpPr>
        <p:spPr bwMode="auto">
          <a:xfrm>
            <a:off x="7123546" y="5212984"/>
            <a:ext cx="3682999" cy="52322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2800" b="1" i="1" dirty="0">
                <a:solidFill>
                  <a:prstClr val="black"/>
                </a:solidFill>
                <a:latin typeface="Arial" charset="0"/>
                <a:ea typeface="ＭＳ Ｐゴシック" pitchFamily="-107" charset="-128"/>
              </a:rPr>
              <a:t>Spectral distribution</a:t>
            </a:r>
            <a:endParaRPr lang="en-US" altLang="en-US" sz="2800" i="1" dirty="0">
              <a:solidFill>
                <a:prstClr val="black"/>
              </a:solidFill>
              <a:latin typeface="Arial" charset="0"/>
              <a:ea typeface="ＭＳ Ｐゴシック" pitchFamily="-107" charset="-128"/>
            </a:endParaRPr>
          </a:p>
        </p:txBody>
      </p:sp>
    </p:spTree>
    <p:extLst>
      <p:ext uri="{BB962C8B-B14F-4D97-AF65-F5344CB8AC3E}">
        <p14:creationId xmlns:p14="http://schemas.microsoft.com/office/powerpoint/2010/main" val="345667590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lnDef>
  </a:objectDefaults>
  <a:extraClrSchemeLst>
    <a:extraClrScheme>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lank">
  <a:themeElements>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1" u="none" strike="noStrike" cap="none" normalizeH="0" baseline="0">
            <a:ln>
              <a:noFill/>
            </a:ln>
            <a:solidFill>
              <a:schemeClr val="tx1"/>
            </a:solidFill>
            <a:effectLst/>
            <a:latin typeface="Arial" pitchFamily="-107" charset="0"/>
          </a:defRPr>
        </a:defPPr>
      </a:lstStyle>
    </a:lnDef>
  </a:objectDefaults>
  <a:extraClrSchemeLst>
    <a:extraClrScheme>
      <a:clrScheme name="Blank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AC_Review201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lue_2003">
  <a:themeElements>
    <a:clrScheme name="">
      <a:dk1>
        <a:srgbClr val="404040"/>
      </a:dk1>
      <a:lt1>
        <a:srgbClr val="FFFFFF"/>
      </a:lt1>
      <a:dk2>
        <a:srgbClr val="1F497D"/>
      </a:dk2>
      <a:lt2>
        <a:srgbClr val="D2D2D2"/>
      </a:lt2>
      <a:accent1>
        <a:srgbClr val="A6C4DE"/>
      </a:accent1>
      <a:accent2>
        <a:srgbClr val="9D7D9E"/>
      </a:accent2>
      <a:accent3>
        <a:srgbClr val="FFFFFF"/>
      </a:accent3>
      <a:accent4>
        <a:srgbClr val="353535"/>
      </a:accent4>
      <a:accent5>
        <a:srgbClr val="D0DEEC"/>
      </a:accent5>
      <a:accent6>
        <a:srgbClr val="8E718F"/>
      </a:accent6>
      <a:hlink>
        <a:srgbClr val="7AB800"/>
      </a:hlink>
      <a:folHlink>
        <a:srgbClr val="BF5C28"/>
      </a:folHlink>
    </a:clrScheme>
    <a:fontScheme name="Office Theme">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Office Theme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resentation_4x3">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4782</TotalTime>
  <Words>3754</Words>
  <Application>Microsoft Office PowerPoint</Application>
  <PresentationFormat>Widescreen</PresentationFormat>
  <Paragraphs>694</Paragraphs>
  <Slides>65</Slides>
  <Notes>35</Notes>
  <HiddenSlides>0</HiddenSlides>
  <MMClips>3</MMClips>
  <ScaleCrop>false</ScaleCrop>
  <HeadingPairs>
    <vt:vector size="8" baseType="variant">
      <vt:variant>
        <vt:lpstr>Fonts Used</vt:lpstr>
      </vt:variant>
      <vt:variant>
        <vt:i4>17</vt:i4>
      </vt:variant>
      <vt:variant>
        <vt:lpstr>Theme</vt:lpstr>
      </vt:variant>
      <vt:variant>
        <vt:i4>18</vt:i4>
      </vt:variant>
      <vt:variant>
        <vt:lpstr>Embedded OLE Servers</vt:lpstr>
      </vt:variant>
      <vt:variant>
        <vt:i4>4</vt:i4>
      </vt:variant>
      <vt:variant>
        <vt:lpstr>Slide Titles</vt:lpstr>
      </vt:variant>
      <vt:variant>
        <vt:i4>65</vt:i4>
      </vt:variant>
    </vt:vector>
  </HeadingPairs>
  <TitlesOfParts>
    <vt:vector size="104" baseType="lpstr">
      <vt:lpstr>ＭＳ Ｐゴシック</vt:lpstr>
      <vt:lpstr>ＭＳ Ｐゴシック</vt:lpstr>
      <vt:lpstr>Arial</vt:lpstr>
      <vt:lpstr>Calibri</vt:lpstr>
      <vt:lpstr>Calibri Light</vt:lpstr>
      <vt:lpstr>Courier New</vt:lpstr>
      <vt:lpstr>Helvetica</vt:lpstr>
      <vt:lpstr>Lucida Grande</vt:lpstr>
      <vt:lpstr>Segoe Script</vt:lpstr>
      <vt:lpstr>Segoe UI</vt:lpstr>
      <vt:lpstr>StarSymbol</vt:lpstr>
      <vt:lpstr>Symbol</vt:lpstr>
      <vt:lpstr>Times</vt:lpstr>
      <vt:lpstr>Times New Roman</vt:lpstr>
      <vt:lpstr>Trebuchet MS</vt:lpstr>
      <vt:lpstr>Verdana</vt:lpstr>
      <vt:lpstr>Wingdings</vt:lpstr>
      <vt:lpstr>Blank</vt:lpstr>
      <vt:lpstr>Custom Design</vt:lpstr>
      <vt:lpstr>2_SAC_Review2014</vt:lpstr>
      <vt:lpstr>1_blue_2003</vt:lpstr>
      <vt:lpstr>1_Default Design</vt:lpstr>
      <vt:lpstr>1_Custom Design</vt:lpstr>
      <vt:lpstr>1_presentation_4x3</vt:lpstr>
      <vt:lpstr>3_Office Theme</vt:lpstr>
      <vt:lpstr>presentation_16x9</vt:lpstr>
      <vt:lpstr>2_Default Design</vt:lpstr>
      <vt:lpstr>1_Office Theme</vt:lpstr>
      <vt:lpstr>2_Office Theme</vt:lpstr>
      <vt:lpstr>Office Theme</vt:lpstr>
      <vt:lpstr>2_Custom Design</vt:lpstr>
      <vt:lpstr>2_presentation_4x3</vt:lpstr>
      <vt:lpstr>3_Default Design</vt:lpstr>
      <vt:lpstr>4_Default Design</vt:lpstr>
      <vt:lpstr>1_Blank</vt:lpstr>
      <vt:lpstr>Image</vt:lpstr>
      <vt:lpstr>Drawing</vt:lpstr>
      <vt:lpstr>Equation</vt:lpstr>
      <vt:lpstr>Worksheet</vt:lpstr>
      <vt:lpstr>Synchrotron Computed Microtomography Virtual Hands-On Tutorial </vt:lpstr>
      <vt:lpstr>PowerPoint Presentation</vt:lpstr>
      <vt:lpstr>Introduction to Synchrotron Computed Microtomography</vt:lpstr>
      <vt:lpstr>PowerPoint Presentation</vt:lpstr>
      <vt:lpstr>PowerPoint Presentation</vt:lpstr>
      <vt:lpstr>PowerPoint Presentation</vt:lpstr>
      <vt:lpstr>PowerPoint Presentation</vt:lpstr>
      <vt:lpstr>Undulator</vt:lpstr>
      <vt:lpstr>PowerPoint Presentation</vt:lpstr>
      <vt:lpstr>PowerPoint Presentation</vt:lpstr>
      <vt:lpstr>PowerPoint Presentation</vt:lpstr>
      <vt:lpstr>Intensity of some synchrotron sources Figure of merit for beamline without focusing</vt:lpstr>
      <vt:lpstr>Brightness of some synchrotron sources Figure of merit for beamline with focusing</vt:lpstr>
      <vt:lpstr>APS Bending Magnets</vt:lpstr>
      <vt:lpstr>PowerPoint Presentation</vt:lpstr>
      <vt:lpstr>PowerPoint Presentation</vt:lpstr>
      <vt:lpstr>Instruments and Techniques</vt:lpstr>
      <vt:lpstr>PowerPoint Presentation</vt:lpstr>
      <vt:lpstr>PowerPoint Presentation</vt:lpstr>
      <vt:lpstr>PowerPoint Presentation</vt:lpstr>
      <vt:lpstr>PowerPoint Presentation</vt:lpstr>
      <vt:lpstr>Pink Beam in 13-BM-D</vt:lpstr>
      <vt:lpstr>Pink Beam Spectrum 1 mm Al absorber, 3 mrad mirror angle</vt:lpstr>
      <vt:lpstr>PowerPoint Presentation</vt:lpstr>
      <vt:lpstr>Absorption Tomography Setup 13-BM-D station at APS</vt:lpstr>
      <vt:lpstr>PowerPoint Presentation</vt:lpstr>
      <vt:lpstr>New Tomography Sample Stage</vt:lpstr>
      <vt:lpstr>Basic Principles of Tomography - Reconstruction from Projections</vt:lpstr>
      <vt:lpstr>Experimental Computed Tomography Geometries</vt:lpstr>
      <vt:lpstr>Tomography “Requirements”</vt:lpstr>
      <vt:lpstr>Tomography “Requirements”</vt:lpstr>
      <vt:lpstr>Tomography “Requirements”</vt:lpstr>
      <vt:lpstr>How Big Can my Sample Be and/or  What Energy X-rays Do I Need?</vt:lpstr>
      <vt:lpstr>How Big Can my Sample Be and/or What Energy X-rays Do I Need?</vt:lpstr>
      <vt:lpstr>Differential Absorption Tomography</vt:lpstr>
      <vt:lpstr>Differential Absorption Tomography Clint Willson (Louisiana State University)</vt:lpstr>
      <vt:lpstr>Pink Beam Setup</vt:lpstr>
      <vt:lpstr>Pink Beam Optics</vt:lpstr>
      <vt:lpstr>Acquisition Setup</vt:lpstr>
      <vt:lpstr>Monochromatic Beam Measurement</vt:lpstr>
      <vt:lpstr>Pink Beam, Mirror=2.5 mrad</vt:lpstr>
      <vt:lpstr>Pink Beam, Mirror=2.5 mrad</vt:lpstr>
      <vt:lpstr>Pink Beam, Mirror=1.6 mrad</vt:lpstr>
      <vt:lpstr>Pink Beam, Mirror=1.6 mrad</vt:lpstr>
      <vt:lpstr>Pink Beam, Mirror=0.8 mrad</vt:lpstr>
      <vt:lpstr>Pink Beam, Mirror=0.8 mrad</vt:lpstr>
      <vt:lpstr>Application: Cement with I dopant</vt:lpstr>
      <vt:lpstr>Application: Fluid drainage and imbibition in sandstone</vt:lpstr>
      <vt:lpstr>Phase Contrast Tomography </vt:lpstr>
      <vt:lpstr>PowerPoint Presentation</vt:lpstr>
      <vt:lpstr>Diffraction Tomography</vt:lpstr>
      <vt:lpstr>PowerPoint Presentation</vt:lpstr>
      <vt:lpstr>PowerPoint Presentation</vt:lpstr>
      <vt:lpstr>Fluorescence Tomography</vt:lpstr>
      <vt:lpstr>Fluorescence Tomography</vt:lpstr>
      <vt:lpstr>High-P tomography: Instrumentation </vt:lpstr>
      <vt:lpstr>High pressure tomography:  setup</vt:lpstr>
      <vt:lpstr>PowerPoint Presentation</vt:lpstr>
      <vt:lpstr>PowerPoint Presentation</vt:lpstr>
      <vt:lpstr>Deformation and Fluid Flow Cell</vt:lpstr>
      <vt:lpstr>Beamline Control Screens</vt:lpstr>
      <vt:lpstr>Beamline Control Screens</vt:lpstr>
      <vt:lpstr>Tomography Control Screens</vt:lpstr>
      <vt:lpstr>TomoScan Data Collection Screen</vt:lpstr>
      <vt:lpstr>TomoScan Metadata Screen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Rivers</dc:creator>
  <cp:lastModifiedBy>Mark Rivers</cp:lastModifiedBy>
  <cp:revision>58</cp:revision>
  <dcterms:created xsi:type="dcterms:W3CDTF">2020-10-25T13:37:25Z</dcterms:created>
  <dcterms:modified xsi:type="dcterms:W3CDTF">2020-10-30T17:23:26Z</dcterms:modified>
</cp:coreProperties>
</file>