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326" r:id="rId3"/>
    <p:sldId id="626" r:id="rId4"/>
    <p:sldId id="615" r:id="rId5"/>
    <p:sldId id="612" r:id="rId6"/>
    <p:sldId id="613" r:id="rId7"/>
    <p:sldId id="614" r:id="rId8"/>
    <p:sldId id="618" r:id="rId9"/>
    <p:sldId id="619" r:id="rId10"/>
    <p:sldId id="627" r:id="rId11"/>
    <p:sldId id="628" r:id="rId12"/>
    <p:sldId id="617" r:id="rId13"/>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0" autoAdjust="0"/>
    <p:restoredTop sz="85812" autoAdjust="0"/>
  </p:normalViewPr>
  <p:slideViewPr>
    <p:cSldViewPr>
      <p:cViewPr varScale="1">
        <p:scale>
          <a:sx n="98" d="100"/>
          <a:sy n="98" d="100"/>
        </p:scale>
        <p:origin x="618"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00A1352C-B36A-48CF-97A1-82BBD1527D3A}" type="slidenum">
              <a:rPr lang="en-US" altLang="en-US" sz="1300" smtClean="0"/>
              <a:pPr/>
              <a:t>1</a:t>
            </a:fld>
            <a:endParaRPr lang="en-US" altLang="en-US" sz="13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10</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621042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11</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935650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49063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3</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846858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4</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598985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5</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420511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6</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377375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7</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726537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8</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652309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9</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083762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5/1/2019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050" name="Picture 2" descr="partial_earth_blk2"/>
          <p:cNvPicPr>
            <a:picLocks noChangeAspect="1" noChangeArrowheads="1"/>
          </p:cNvPicPr>
          <p:nvPr/>
        </p:nvPicPr>
        <p:blipFill>
          <a:blip r:embed="rId3">
            <a:extLst>
              <a:ext uri="{28A0092B-C50C-407E-A947-70E740481C1C}">
                <a14:useLocalDpi xmlns:a14="http://schemas.microsoft.com/office/drawing/2010/main" val="0"/>
              </a:ext>
            </a:extLst>
          </a:blip>
          <a:srcRect l="8888" t="8893" r="11111" b="18340"/>
          <a:stretch>
            <a:fillRect/>
          </a:stretch>
        </p:blipFill>
        <p:spPr bwMode="auto">
          <a:xfrm>
            <a:off x="0" y="3028950"/>
            <a:ext cx="9144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457200" y="381000"/>
            <a:ext cx="8229600" cy="2200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600"/>
              </a:spcBef>
              <a:buFontTx/>
              <a:buNone/>
            </a:pPr>
            <a:r>
              <a:rPr lang="en-US" altLang="en-US" sz="4400" b="1" dirty="0" smtClean="0">
                <a:solidFill>
                  <a:srgbClr val="FFFF00"/>
                </a:solidFill>
              </a:rPr>
              <a:t>Smaller and Faster: </a:t>
            </a:r>
          </a:p>
          <a:p>
            <a:pPr algn="ctr" eaLnBrk="1" hangingPunct="1">
              <a:spcBef>
                <a:spcPts val="600"/>
              </a:spcBef>
              <a:buFontTx/>
              <a:buNone/>
            </a:pPr>
            <a:r>
              <a:rPr lang="en-US" altLang="en-US" sz="4400" b="1" dirty="0" smtClean="0">
                <a:solidFill>
                  <a:srgbClr val="FFFF00"/>
                </a:solidFill>
              </a:rPr>
              <a:t>Data Compression in </a:t>
            </a:r>
            <a:r>
              <a:rPr lang="en-US" altLang="en-US" sz="4400" b="1" dirty="0" err="1" smtClean="0">
                <a:solidFill>
                  <a:srgbClr val="FFFF00"/>
                </a:solidFill>
              </a:rPr>
              <a:t>areaDetector</a:t>
            </a:r>
            <a:r>
              <a:rPr lang="en-US" altLang="en-US" sz="4400" b="1" dirty="0" smtClean="0">
                <a:solidFill>
                  <a:srgbClr val="FFFF00"/>
                </a:solidFill>
              </a:rPr>
              <a:t> </a:t>
            </a:r>
          </a:p>
        </p:txBody>
      </p:sp>
      <p:sp>
        <p:nvSpPr>
          <p:cNvPr id="2052" name="Text Box 4"/>
          <p:cNvSpPr txBox="1">
            <a:spLocks noChangeArrowheads="1"/>
          </p:cNvSpPr>
          <p:nvPr/>
        </p:nvSpPr>
        <p:spPr bwMode="auto">
          <a:xfrm>
            <a:off x="1574800" y="2714625"/>
            <a:ext cx="6197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ct val="50000"/>
              </a:spcBef>
              <a:buFontTx/>
              <a:buNone/>
            </a:pPr>
            <a:r>
              <a:rPr lang="en-US" altLang="en-US" dirty="0">
                <a:solidFill>
                  <a:schemeClr val="bg1"/>
                </a:solidFill>
              </a:rPr>
              <a:t>Mark Rivers </a:t>
            </a:r>
          </a:p>
          <a:p>
            <a:pPr algn="ctr" eaLnBrk="1" hangingPunct="1">
              <a:spcBef>
                <a:spcPct val="50000"/>
              </a:spcBef>
              <a:buFontTx/>
              <a:buNone/>
            </a:pPr>
            <a:r>
              <a:rPr lang="en-US" altLang="en-US" dirty="0">
                <a:solidFill>
                  <a:schemeClr val="bg1"/>
                </a:solidFill>
              </a:rPr>
              <a:t>GeoSoilEnviroCARS, Advanced Photon Source</a:t>
            </a:r>
          </a:p>
          <a:p>
            <a:pPr algn="ctr" eaLnBrk="1" hangingPunct="1">
              <a:spcBef>
                <a:spcPct val="50000"/>
              </a:spcBef>
              <a:buFontTx/>
              <a:buNone/>
            </a:pPr>
            <a:r>
              <a:rPr lang="en-US" altLang="en-US" dirty="0">
                <a:solidFill>
                  <a:schemeClr val="bg1"/>
                </a:solidFill>
              </a:rPr>
              <a:t>University of Chicago</a:t>
            </a:r>
          </a:p>
        </p:txBody>
      </p:sp>
      <p:sp>
        <p:nvSpPr>
          <p:cNvPr id="2054" name="Rectangle 6"/>
          <p:cNvSpPr>
            <a:spLocks noChangeArrowheads="1"/>
          </p:cNvSpPr>
          <p:nvPr/>
        </p:nvSpPr>
        <p:spPr bwMode="auto">
          <a:xfrm>
            <a:off x="0" y="5867400"/>
            <a:ext cx="9144000" cy="9906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533400"/>
          </a:xfrm>
        </p:spPr>
        <p:txBody>
          <a:bodyPr/>
          <a:lstStyle/>
          <a:p>
            <a:r>
              <a:rPr lang="en-US" altLang="en-US" sz="3200" b="1" dirty="0" smtClean="0">
                <a:solidFill>
                  <a:srgbClr val="0066FF"/>
                </a:solidFill>
              </a:rPr>
              <a:t>HDF5 Decompression Plugin Filters </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152400" y="990600"/>
            <a:ext cx="8763000" cy="5334000"/>
          </a:xfrm>
          <a:prstGeom prst="rect">
            <a:avLst/>
          </a:prstGeom>
          <a:noFill/>
          <a:ln w="9525">
            <a:noFill/>
            <a:miter lim="800000"/>
            <a:headEnd/>
            <a:tailEnd/>
          </a:ln>
        </p:spPr>
        <p:txBody>
          <a:bodyPr/>
          <a:lstStyle/>
          <a:p>
            <a:r>
              <a:rPr lang="en-US" sz="1400" b="1" dirty="0" smtClean="0">
                <a:latin typeface="Courier New" panose="02070309020205020404" pitchFamily="49" charset="0"/>
                <a:cs typeface="Courier New" panose="02070309020205020404" pitchFamily="49" charset="0"/>
              </a:rPr>
              <a:t>&gt;h5dump </a:t>
            </a:r>
            <a:r>
              <a:rPr lang="en-US" sz="1400" b="1" dirty="0">
                <a:latin typeface="Courier New" panose="02070309020205020404" pitchFamily="49" charset="0"/>
                <a:cs typeface="Courier New" panose="02070309020205020404" pitchFamily="49" charset="0"/>
              </a:rPr>
              <a:t>--properties </a:t>
            </a:r>
            <a:r>
              <a:rPr lang="en-US" sz="1400" b="1" dirty="0" smtClean="0">
                <a:latin typeface="Courier New" panose="02070309020205020404" pitchFamily="49" charset="0"/>
                <a:cs typeface="Courier New" panose="02070309020205020404" pitchFamily="49" charset="0"/>
              </a:rPr>
              <a:t>test_hdf5_direct_chunk_3.h5</a:t>
            </a:r>
          </a:p>
          <a:p>
            <a:r>
              <a:rPr lang="en-US" sz="1400" b="1" dirty="0" smtClean="0">
                <a:latin typeface="Courier New" panose="02070309020205020404" pitchFamily="49" charset="0"/>
                <a:cs typeface="Courier New" panose="02070309020205020404" pitchFamily="49" charset="0"/>
              </a:rPr>
              <a:t>HDF5 </a:t>
            </a:r>
            <a:r>
              <a:rPr lang="en-US" sz="1400" b="1" dirty="0">
                <a:latin typeface="Courier New" panose="02070309020205020404" pitchFamily="49" charset="0"/>
                <a:cs typeface="Courier New" panose="02070309020205020404" pitchFamily="49" charset="0"/>
              </a:rPr>
              <a:t>"test_hdf5_direct_chunk_3.h5" {</a:t>
            </a:r>
          </a:p>
          <a:p>
            <a:r>
              <a:rPr lang="en-US" sz="1400" b="1" dirty="0">
                <a:latin typeface="Courier New" panose="02070309020205020404" pitchFamily="49" charset="0"/>
                <a:cs typeface="Courier New" panose="02070309020205020404" pitchFamily="49" charset="0"/>
              </a:rPr>
              <a:t>GROUP "/" {</a:t>
            </a:r>
          </a:p>
          <a:p>
            <a:r>
              <a:rPr lang="en-US" sz="1400" b="1" dirty="0">
                <a:latin typeface="Courier New" panose="02070309020205020404" pitchFamily="49" charset="0"/>
                <a:cs typeface="Courier New" panose="02070309020205020404" pitchFamily="49" charset="0"/>
              </a:rPr>
              <a:t>   GROUP "entry" {</a:t>
            </a:r>
          </a:p>
          <a:p>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DATASET "data" {</a:t>
            </a:r>
          </a:p>
          <a:p>
            <a:r>
              <a:rPr lang="en-US" sz="1400" b="1" dirty="0">
                <a:latin typeface="Courier New" panose="02070309020205020404" pitchFamily="49" charset="0"/>
                <a:cs typeface="Courier New" panose="02070309020205020404" pitchFamily="49" charset="0"/>
              </a:rPr>
              <a:t>            DATATYPE  H5T_STD_U32LE</a:t>
            </a:r>
          </a:p>
          <a:p>
            <a:r>
              <a:rPr lang="en-US" sz="1400" b="1" dirty="0">
                <a:latin typeface="Courier New" panose="02070309020205020404" pitchFamily="49" charset="0"/>
                <a:cs typeface="Courier New" panose="02070309020205020404" pitchFamily="49" charset="0"/>
              </a:rPr>
              <a:t>            DATASPACE  SIMPLE { ( 100, 1024, 1024 ) / ( 100, 1024, 1024 ) }</a:t>
            </a:r>
          </a:p>
          <a:p>
            <a:r>
              <a:rPr lang="en-US" sz="1400" b="1" dirty="0">
                <a:latin typeface="Courier New" panose="02070309020205020404" pitchFamily="49" charset="0"/>
                <a:cs typeface="Courier New" panose="02070309020205020404" pitchFamily="49" charset="0"/>
              </a:rPr>
              <a:t>            STORAGE_LAYOUT {</a:t>
            </a:r>
          </a:p>
          <a:p>
            <a:r>
              <a:rPr lang="en-US" sz="1400" b="1" dirty="0">
                <a:latin typeface="Courier New" panose="02070309020205020404" pitchFamily="49" charset="0"/>
                <a:cs typeface="Courier New" panose="02070309020205020404" pitchFamily="49" charset="0"/>
              </a:rPr>
              <a:t>               CHUNKED ( 1, 1024, 1024 )</a:t>
            </a:r>
          </a:p>
          <a:p>
            <a:r>
              <a:rPr lang="en-US" sz="1400" b="1" dirty="0">
                <a:latin typeface="Courier New" panose="02070309020205020404" pitchFamily="49" charset="0"/>
                <a:cs typeface="Courier New" panose="02070309020205020404" pitchFamily="49" charset="0"/>
              </a:rPr>
              <a:t>               SIZE 4082368 (102.742:1 COMPRESSION)</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FILTERS {</a:t>
            </a:r>
          </a:p>
          <a:p>
            <a:r>
              <a:rPr lang="en-US" sz="1400" b="1" dirty="0">
                <a:latin typeface="Courier New" panose="02070309020205020404" pitchFamily="49" charset="0"/>
                <a:cs typeface="Courier New" panose="02070309020205020404" pitchFamily="49" charset="0"/>
              </a:rPr>
              <a:t>               USER_DEFINED_FILTER {</a:t>
            </a:r>
          </a:p>
          <a:p>
            <a:r>
              <a:rPr lang="en-US" sz="1400" b="1" dirty="0">
                <a:latin typeface="Courier New" panose="02070309020205020404" pitchFamily="49" charset="0"/>
                <a:cs typeface="Courier New" panose="02070309020205020404" pitchFamily="49" charset="0"/>
              </a:rPr>
              <a:t>                  FILTER_ID 32001</a:t>
            </a:r>
          </a:p>
          <a:p>
            <a:r>
              <a:rPr lang="en-US" sz="1400" b="1" dirty="0">
                <a:latin typeface="Courier New" panose="02070309020205020404" pitchFamily="49" charset="0"/>
                <a:cs typeface="Courier New" panose="02070309020205020404" pitchFamily="49" charset="0"/>
              </a:rPr>
              <a:t>                  COMMENT </a:t>
            </a:r>
            <a:r>
              <a:rPr lang="en-US" sz="1400" b="1" dirty="0" err="1">
                <a:latin typeface="Courier New" panose="02070309020205020404" pitchFamily="49" charset="0"/>
                <a:cs typeface="Courier New" panose="02070309020205020404" pitchFamily="49" charset="0"/>
              </a:rPr>
              <a:t>blosc</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PARAMS { 2 2 4 4194304 8 1 1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 {</a:t>
            </a:r>
          </a:p>
          <a:p>
            <a:r>
              <a:rPr lang="en-US" sz="1400" b="1" dirty="0">
                <a:latin typeface="Courier New" panose="02070309020205020404" pitchFamily="49" charset="0"/>
                <a:cs typeface="Courier New" panose="02070309020205020404" pitchFamily="49" charset="0"/>
              </a:rPr>
              <a:t>            (0,0,0): 173140, 173141, 173142, 173143, 173144, 173145, 173146,</a:t>
            </a:r>
          </a:p>
          <a:p>
            <a:r>
              <a:rPr lang="en-US" sz="1400" b="1" dirty="0">
                <a:latin typeface="Courier New" panose="02070309020205020404" pitchFamily="49" charset="0"/>
                <a:cs typeface="Courier New" panose="02070309020205020404" pitchFamily="49" charset="0"/>
              </a:rPr>
              <a:t>            (0,0,7): 173147, 173148, 173149, 173150, 173151, 173152, 173153,</a:t>
            </a:r>
          </a:p>
          <a:p>
            <a:r>
              <a:rPr lang="en-US" sz="1400" b="1" dirty="0">
                <a:latin typeface="Courier New" panose="02070309020205020404" pitchFamily="49" charset="0"/>
                <a:cs typeface="Courier New" panose="02070309020205020404" pitchFamily="49" charset="0"/>
              </a:rPr>
              <a:t>            (0,0,14): 173154, 173155, 173156, 173157, 173158, 173159, 173160,</a:t>
            </a:r>
          </a:p>
          <a:p>
            <a:r>
              <a:rPr lang="en-US" sz="1400" b="1" dirty="0">
                <a:latin typeface="Courier New" panose="02070309020205020404" pitchFamily="49" charset="0"/>
                <a:cs typeface="Courier New" panose="02070309020205020404" pitchFamily="49" charset="0"/>
              </a:rPr>
              <a:t>            (0,0,21): 173161, 173162, 173163, 173164, 173165, 173166, 173167,</a:t>
            </a:r>
          </a:p>
          <a:p>
            <a:endParaRPr lang="en-US" sz="1400" b="1"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192855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3900" y="228600"/>
            <a:ext cx="7620000" cy="543046"/>
          </a:xfrm>
        </p:spPr>
        <p:txBody>
          <a:bodyPr/>
          <a:lstStyle/>
          <a:p>
            <a:r>
              <a:rPr lang="en-US" altLang="en-US" b="1" dirty="0" err="1" smtClean="0">
                <a:solidFill>
                  <a:srgbClr val="0066FF"/>
                </a:solidFill>
              </a:rPr>
              <a:t>ImageJ</a:t>
            </a:r>
            <a:r>
              <a:rPr lang="en-US" altLang="en-US" b="1" dirty="0" smtClean="0">
                <a:solidFill>
                  <a:srgbClr val="0066FF"/>
                </a:solidFill>
              </a:rPr>
              <a:t> </a:t>
            </a:r>
            <a:r>
              <a:rPr lang="en-US" altLang="en-US" b="1" dirty="0" err="1" smtClean="0">
                <a:solidFill>
                  <a:srgbClr val="0066FF"/>
                </a:solidFill>
              </a:rPr>
              <a:t>pvAccess</a:t>
            </a:r>
            <a:r>
              <a:rPr lang="en-US" altLang="en-US" b="1" dirty="0" smtClean="0">
                <a:solidFill>
                  <a:srgbClr val="0066FF"/>
                </a:solidFill>
              </a:rPr>
              <a:t> Viewer</a:t>
            </a:r>
          </a:p>
        </p:txBody>
      </p:sp>
      <p:sp>
        <p:nvSpPr>
          <p:cNvPr id="5" name="Rectangle 3"/>
          <p:cNvSpPr txBox="1">
            <a:spLocks noChangeArrowheads="1"/>
          </p:cNvSpPr>
          <p:nvPr/>
        </p:nvSpPr>
        <p:spPr bwMode="auto">
          <a:xfrm>
            <a:off x="304800" y="990600"/>
            <a:ext cx="8153400" cy="1505705"/>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822531"/>
            <a:ext cx="8153400" cy="1612085"/>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Now supports displaying compressed </a:t>
            </a:r>
            <a:r>
              <a:rPr lang="en-US" dirty="0" err="1" smtClean="0"/>
              <a:t>NTNDArrays</a:t>
            </a:r>
            <a:endParaRPr lang="en-US" dirty="0" smtClean="0"/>
          </a:p>
          <a:p>
            <a:pPr marL="342900" indent="-342900">
              <a:buFont typeface="Arial" panose="020B0604020202020204" pitchFamily="34" charset="0"/>
              <a:buChar char="•"/>
            </a:pPr>
            <a:r>
              <a:rPr lang="en-US" dirty="0" smtClean="0"/>
              <a:t>Supports all compressions (JPEG, </a:t>
            </a:r>
            <a:r>
              <a:rPr lang="en-US" dirty="0" err="1" smtClean="0"/>
              <a:t>Blosc</a:t>
            </a:r>
            <a:r>
              <a:rPr lang="en-US" dirty="0" smtClean="0"/>
              <a:t>, LZ4, BSLZ4)</a:t>
            </a:r>
          </a:p>
          <a:p>
            <a:pPr marL="342900" indent="-342900">
              <a:buFont typeface="Arial" panose="020B0604020202020204" pitchFamily="34" charset="0"/>
              <a:buChar char="•"/>
            </a:pPr>
            <a:r>
              <a:rPr lang="en-US" dirty="0" smtClean="0"/>
              <a:t>Can greatly reduce network bandwidth when the IOC and viewer are running on different machines</a:t>
            </a:r>
          </a:p>
        </p:txBody>
      </p:sp>
      <p:grpSp>
        <p:nvGrpSpPr>
          <p:cNvPr id="14" name="Group 13"/>
          <p:cNvGrpSpPr/>
          <p:nvPr/>
        </p:nvGrpSpPr>
        <p:grpSpPr>
          <a:xfrm>
            <a:off x="1699086" y="3429000"/>
            <a:ext cx="6435264" cy="3352801"/>
            <a:chOff x="1866900" y="2743200"/>
            <a:chExt cx="5334000" cy="4063047"/>
          </a:xfrm>
        </p:grpSpPr>
        <p:pic>
          <p:nvPicPr>
            <p:cNvPr id="2" name="Picture 1"/>
            <p:cNvPicPr>
              <a:picLocks noChangeAspect="1"/>
            </p:cNvPicPr>
            <p:nvPr/>
          </p:nvPicPr>
          <p:blipFill>
            <a:blip r:embed="rId3"/>
            <a:stretch>
              <a:fillRect/>
            </a:stretch>
          </p:blipFill>
          <p:spPr>
            <a:xfrm>
              <a:off x="1866900" y="2743200"/>
              <a:ext cx="5334000" cy="4063047"/>
            </a:xfrm>
            <a:prstGeom prst="rect">
              <a:avLst/>
            </a:prstGeom>
          </p:spPr>
        </p:pic>
        <p:sp>
          <p:nvSpPr>
            <p:cNvPr id="3" name="TextBox 2"/>
            <p:cNvSpPr txBox="1"/>
            <p:nvPr/>
          </p:nvSpPr>
          <p:spPr>
            <a:xfrm>
              <a:off x="2781300" y="3869323"/>
              <a:ext cx="1752600" cy="338554"/>
            </a:xfrm>
            <a:prstGeom prst="rect">
              <a:avLst/>
            </a:prstGeom>
            <a:noFill/>
          </p:spPr>
          <p:txBody>
            <a:bodyPr wrap="square" rtlCol="0">
              <a:spAutoFit/>
            </a:bodyPr>
            <a:lstStyle/>
            <a:p>
              <a:r>
                <a:rPr lang="en-US" sz="1600" dirty="0" err="1" smtClean="0"/>
                <a:t>Blosc</a:t>
              </a:r>
              <a:r>
                <a:rPr lang="en-US" sz="1600" dirty="0" smtClean="0"/>
                <a:t> compression</a:t>
              </a:r>
              <a:endParaRPr lang="en-US" sz="1600" dirty="0"/>
            </a:p>
          </p:txBody>
        </p:sp>
        <p:sp>
          <p:nvSpPr>
            <p:cNvPr id="7" name="TextBox 6"/>
            <p:cNvSpPr txBox="1"/>
            <p:nvPr/>
          </p:nvSpPr>
          <p:spPr>
            <a:xfrm>
              <a:off x="4381500" y="3479884"/>
              <a:ext cx="1752600" cy="338554"/>
            </a:xfrm>
            <a:prstGeom prst="rect">
              <a:avLst/>
            </a:prstGeom>
            <a:noFill/>
          </p:spPr>
          <p:txBody>
            <a:bodyPr wrap="square" rtlCol="0">
              <a:spAutoFit/>
            </a:bodyPr>
            <a:lstStyle/>
            <a:p>
              <a:r>
                <a:rPr lang="en-US" sz="1600" dirty="0" smtClean="0"/>
                <a:t>No compression</a:t>
              </a:r>
              <a:endParaRPr lang="en-US" sz="1600" dirty="0"/>
            </a:p>
          </p:txBody>
        </p:sp>
        <p:cxnSp>
          <p:nvCxnSpPr>
            <p:cNvPr id="8" name="Straight Arrow Connector 7"/>
            <p:cNvCxnSpPr>
              <a:stCxn id="3" idx="2"/>
            </p:cNvCxnSpPr>
            <p:nvPr/>
          </p:nvCxnSpPr>
          <p:spPr bwMode="auto">
            <a:xfrm>
              <a:off x="3657600" y="4207877"/>
              <a:ext cx="51881" cy="16002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Straight Arrow Connector 9"/>
            <p:cNvCxnSpPr>
              <a:stCxn id="3" idx="2"/>
            </p:cNvCxnSpPr>
            <p:nvPr/>
          </p:nvCxnSpPr>
          <p:spPr bwMode="auto">
            <a:xfrm>
              <a:off x="3657600" y="4207877"/>
              <a:ext cx="3086100" cy="161479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pic>
        <p:nvPicPr>
          <p:cNvPr id="15" name="Picture 14"/>
          <p:cNvPicPr>
            <a:picLocks noChangeAspect="1"/>
          </p:cNvPicPr>
          <p:nvPr/>
        </p:nvPicPr>
        <p:blipFill>
          <a:blip r:embed="rId4"/>
          <a:stretch>
            <a:fillRect/>
          </a:stretch>
        </p:blipFill>
        <p:spPr>
          <a:xfrm>
            <a:off x="1600200" y="2371609"/>
            <a:ext cx="6633036" cy="938332"/>
          </a:xfrm>
          <a:prstGeom prst="rect">
            <a:avLst/>
          </a:prstGeom>
        </p:spPr>
      </p:pic>
    </p:spTree>
    <p:extLst>
      <p:ext uri="{BB962C8B-B14F-4D97-AF65-F5344CB8AC3E}">
        <p14:creationId xmlns:p14="http://schemas.microsoft.com/office/powerpoint/2010/main" val="2415970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219200"/>
            <a:ext cx="8229600" cy="4419600"/>
          </a:xfrm>
        </p:spPr>
        <p:txBody>
          <a:bodyPr/>
          <a:lstStyle/>
          <a:p>
            <a:pPr marL="228600" indent="-228600"/>
            <a:r>
              <a:rPr lang="en-US" altLang="en-US" dirty="0" smtClean="0"/>
              <a:t>We are already in the era of “big data” with existing detectors. </a:t>
            </a:r>
            <a:r>
              <a:rPr lang="en-US" altLang="en-US" dirty="0" err="1" smtClean="0"/>
              <a:t>Eiger</a:t>
            </a:r>
            <a:r>
              <a:rPr lang="en-US" altLang="en-US" dirty="0" smtClean="0"/>
              <a:t>, Pilatus, Lambda, PCO, FLIR/Point Grey, </a:t>
            </a:r>
            <a:r>
              <a:rPr lang="en-US" altLang="en-US" dirty="0" err="1" smtClean="0"/>
              <a:t>Xspress</a:t>
            </a:r>
            <a:r>
              <a:rPr lang="en-US" altLang="en-US" dirty="0" smtClean="0"/>
              <a:t> 3, etc. </a:t>
            </a:r>
          </a:p>
          <a:p>
            <a:pPr marL="628650" lvl="1" indent="-228600"/>
            <a:r>
              <a:rPr lang="en-US" altLang="en-US" dirty="0"/>
              <a:t>C</a:t>
            </a:r>
            <a:r>
              <a:rPr lang="en-US" altLang="en-US" dirty="0" smtClean="0"/>
              <a:t>an all produce data faster than most disk systems can handle</a:t>
            </a:r>
          </a:p>
          <a:p>
            <a:pPr marL="628650" lvl="1" indent="-228600"/>
            <a:r>
              <a:rPr lang="en-US" altLang="en-US" dirty="0" smtClean="0"/>
              <a:t>All exceed 1 </a:t>
            </a:r>
            <a:r>
              <a:rPr lang="en-US" altLang="en-US" dirty="0" err="1" smtClean="0"/>
              <a:t>Gbit</a:t>
            </a:r>
            <a:r>
              <a:rPr lang="en-US" altLang="en-US" dirty="0" smtClean="0"/>
              <a:t> network capacity, and some exceed 10 </a:t>
            </a:r>
            <a:r>
              <a:rPr lang="en-US" altLang="en-US" dirty="0" err="1" smtClean="0"/>
              <a:t>Gbit</a:t>
            </a:r>
            <a:r>
              <a:rPr lang="en-US" altLang="en-US" dirty="0" smtClean="0"/>
              <a:t>.</a:t>
            </a:r>
          </a:p>
          <a:p>
            <a:pPr marL="628650" lvl="1" indent="-228600"/>
            <a:r>
              <a:rPr lang="en-US" altLang="en-US" dirty="0" smtClean="0"/>
              <a:t>Rapidly fill up disks</a:t>
            </a:r>
          </a:p>
          <a:p>
            <a:pPr marL="228600" indent="-228600"/>
            <a:r>
              <a:rPr lang="en-US" altLang="en-US" dirty="0" smtClean="0"/>
              <a:t>Will become a more serious issue with the APS-U </a:t>
            </a:r>
          </a:p>
          <a:p>
            <a:pPr marL="628650" lvl="1" indent="-228600"/>
            <a:r>
              <a:rPr lang="en-US" altLang="en-US" dirty="0" smtClean="0"/>
              <a:t>Increased count rates will allow existing detectors to run at their maximum speed</a:t>
            </a:r>
          </a:p>
          <a:p>
            <a:pPr marL="628650" lvl="1" indent="-228600"/>
            <a:r>
              <a:rPr lang="en-US" altLang="en-US" dirty="0" smtClean="0"/>
              <a:t>New generations of even faster detectors will be coming</a:t>
            </a:r>
            <a:endParaRPr lang="en-US" altLang="en-US" dirty="0"/>
          </a:p>
          <a:p>
            <a:pPr marL="228600" indent="-228600"/>
            <a:r>
              <a:rPr lang="en-US" altLang="en-US" dirty="0"/>
              <a:t>Data compression can help with these </a:t>
            </a:r>
            <a:r>
              <a:rPr lang="en-US" altLang="en-US" dirty="0" smtClean="0"/>
              <a:t>issues</a:t>
            </a:r>
          </a:p>
          <a:p>
            <a:pPr marL="628650" lvl="1" indent="-228600"/>
            <a:r>
              <a:rPr lang="en-US" altLang="en-US" dirty="0" smtClean="0"/>
              <a:t>Must be fast and easy to use</a:t>
            </a:r>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Data Compression Motivation</a:t>
            </a:r>
          </a:p>
        </p:txBody>
      </p:sp>
    </p:spTree>
    <p:extLst>
      <p:ext uri="{BB962C8B-B14F-4D97-AF65-F5344CB8AC3E}">
        <p14:creationId xmlns:p14="http://schemas.microsoft.com/office/powerpoint/2010/main" val="1871470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2400" y="152400"/>
            <a:ext cx="8839200" cy="533400"/>
          </a:xfrm>
        </p:spPr>
        <p:txBody>
          <a:bodyPr/>
          <a:lstStyle/>
          <a:p>
            <a:r>
              <a:rPr lang="en-US" altLang="en-US" sz="2800" b="1" dirty="0" smtClean="0">
                <a:solidFill>
                  <a:srgbClr val="0066FF"/>
                </a:solidFill>
              </a:rPr>
              <a:t>Support for Compressed </a:t>
            </a:r>
            <a:r>
              <a:rPr lang="en-US" altLang="en-US" sz="2800" b="1" dirty="0" err="1" smtClean="0">
                <a:solidFill>
                  <a:srgbClr val="0066FF"/>
                </a:solidFill>
              </a:rPr>
              <a:t>NDArrays</a:t>
            </a:r>
            <a:r>
              <a:rPr lang="en-US" altLang="en-US" sz="2800" b="1" dirty="0" smtClean="0">
                <a:solidFill>
                  <a:srgbClr val="0066FF"/>
                </a:solidFill>
              </a:rPr>
              <a:t> and </a:t>
            </a:r>
            <a:r>
              <a:rPr lang="en-US" altLang="en-US" sz="2800" b="1" dirty="0" err="1" smtClean="0">
                <a:solidFill>
                  <a:srgbClr val="0066FF"/>
                </a:solidFill>
              </a:rPr>
              <a:t>NTNDArrays</a:t>
            </a:r>
            <a:endParaRPr lang="en-US" altLang="en-US" sz="2800" b="1" dirty="0" smtClean="0">
              <a:solidFill>
                <a:srgbClr val="0066FF"/>
              </a:solidFill>
            </a:endParaRPr>
          </a:p>
        </p:txBody>
      </p:sp>
      <p:sp>
        <p:nvSpPr>
          <p:cNvPr id="5" name="Rectangle 3"/>
          <p:cNvSpPr txBox="1">
            <a:spLocks noChangeArrowheads="1"/>
          </p:cNvSpPr>
          <p:nvPr/>
        </p:nvSpPr>
        <p:spPr bwMode="auto">
          <a:xfrm>
            <a:off x="152400" y="762000"/>
            <a:ext cx="8991600" cy="54864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NDArray</a:t>
            </a:r>
            <a:r>
              <a:rPr lang="en-US" dirty="0" smtClean="0"/>
              <a:t> has 2 new fields to support compression</a:t>
            </a:r>
          </a:p>
          <a:p>
            <a:pPr marL="342900" indent="-342900">
              <a:buFont typeface="Arial" panose="020B0604020202020204" pitchFamily="34" charset="0"/>
              <a:buChar char="•"/>
            </a:pPr>
            <a:r>
              <a:rPr lang="en-US" dirty="0" smtClean="0"/>
              <a:t>.codec field (</a:t>
            </a:r>
            <a:r>
              <a:rPr lang="en-US" dirty="0" err="1" smtClean="0"/>
              <a:t>struct</a:t>
            </a:r>
            <a:r>
              <a:rPr lang="en-US" dirty="0" smtClean="0"/>
              <a:t> </a:t>
            </a:r>
            <a:r>
              <a:rPr lang="en-US" dirty="0" err="1" smtClean="0"/>
              <a:t>Codec_t</a:t>
            </a:r>
            <a:r>
              <a:rPr lang="en-US" dirty="0" smtClean="0"/>
              <a:t>) to describe the compressor</a:t>
            </a:r>
          </a:p>
          <a:p>
            <a:pPr lvl="1"/>
            <a:endParaRPr lang="en-US" sz="1600" dirty="0" smtClean="0">
              <a:latin typeface="Courier10 BT" panose="02070509030505020404" pitchFamily="49" charset="0"/>
            </a:endParaRPr>
          </a:p>
          <a:p>
            <a:pPr lvl="1"/>
            <a:r>
              <a:rPr lang="en-US" sz="1600" dirty="0" err="1" smtClean="0">
                <a:latin typeface="Courier10 BT" panose="02070509030505020404" pitchFamily="49" charset="0"/>
              </a:rPr>
              <a:t>typedef</a:t>
            </a:r>
            <a:r>
              <a:rPr lang="en-US" sz="1600" dirty="0" smtClean="0">
                <a:latin typeface="Courier10 BT" panose="02070509030505020404" pitchFamily="49" charset="0"/>
              </a:rPr>
              <a:t> </a:t>
            </a:r>
            <a:r>
              <a:rPr lang="en-US" sz="1600" dirty="0" err="1" smtClean="0">
                <a:latin typeface="Courier10 BT" panose="02070509030505020404" pitchFamily="49" charset="0"/>
              </a:rPr>
              <a:t>enum</a:t>
            </a:r>
            <a:r>
              <a:rPr lang="en-US" sz="1600" dirty="0" smtClean="0">
                <a:latin typeface="Courier10 BT" panose="02070509030505020404" pitchFamily="49" charset="0"/>
              </a:rPr>
              <a:t> {</a:t>
            </a:r>
          </a:p>
          <a:p>
            <a:pPr lvl="1"/>
            <a:r>
              <a:rPr lang="en-US" sz="1600" dirty="0" smtClean="0">
                <a:latin typeface="Courier10 BT" panose="02070509030505020404" pitchFamily="49" charset="0"/>
              </a:rPr>
              <a:t>  NDCODEC_NONE,</a:t>
            </a:r>
          </a:p>
          <a:p>
            <a:pPr lvl="1"/>
            <a:r>
              <a:rPr lang="en-US" sz="1600" dirty="0" smtClean="0">
                <a:latin typeface="Courier10 BT" panose="02070509030505020404" pitchFamily="49" charset="0"/>
              </a:rPr>
              <a:t>  NDCODEC_JPEG,</a:t>
            </a:r>
          </a:p>
          <a:p>
            <a:pPr lvl="1"/>
            <a:r>
              <a:rPr lang="en-US" sz="1600" dirty="0" smtClean="0">
                <a:latin typeface="Courier10 BT" panose="02070509030505020404" pitchFamily="49" charset="0"/>
              </a:rPr>
              <a:t>  NDCODEC_BLOSC,</a:t>
            </a:r>
          </a:p>
          <a:p>
            <a:pPr lvl="1"/>
            <a:r>
              <a:rPr lang="en-US" sz="1600" dirty="0" smtClean="0">
                <a:latin typeface="Courier10 BT" panose="02070509030505020404" pitchFamily="49" charset="0"/>
              </a:rPr>
              <a:t>  NDCODEC_LZ4,</a:t>
            </a:r>
          </a:p>
          <a:p>
            <a:pPr lvl="1"/>
            <a:r>
              <a:rPr lang="en-US" sz="1600" dirty="0" smtClean="0">
                <a:latin typeface="Courier10 BT" panose="02070509030505020404" pitchFamily="49" charset="0"/>
              </a:rPr>
              <a:t>  NDCODEC_BSLZ4</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NDCodecCompressor_t</a:t>
            </a:r>
            <a:r>
              <a:rPr lang="en-US" sz="1600" dirty="0" smtClean="0">
                <a:latin typeface="Courier10 BT" panose="02070509030505020404" pitchFamily="49" charset="0"/>
              </a:rPr>
              <a:t>;</a:t>
            </a:r>
          </a:p>
          <a:p>
            <a:pPr lvl="1"/>
            <a:endParaRPr lang="en-US" sz="1600" dirty="0" smtClean="0">
              <a:latin typeface="Courier10 BT" panose="02070509030505020404" pitchFamily="49" charset="0"/>
            </a:endParaRPr>
          </a:p>
          <a:p>
            <a:pPr lvl="1"/>
            <a:r>
              <a:rPr lang="en-US" sz="1600" dirty="0" err="1" smtClean="0">
                <a:latin typeface="Courier10 BT" panose="02070509030505020404" pitchFamily="49" charset="0"/>
              </a:rPr>
              <a:t>typedef</a:t>
            </a:r>
            <a:r>
              <a:rPr lang="en-US" sz="1600" dirty="0" smtClean="0">
                <a:latin typeface="Courier10 BT" panose="02070509030505020404" pitchFamily="49" charset="0"/>
              </a:rPr>
              <a:t> </a:t>
            </a:r>
            <a:r>
              <a:rPr lang="en-US" sz="1600" dirty="0" err="1" smtClean="0">
                <a:latin typeface="Courier10 BT" panose="02070509030505020404" pitchFamily="49" charset="0"/>
              </a:rPr>
              <a:t>struct</a:t>
            </a:r>
            <a:r>
              <a:rPr lang="en-US" sz="1600" dirty="0" smtClean="0">
                <a:latin typeface="Courier10 BT" panose="02070509030505020404" pitchFamily="49" charset="0"/>
              </a:rPr>
              <a:t> </a:t>
            </a:r>
            <a:r>
              <a:rPr lang="en-US" sz="1600" dirty="0" err="1" smtClean="0">
                <a:latin typeface="Courier10 BT" panose="02070509030505020404" pitchFamily="49" charset="0"/>
              </a:rPr>
              <a:t>Codec_t</a:t>
            </a:r>
            <a:r>
              <a:rPr lang="en-US" sz="1600" dirty="0" smtClean="0">
                <a:latin typeface="Courier10 BT" panose="02070509030505020404" pitchFamily="49" charset="0"/>
              </a:rPr>
              <a:t>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std</a:t>
            </a:r>
            <a:r>
              <a:rPr lang="en-US" sz="1600" dirty="0" smtClean="0">
                <a:latin typeface="Courier10 BT" panose="02070509030505020404" pitchFamily="49" charset="0"/>
              </a:rPr>
              <a:t>::string name;       /**&lt; Name of the codec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level;      /**&lt; Compression level.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shuffle;    /**&lt; Shuffle type.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compressor; /**&lt; Compressor type */</a:t>
            </a:r>
          </a:p>
          <a:p>
            <a:pPr lvl="1"/>
            <a:endParaRPr lang="en-US" sz="1600" dirty="0" smtClean="0">
              <a:latin typeface="Courier10 BT" panose="02070509030505020404" pitchFamily="49" charset="0"/>
            </a:endParaRPr>
          </a:p>
          <a:p>
            <a:pPr marL="342900" indent="-342900">
              <a:buFont typeface="Arial" panose="020B0604020202020204" pitchFamily="34" charset="0"/>
              <a:buChar char="•"/>
            </a:pPr>
            <a:r>
              <a:rPr lang="en-US" dirty="0"/>
              <a:t>.</a:t>
            </a:r>
            <a:r>
              <a:rPr lang="en-US" dirty="0" err="1"/>
              <a:t>compressedSize</a:t>
            </a:r>
            <a:r>
              <a:rPr lang="en-US" dirty="0"/>
              <a:t> (</a:t>
            </a:r>
            <a:r>
              <a:rPr lang="en-US" dirty="0" err="1"/>
              <a:t>size_t</a:t>
            </a:r>
            <a:r>
              <a:rPr lang="en-US" dirty="0"/>
              <a:t>) field with compressed size if codec.name is not empty.</a:t>
            </a:r>
          </a:p>
          <a:p>
            <a:pPr marL="342900" indent="-342900">
              <a:buFont typeface="Arial" panose="020B0604020202020204" pitchFamily="34" charset="0"/>
              <a:buChar char="•"/>
            </a:pPr>
            <a:r>
              <a:rPr lang="en-US" dirty="0" err="1" smtClean="0"/>
              <a:t>pvAccess</a:t>
            </a:r>
            <a:r>
              <a:rPr lang="en-US" dirty="0" smtClean="0"/>
              <a:t> </a:t>
            </a:r>
            <a:r>
              <a:rPr lang="en-US" dirty="0" err="1" smtClean="0"/>
              <a:t>NTNDArray</a:t>
            </a:r>
            <a:r>
              <a:rPr lang="en-US" dirty="0" smtClean="0"/>
              <a:t> has always had .</a:t>
            </a:r>
            <a:r>
              <a:rPr lang="en-US" dirty="0" err="1" smtClean="0"/>
              <a:t>compressedSize</a:t>
            </a:r>
            <a:r>
              <a:rPr lang="en-US" dirty="0" smtClean="0"/>
              <a:t> and .codec fields, but never previously implemented in servers or clients</a:t>
            </a: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343856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NDPluginCodec</a:t>
            </a:r>
            <a:r>
              <a:rPr lang="en-US" altLang="en-US" b="1" dirty="0" smtClean="0">
                <a:solidFill>
                  <a:srgbClr val="0066FF"/>
                </a:solidFill>
              </a:rPr>
              <a:t> (R3-4)</a:t>
            </a:r>
          </a:p>
        </p:txBody>
      </p:sp>
      <p:sp>
        <p:nvSpPr>
          <p:cNvPr id="5" name="Rectangle 3"/>
          <p:cNvSpPr txBox="1">
            <a:spLocks noChangeArrowheads="1"/>
          </p:cNvSpPr>
          <p:nvPr/>
        </p:nvSpPr>
        <p:spPr bwMode="auto">
          <a:xfrm>
            <a:off x="76200" y="1008434"/>
            <a:ext cx="6400800" cy="5334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New plugin for data compression and decompression</a:t>
            </a:r>
          </a:p>
          <a:p>
            <a:pPr marL="342900" indent="-342900">
              <a:buFont typeface="Arial" panose="020B0604020202020204" pitchFamily="34" charset="0"/>
              <a:buChar char="•"/>
            </a:pPr>
            <a:r>
              <a:rPr lang="en-US" dirty="0" smtClean="0"/>
              <a:t>Written by Bruno Martins from FRIB</a:t>
            </a:r>
          </a:p>
          <a:p>
            <a:pPr marL="342900" indent="-342900">
              <a:buFont typeface="Arial" panose="020B0604020202020204" pitchFamily="34" charset="0"/>
              <a:buChar char="•"/>
            </a:pPr>
            <a:r>
              <a:rPr lang="en-US" dirty="0" smtClean="0"/>
              <a:t>Mode: </a:t>
            </a:r>
          </a:p>
          <a:p>
            <a:pPr marL="800100" lvl="1" indent="-342900">
              <a:buFont typeface="Arial" panose="020B0604020202020204" pitchFamily="34" charset="0"/>
              <a:buChar char="•"/>
            </a:pPr>
            <a:r>
              <a:rPr lang="en-US" dirty="0" smtClean="0"/>
              <a:t>Compress or Decompress</a:t>
            </a:r>
          </a:p>
          <a:p>
            <a:pPr marL="342900" indent="-342900">
              <a:buFont typeface="Arial" panose="020B0604020202020204" pitchFamily="34" charset="0"/>
              <a:buChar char="•"/>
            </a:pPr>
            <a:r>
              <a:rPr lang="en-US" dirty="0" smtClean="0"/>
              <a:t>Compressor:</a:t>
            </a:r>
          </a:p>
          <a:p>
            <a:pPr marL="800100" lvl="1" indent="-342900">
              <a:buFont typeface="Arial" panose="020B0604020202020204" pitchFamily="34" charset="0"/>
              <a:buChar char="•"/>
            </a:pPr>
            <a:r>
              <a:rPr lang="en-US" sz="2000" dirty="0"/>
              <a:t>None</a:t>
            </a:r>
          </a:p>
          <a:p>
            <a:pPr marL="800100" lvl="1" indent="-342900">
              <a:buFont typeface="Arial" panose="020B0604020202020204" pitchFamily="34" charset="0"/>
              <a:buChar char="•"/>
            </a:pPr>
            <a:r>
              <a:rPr lang="en-US" sz="2000" dirty="0" smtClean="0"/>
              <a:t>JPEG (</a:t>
            </a:r>
            <a:r>
              <a:rPr lang="en-US" sz="2000" dirty="0" err="1" smtClean="0"/>
              <a:t>JPEGQuality</a:t>
            </a:r>
            <a:r>
              <a:rPr lang="en-US" sz="2000" dirty="0" smtClean="0"/>
              <a:t> selection)</a:t>
            </a:r>
          </a:p>
          <a:p>
            <a:pPr marL="800100" lvl="1" indent="-342900">
              <a:buFont typeface="Arial" panose="020B0604020202020204" pitchFamily="34" charset="0"/>
              <a:buChar char="•"/>
            </a:pPr>
            <a:r>
              <a:rPr lang="en-US" sz="2000" dirty="0" err="1" smtClean="0"/>
              <a:t>Blosc</a:t>
            </a:r>
            <a:r>
              <a:rPr lang="en-US" sz="2000" dirty="0" smtClean="0"/>
              <a:t> (many options, next slide)</a:t>
            </a:r>
          </a:p>
          <a:p>
            <a:pPr marL="800100" lvl="1" indent="-342900">
              <a:buFont typeface="Arial" panose="020B0604020202020204" pitchFamily="34" charset="0"/>
              <a:buChar char="•"/>
            </a:pPr>
            <a:r>
              <a:rPr lang="en-US" sz="2000" dirty="0" smtClean="0"/>
              <a:t>LZ4</a:t>
            </a:r>
          </a:p>
          <a:p>
            <a:pPr marL="800100" lvl="1" indent="-342900">
              <a:buFont typeface="Arial" panose="020B0604020202020204" pitchFamily="34" charset="0"/>
              <a:buChar char="•"/>
            </a:pPr>
            <a:r>
              <a:rPr lang="en-US" sz="2000" dirty="0" smtClean="0"/>
              <a:t>BSLZ4 (</a:t>
            </a:r>
            <a:r>
              <a:rPr lang="en-US" sz="2000" dirty="0" err="1" smtClean="0"/>
              <a:t>Bitshuffle</a:t>
            </a:r>
            <a:r>
              <a:rPr lang="en-US" sz="2000" dirty="0" smtClean="0"/>
              <a:t>/lz4)</a:t>
            </a:r>
          </a:p>
          <a:p>
            <a:pPr marL="342900" indent="-342900">
              <a:buFont typeface="Arial" panose="020B0604020202020204" pitchFamily="34" charset="0"/>
              <a:buChar char="•"/>
            </a:pPr>
            <a:r>
              <a:rPr lang="en-US" dirty="0" err="1" smtClean="0"/>
              <a:t>CompFactor_RBV</a:t>
            </a:r>
            <a:r>
              <a:rPr lang="en-US" dirty="0" smtClean="0"/>
              <a:t>: </a:t>
            </a:r>
          </a:p>
          <a:p>
            <a:pPr marL="800100" lvl="1" indent="-342900">
              <a:buFont typeface="Arial" panose="020B0604020202020204" pitchFamily="34" charset="0"/>
              <a:buChar char="•"/>
            </a:pPr>
            <a:r>
              <a:rPr lang="en-US" sz="2000" dirty="0" smtClean="0"/>
              <a:t>Actual compression ratio</a:t>
            </a:r>
          </a:p>
          <a:p>
            <a:pPr marL="342900" indent="-342900">
              <a:buFont typeface="Arial" panose="020B0604020202020204" pitchFamily="34" charset="0"/>
              <a:buChar char="•"/>
            </a:pPr>
            <a:r>
              <a:rPr lang="en-US" dirty="0" err="1" smtClean="0"/>
              <a:t>CodecStatus</a:t>
            </a:r>
            <a:r>
              <a:rPr lang="en-US" dirty="0" smtClean="0"/>
              <a:t>, </a:t>
            </a:r>
            <a:r>
              <a:rPr lang="en-US" dirty="0" err="1" smtClean="0"/>
              <a:t>CodecError</a:t>
            </a:r>
            <a:endParaRPr lang="en-US" dirty="0" smtClean="0"/>
          </a:p>
          <a:p>
            <a:pPr marL="342900" indent="-342900">
              <a:buFont typeface="Arial" panose="020B0604020202020204" pitchFamily="34" charset="0"/>
              <a:buChar char="•"/>
            </a:pPr>
            <a:r>
              <a:rPr lang="en-US" dirty="0" smtClean="0"/>
              <a:t>JPEG is </a:t>
            </a:r>
            <a:r>
              <a:rPr lang="en-US" dirty="0" err="1" smtClean="0"/>
              <a:t>lossy</a:t>
            </a:r>
            <a:r>
              <a:rPr lang="en-US" dirty="0" smtClean="0"/>
              <a:t>, all others lossless</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1864" y="2209800"/>
            <a:ext cx="4496765" cy="3657600"/>
          </a:xfrm>
          <a:prstGeom prst="rect">
            <a:avLst/>
          </a:prstGeom>
        </p:spPr>
      </p:pic>
    </p:spTree>
    <p:extLst>
      <p:ext uri="{BB962C8B-B14F-4D97-AF65-F5344CB8AC3E}">
        <p14:creationId xmlns:p14="http://schemas.microsoft.com/office/powerpoint/2010/main" val="2865659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Blosc</a:t>
            </a:r>
            <a:r>
              <a:rPr lang="en-US" altLang="en-US" b="1" dirty="0" smtClean="0">
                <a:solidFill>
                  <a:srgbClr val="0066FF"/>
                </a:solidFill>
              </a:rPr>
              <a:t> Codec Options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BloscCompressor</a:t>
            </a:r>
            <a:r>
              <a:rPr lang="en-US" dirty="0"/>
              <a:t> </a:t>
            </a:r>
            <a:r>
              <a:rPr lang="en-US" dirty="0" smtClean="0"/>
              <a:t>options.  Each has different compression performance and speed</a:t>
            </a:r>
          </a:p>
          <a:p>
            <a:pPr marL="800100" lvl="1" indent="-342900">
              <a:buFont typeface="Arial" panose="020B0604020202020204" pitchFamily="34" charset="0"/>
              <a:buChar char="•"/>
            </a:pPr>
            <a:r>
              <a:rPr lang="en-US" sz="2000" dirty="0" err="1" smtClean="0"/>
              <a:t>BloscLZ</a:t>
            </a:r>
            <a:endParaRPr lang="en-US" sz="2000" dirty="0" smtClean="0"/>
          </a:p>
          <a:p>
            <a:pPr marL="800100" lvl="1" indent="-342900">
              <a:buFont typeface="Arial" panose="020B0604020202020204" pitchFamily="34" charset="0"/>
              <a:buChar char="•"/>
            </a:pPr>
            <a:r>
              <a:rPr lang="en-US" sz="2000" dirty="0" smtClean="0"/>
              <a:t>LZ4</a:t>
            </a:r>
          </a:p>
          <a:p>
            <a:pPr marL="800100" lvl="1" indent="-342900">
              <a:buFont typeface="Arial" panose="020B0604020202020204" pitchFamily="34" charset="0"/>
              <a:buChar char="•"/>
            </a:pPr>
            <a:r>
              <a:rPr lang="en-US" sz="2000" dirty="0" smtClean="0"/>
              <a:t>LZ4HC</a:t>
            </a:r>
          </a:p>
          <a:p>
            <a:pPr marL="800100" lvl="1" indent="-342900">
              <a:buFont typeface="Arial" panose="020B0604020202020204" pitchFamily="34" charset="0"/>
              <a:buChar char="•"/>
            </a:pPr>
            <a:r>
              <a:rPr lang="en-US" sz="2000" dirty="0" smtClean="0"/>
              <a:t>Snappy</a:t>
            </a:r>
          </a:p>
          <a:p>
            <a:pPr marL="800100" lvl="1" indent="-342900">
              <a:buFont typeface="Arial" panose="020B0604020202020204" pitchFamily="34" charset="0"/>
              <a:buChar char="•"/>
            </a:pPr>
            <a:r>
              <a:rPr lang="en-US" sz="2000" dirty="0" err="1" smtClean="0"/>
              <a:t>Zlib</a:t>
            </a:r>
            <a:endParaRPr lang="en-US" sz="2000" dirty="0" smtClean="0"/>
          </a:p>
          <a:p>
            <a:pPr marL="800100" lvl="1" indent="-342900">
              <a:buFont typeface="Arial" panose="020B0604020202020204" pitchFamily="34" charset="0"/>
              <a:buChar char="•"/>
            </a:pPr>
            <a:r>
              <a:rPr lang="en-US" sz="2000" dirty="0" err="1" smtClean="0"/>
              <a:t>Zstd</a:t>
            </a:r>
            <a:endParaRPr lang="en-US" sz="2000" dirty="0" smtClean="0"/>
          </a:p>
          <a:p>
            <a:pPr marL="342900" indent="-342900">
              <a:buFont typeface="Arial" panose="020B0604020202020204" pitchFamily="34" charset="0"/>
              <a:buChar char="•"/>
            </a:pPr>
            <a:r>
              <a:rPr lang="en-US" dirty="0" err="1" smtClean="0"/>
              <a:t>BloscCLevel</a:t>
            </a:r>
            <a:r>
              <a:rPr lang="en-US" dirty="0" smtClean="0"/>
              <a:t> </a:t>
            </a:r>
          </a:p>
          <a:p>
            <a:pPr marL="800100" lvl="1" indent="-342900">
              <a:buFont typeface="Arial" panose="020B0604020202020204" pitchFamily="34" charset="0"/>
              <a:buChar char="•"/>
            </a:pPr>
            <a:r>
              <a:rPr lang="en-US" sz="2000" dirty="0"/>
              <a:t>C</a:t>
            </a:r>
            <a:r>
              <a:rPr lang="en-US" sz="2000" dirty="0" smtClean="0"/>
              <a:t>ompression level: 0=no compression, 9=maximum compression.</a:t>
            </a:r>
          </a:p>
          <a:p>
            <a:pPr marL="800100" lvl="1" indent="-342900">
              <a:buFont typeface="Arial" panose="020B0604020202020204" pitchFamily="34" charset="0"/>
              <a:buChar char="•"/>
            </a:pPr>
            <a:r>
              <a:rPr lang="en-US" sz="2000" dirty="0" smtClean="0"/>
              <a:t>Increasing execution time with increasing level.</a:t>
            </a:r>
          </a:p>
          <a:p>
            <a:pPr marL="342900" indent="-342900">
              <a:buFont typeface="Arial" panose="020B0604020202020204" pitchFamily="34" charset="0"/>
              <a:buChar char="•"/>
            </a:pPr>
            <a:r>
              <a:rPr lang="en-US" dirty="0" err="1" smtClean="0"/>
              <a:t>BloscShuffle</a:t>
            </a:r>
            <a:endParaRPr lang="en-US" dirty="0" smtClean="0"/>
          </a:p>
          <a:p>
            <a:pPr marL="800100" lvl="1" indent="-342900">
              <a:buFont typeface="Arial" panose="020B0604020202020204" pitchFamily="34" charset="0"/>
              <a:buChar char="•"/>
            </a:pPr>
            <a:r>
              <a:rPr lang="en-US" sz="2000" dirty="0" smtClean="0"/>
              <a:t>Choices = None, Byte, Bit.  </a:t>
            </a:r>
          </a:p>
          <a:p>
            <a:pPr marL="800100" lvl="1" indent="-342900">
              <a:buFont typeface="Arial" panose="020B0604020202020204" pitchFamily="34" charset="0"/>
              <a:buChar char="•"/>
            </a:pPr>
            <a:r>
              <a:rPr lang="en-US" sz="2000" dirty="0" smtClean="0"/>
              <a:t>Differences in speed and compression performance.</a:t>
            </a:r>
          </a:p>
          <a:p>
            <a:pPr marL="342900" indent="-342900">
              <a:buFont typeface="Arial" panose="020B0604020202020204" pitchFamily="34" charset="0"/>
              <a:buChar char="•"/>
            </a:pPr>
            <a:r>
              <a:rPr lang="en-US" dirty="0" err="1" smtClean="0"/>
              <a:t>BloscNumThreads</a:t>
            </a:r>
            <a:endParaRPr lang="en-US" dirty="0"/>
          </a:p>
          <a:p>
            <a:pPr marL="800100" lvl="1" indent="-342900">
              <a:buFont typeface="Arial" panose="020B0604020202020204" pitchFamily="34" charset="0"/>
              <a:buChar char="•"/>
            </a:pPr>
            <a:r>
              <a:rPr lang="en-US" sz="2000" dirty="0" smtClean="0"/>
              <a:t>Number of threads used to compress each </a:t>
            </a:r>
            <a:r>
              <a:rPr lang="en-US" sz="2000" dirty="0" err="1" smtClean="0"/>
              <a:t>NDArray</a:t>
            </a:r>
            <a:endParaRPr lang="en-US" sz="2000"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02822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LZ4 and BSLZ4 Codecs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These are the codecs used by the </a:t>
            </a:r>
            <a:r>
              <a:rPr lang="en-US" dirty="0" err="1" smtClean="0"/>
              <a:t>Eiger</a:t>
            </a:r>
            <a:r>
              <a:rPr lang="en-US" dirty="0" smtClean="0"/>
              <a:t> server from </a:t>
            </a:r>
            <a:r>
              <a:rPr lang="en-US" dirty="0" err="1" smtClean="0"/>
              <a:t>Dectris</a:t>
            </a:r>
            <a:endParaRPr lang="en-US" dirty="0" smtClean="0"/>
          </a:p>
          <a:p>
            <a:pPr marL="800100" lvl="1" indent="-342900">
              <a:buFont typeface="Arial" panose="020B0604020202020204" pitchFamily="34" charset="0"/>
              <a:buChar char="•"/>
            </a:pPr>
            <a:r>
              <a:rPr lang="en-US" sz="2000" dirty="0" smtClean="0"/>
              <a:t>They don’t use the </a:t>
            </a:r>
            <a:r>
              <a:rPr lang="en-US" sz="2000" dirty="0" err="1" smtClean="0"/>
              <a:t>Blosc</a:t>
            </a:r>
            <a:r>
              <a:rPr lang="en-US" sz="2000" dirty="0" smtClean="0"/>
              <a:t> codecs, but rather the native LZ4 and </a:t>
            </a:r>
            <a:r>
              <a:rPr lang="en-US" sz="2000" dirty="0" err="1" smtClean="0"/>
              <a:t>Bitshuffle</a:t>
            </a:r>
            <a:r>
              <a:rPr lang="en-US" sz="2000" dirty="0" smtClean="0"/>
              <a:t>/LZ4 codecs.</a:t>
            </a:r>
            <a:endParaRPr lang="en-US" sz="2000" dirty="0"/>
          </a:p>
          <a:p>
            <a:pPr marL="342900" indent="-342900">
              <a:buFont typeface="Arial" panose="020B0604020202020204" pitchFamily="34" charset="0"/>
              <a:buChar char="•"/>
            </a:pPr>
            <a:r>
              <a:rPr lang="en-US" dirty="0" err="1" smtClean="0"/>
              <a:t>Dectris</a:t>
            </a:r>
            <a:r>
              <a:rPr lang="en-US" dirty="0" smtClean="0"/>
              <a:t> server can optionally use these compressions for HDF5 files saved locally on their server</a:t>
            </a:r>
          </a:p>
          <a:p>
            <a:pPr marL="342900" indent="-342900">
              <a:buFont typeface="Arial" panose="020B0604020202020204" pitchFamily="34" charset="0"/>
              <a:buChar char="•"/>
            </a:pPr>
            <a:r>
              <a:rPr lang="en-US" dirty="0" err="1" smtClean="0"/>
              <a:t>Dectris</a:t>
            </a:r>
            <a:r>
              <a:rPr lang="en-US" dirty="0" smtClean="0"/>
              <a:t> server always uses one of these compressions for data streamed over the </a:t>
            </a:r>
            <a:r>
              <a:rPr lang="en-US" dirty="0" err="1" smtClean="0"/>
              <a:t>ZeroMQ</a:t>
            </a:r>
            <a:r>
              <a:rPr lang="en-US" dirty="0" smtClean="0"/>
              <a:t> socket interface to the </a:t>
            </a:r>
            <a:r>
              <a:rPr lang="en-US" dirty="0" err="1" smtClean="0"/>
              <a:t>ADEiger</a:t>
            </a:r>
            <a:r>
              <a:rPr lang="en-US" dirty="0" smtClean="0"/>
              <a:t> driver</a:t>
            </a:r>
          </a:p>
          <a:p>
            <a:pPr marL="342900" indent="-342900">
              <a:buFont typeface="Arial" panose="020B0604020202020204" pitchFamily="34" charset="0"/>
              <a:buChar char="•"/>
            </a:pPr>
            <a:r>
              <a:rPr lang="en-US" dirty="0" smtClean="0"/>
              <a:t>These can now be decoded directly in </a:t>
            </a:r>
            <a:r>
              <a:rPr lang="en-US" dirty="0" err="1" smtClean="0"/>
              <a:t>ADEiger</a:t>
            </a:r>
            <a:r>
              <a:rPr lang="en-US" dirty="0" smtClean="0"/>
              <a:t>, or passed as compressed </a:t>
            </a:r>
            <a:r>
              <a:rPr lang="en-US" dirty="0" err="1" smtClean="0"/>
              <a:t>NDArrays</a:t>
            </a:r>
            <a:r>
              <a:rPr lang="en-US" dirty="0" smtClean="0"/>
              <a:t> to </a:t>
            </a:r>
            <a:r>
              <a:rPr lang="en-US" dirty="0" err="1" smtClean="0"/>
              <a:t>NDPluginCodec</a:t>
            </a:r>
            <a:r>
              <a:rPr lang="en-US" dirty="0" smtClean="0"/>
              <a:t> and other plugins</a:t>
            </a:r>
          </a:p>
          <a:p>
            <a:pPr marL="342900" indent="-342900">
              <a:buFont typeface="Arial" panose="020B0604020202020204" pitchFamily="34" charset="0"/>
              <a:buChar char="•"/>
            </a:pPr>
            <a:r>
              <a:rPr lang="en-US" dirty="0" smtClean="0"/>
              <a:t>Compressed arrays can be passed directly to NDFileHDF5 to be written with newly supported </a:t>
            </a:r>
            <a:r>
              <a:rPr lang="en-US" i="1" dirty="0" smtClean="0"/>
              <a:t>direct chunk write </a:t>
            </a:r>
            <a:r>
              <a:rPr lang="en-US" dirty="0" smtClean="0"/>
              <a:t>feature.  More on this later.</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4729120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HDF5 Changes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990600"/>
            <a:ext cx="8153400" cy="55626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NDFileHDF5 file writing plugin has always supported the “built-in” compression filters from HDF5: </a:t>
            </a:r>
          </a:p>
          <a:p>
            <a:pPr marL="800100" lvl="1" indent="-342900">
              <a:buFont typeface="Arial" panose="020B0604020202020204" pitchFamily="34" charset="0"/>
              <a:buChar char="•"/>
            </a:pPr>
            <a:r>
              <a:rPr lang="en-US" sz="2000" dirty="0" smtClean="0"/>
              <a:t>N-bit</a:t>
            </a:r>
          </a:p>
          <a:p>
            <a:pPr marL="800100" lvl="1" indent="-342900">
              <a:buFont typeface="Arial" panose="020B0604020202020204" pitchFamily="34" charset="0"/>
              <a:buChar char="•"/>
            </a:pPr>
            <a:r>
              <a:rPr lang="en-US" sz="2000" dirty="0" smtClean="0"/>
              <a:t>SZIP</a:t>
            </a:r>
          </a:p>
          <a:p>
            <a:pPr marL="800100" lvl="1" indent="-342900">
              <a:buFont typeface="Arial" panose="020B0604020202020204" pitchFamily="34" charset="0"/>
              <a:buChar char="•"/>
            </a:pPr>
            <a:r>
              <a:rPr lang="en-US" sz="2000" dirty="0" smtClean="0"/>
              <a:t>ZLIB</a:t>
            </a:r>
          </a:p>
          <a:p>
            <a:pPr marL="342900" indent="-342900">
              <a:buFont typeface="Arial" panose="020B0604020202020204" pitchFamily="34" charset="0"/>
              <a:buChar char="•"/>
            </a:pPr>
            <a:r>
              <a:rPr lang="en-US" dirty="0" smtClean="0"/>
              <a:t>R3-3 added support for </a:t>
            </a:r>
            <a:r>
              <a:rPr lang="en-US" dirty="0" err="1" smtClean="0"/>
              <a:t>Blosc</a:t>
            </a:r>
            <a:r>
              <a:rPr lang="en-US" dirty="0" smtClean="0"/>
              <a:t> filters</a:t>
            </a:r>
          </a:p>
          <a:p>
            <a:pPr marL="342900" indent="-342900">
              <a:buFont typeface="Arial" panose="020B0604020202020204" pitchFamily="34" charset="0"/>
              <a:buChar char="•"/>
            </a:pPr>
            <a:r>
              <a:rPr lang="en-US" dirty="0" smtClean="0"/>
              <a:t>New support for LZ4 and </a:t>
            </a:r>
            <a:r>
              <a:rPr lang="en-US" dirty="0" err="1" smtClean="0"/>
              <a:t>Bitshuffle</a:t>
            </a:r>
            <a:r>
              <a:rPr lang="en-US" dirty="0" smtClean="0"/>
              <a:t>/LZ4 filters</a:t>
            </a:r>
          </a:p>
          <a:p>
            <a:pPr marL="342900" indent="-342900">
              <a:buFont typeface="Arial" panose="020B0604020202020204" pitchFamily="34" charset="0"/>
              <a:buChar char="•"/>
            </a:pPr>
            <a:r>
              <a:rPr lang="en-US" dirty="0" smtClean="0"/>
              <a:t>All of these compressors are called from the HDF5 library.</a:t>
            </a:r>
          </a:p>
          <a:p>
            <a:pPr marL="800100" lvl="1" indent="-342900">
              <a:buFont typeface="Arial" panose="020B0604020202020204" pitchFamily="34" charset="0"/>
              <a:buChar char="•"/>
            </a:pPr>
            <a:r>
              <a:rPr lang="en-US" sz="2000" dirty="0" smtClean="0"/>
              <a:t>Limits performance because of the overhead of the library.</a:t>
            </a:r>
          </a:p>
          <a:p>
            <a:pPr marL="342900" indent="-342900">
              <a:buFont typeface="Arial" panose="020B0604020202020204" pitchFamily="34" charset="0"/>
              <a:buChar char="•"/>
            </a:pPr>
            <a:r>
              <a:rPr lang="en-US" dirty="0" smtClean="0"/>
              <a:t>New support for HDF5 </a:t>
            </a:r>
            <a:r>
              <a:rPr lang="en-US" i="1" dirty="0" smtClean="0"/>
              <a:t>Direct Chunk Write</a:t>
            </a:r>
          </a:p>
          <a:p>
            <a:pPr marL="800100" lvl="1" indent="-342900">
              <a:buFont typeface="Arial" panose="020B0604020202020204" pitchFamily="34" charset="0"/>
              <a:buChar char="•"/>
            </a:pPr>
            <a:r>
              <a:rPr lang="en-US" sz="2000" dirty="0" smtClean="0"/>
              <a:t>The </a:t>
            </a:r>
            <a:r>
              <a:rPr lang="en-US" sz="2000" dirty="0" err="1" smtClean="0"/>
              <a:t>NDArrays</a:t>
            </a:r>
            <a:r>
              <a:rPr lang="en-US" sz="2000" dirty="0" smtClean="0"/>
              <a:t> can be pre-compressed, either in </a:t>
            </a:r>
            <a:r>
              <a:rPr lang="en-US" sz="2000" dirty="0" err="1" smtClean="0"/>
              <a:t>NDPluginCodec</a:t>
            </a:r>
            <a:r>
              <a:rPr lang="en-US" sz="2000" dirty="0" smtClean="0"/>
              <a:t>, or directly by the driver (e.g. </a:t>
            </a:r>
            <a:r>
              <a:rPr lang="en-US" sz="2000" dirty="0" err="1" smtClean="0"/>
              <a:t>ADEiger</a:t>
            </a:r>
            <a:r>
              <a:rPr lang="en-US" sz="2000" dirty="0" smtClean="0"/>
              <a:t>)</a:t>
            </a:r>
          </a:p>
          <a:p>
            <a:pPr marL="800100" lvl="1" indent="-342900">
              <a:buFont typeface="Arial" panose="020B0604020202020204" pitchFamily="34" charset="0"/>
              <a:buChar char="•"/>
            </a:pPr>
            <a:r>
              <a:rPr lang="en-US" sz="2000" dirty="0" smtClean="0"/>
              <a:t>Much faster, much of the code in the HDF5 library is skipped.</a:t>
            </a:r>
          </a:p>
          <a:p>
            <a:pPr marL="342900" indent="-342900">
              <a:buFont typeface="Arial" panose="020B0604020202020204" pitchFamily="34" charset="0"/>
              <a:buChar char="•"/>
            </a:pPr>
            <a:r>
              <a:rPr lang="en-US" dirty="0" smtClean="0"/>
              <a:t>Fixed a number of memory leaks, some were significant</a:t>
            </a:r>
          </a:p>
          <a:p>
            <a:pPr marL="342900" indent="-342900">
              <a:buFont typeface="Arial" panose="020B0604020202020204" pitchFamily="34" charset="0"/>
              <a:buChar char="•"/>
            </a:pPr>
            <a:r>
              <a:rPr lang="en-US" dirty="0" smtClean="0"/>
              <a:t>Added </a:t>
            </a:r>
            <a:r>
              <a:rPr lang="en-US" dirty="0" err="1" smtClean="0"/>
              <a:t>FlushNow</a:t>
            </a:r>
            <a:r>
              <a:rPr lang="en-US" dirty="0" smtClean="0"/>
              <a:t> record to force flushing datasets to disk in SWMR mode</a:t>
            </a:r>
          </a:p>
        </p:txBody>
      </p:sp>
    </p:spTree>
    <p:extLst>
      <p:ext uri="{BB962C8B-B14F-4D97-AF65-F5344CB8AC3E}">
        <p14:creationId xmlns:p14="http://schemas.microsoft.com/office/powerpoint/2010/main" val="2188371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
            <a:ext cx="8153400" cy="533400"/>
          </a:xfrm>
        </p:spPr>
        <p:txBody>
          <a:bodyPr/>
          <a:lstStyle/>
          <a:p>
            <a:r>
              <a:rPr lang="en-US" altLang="en-US" sz="3200" b="1" dirty="0" smtClean="0">
                <a:solidFill>
                  <a:srgbClr val="0066FF"/>
                </a:solidFill>
              </a:rPr>
              <a:t>HDF5 Direct Chunk Write Performance</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609600"/>
            <a:ext cx="8458200" cy="2667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1024x1024 32-bit images</a:t>
            </a:r>
          </a:p>
          <a:p>
            <a:pPr marL="342900" indent="-342900">
              <a:buFont typeface="Arial" panose="020B0604020202020204" pitchFamily="34" charset="0"/>
              <a:buChar char="•"/>
            </a:pPr>
            <a:r>
              <a:rPr lang="en-US" sz="2000" dirty="0" err="1" smtClean="0"/>
              <a:t>simDetector</a:t>
            </a:r>
            <a:r>
              <a:rPr lang="en-US" sz="2000" dirty="0" smtClean="0"/>
              <a:t> generating ~1350 frames/s = 5.4 GB/s.</a:t>
            </a:r>
          </a:p>
          <a:p>
            <a:pPr marL="342900" indent="-342900">
              <a:buFont typeface="Arial" panose="020B0604020202020204" pitchFamily="34" charset="0"/>
              <a:buChar char="•"/>
            </a:pPr>
            <a:r>
              <a:rPr lang="en-US" sz="2000" dirty="0" err="1" smtClean="0"/>
              <a:t>Blosc</a:t>
            </a:r>
            <a:r>
              <a:rPr lang="en-US" sz="2000" dirty="0" smtClean="0"/>
              <a:t> LZ4 </a:t>
            </a:r>
            <a:r>
              <a:rPr lang="en-US" sz="2000" dirty="0" err="1" smtClean="0"/>
              <a:t>ByteShuffle</a:t>
            </a:r>
            <a:r>
              <a:rPr lang="en-US" sz="2000" dirty="0" smtClean="0"/>
              <a:t> compression</a:t>
            </a:r>
          </a:p>
          <a:p>
            <a:pPr marL="800100" lvl="1" indent="-342900">
              <a:buFont typeface="Arial" panose="020B0604020202020204" pitchFamily="34" charset="0"/>
              <a:buChar char="•"/>
            </a:pPr>
            <a:r>
              <a:rPr lang="en-US" sz="1800" dirty="0"/>
              <a:t>C</a:t>
            </a:r>
            <a:r>
              <a:rPr lang="en-US" sz="1800" dirty="0" smtClean="0"/>
              <a:t>ompression level 6.  </a:t>
            </a:r>
          </a:p>
          <a:p>
            <a:pPr marL="800100" lvl="1" indent="-342900">
              <a:buFont typeface="Arial" panose="020B0604020202020204" pitchFamily="34" charset="0"/>
              <a:buChar char="•"/>
            </a:pPr>
            <a:r>
              <a:rPr lang="en-US" sz="1800" dirty="0" err="1" smtClean="0"/>
              <a:t>NDPluginCodec</a:t>
            </a:r>
            <a:endParaRPr lang="en-US" sz="1800" dirty="0" smtClean="0"/>
          </a:p>
          <a:p>
            <a:pPr marL="800100" lvl="1" indent="-342900">
              <a:buFont typeface="Arial" panose="020B0604020202020204" pitchFamily="34" charset="0"/>
              <a:buChar char="•"/>
            </a:pPr>
            <a:r>
              <a:rPr lang="en-US" sz="1800" dirty="0" smtClean="0"/>
              <a:t>6 </a:t>
            </a:r>
            <a:r>
              <a:rPr lang="en-US" sz="1800" dirty="0" err="1" smtClean="0"/>
              <a:t>Blosc</a:t>
            </a:r>
            <a:r>
              <a:rPr lang="en-US" sz="1800" dirty="0" smtClean="0"/>
              <a:t> threads</a:t>
            </a:r>
          </a:p>
          <a:p>
            <a:pPr marL="800100" lvl="1" indent="-342900">
              <a:buFont typeface="Arial" panose="020B0604020202020204" pitchFamily="34" charset="0"/>
              <a:buChar char="•"/>
            </a:pPr>
            <a:r>
              <a:rPr lang="en-US" sz="1800" dirty="0" smtClean="0"/>
              <a:t>3 plugin threads.</a:t>
            </a:r>
          </a:p>
          <a:p>
            <a:pPr marL="800100" lvl="1" indent="-342900">
              <a:buFont typeface="Arial" panose="020B0604020202020204" pitchFamily="34" charset="0"/>
              <a:buChar char="•"/>
            </a:pPr>
            <a:r>
              <a:rPr lang="en-US" sz="1800" dirty="0" smtClean="0"/>
              <a:t>Compression factor is ~64</a:t>
            </a:r>
          </a:p>
          <a:p>
            <a:pPr marL="342900" indent="-342900">
              <a:buFont typeface="Arial" panose="020B0604020202020204" pitchFamily="34" charset="0"/>
              <a:buChar char="•"/>
            </a:pPr>
            <a:r>
              <a:rPr lang="en-US" sz="2000" dirty="0" smtClean="0"/>
              <a:t>Time to save a single HDF5 file with 10,000 frames. </a:t>
            </a:r>
            <a:r>
              <a:rPr lang="en-US" sz="1800" dirty="0" smtClean="0"/>
              <a:t> </a:t>
            </a:r>
          </a:p>
        </p:txBody>
      </p:sp>
      <p:graphicFrame>
        <p:nvGraphicFramePr>
          <p:cNvPr id="2" name="Table 1"/>
          <p:cNvGraphicFramePr>
            <a:graphicFrameLocks noGrp="1"/>
          </p:cNvGraphicFramePr>
          <p:nvPr>
            <p:extLst>
              <p:ext uri="{D42A27DB-BD31-4B8C-83A1-F6EECF244321}">
                <p14:modId xmlns:p14="http://schemas.microsoft.com/office/powerpoint/2010/main" val="1810693348"/>
              </p:ext>
            </p:extLst>
          </p:nvPr>
        </p:nvGraphicFramePr>
        <p:xfrm>
          <a:off x="457200" y="3276600"/>
          <a:ext cx="8077200" cy="2768600"/>
        </p:xfrm>
        <a:graphic>
          <a:graphicData uri="http://schemas.openxmlformats.org/drawingml/2006/table">
            <a:tbl>
              <a:tblPr firstRow="1" bandRow="1">
                <a:tableStyleId>{5C22544A-7EE6-4342-B048-85BDC9FD1C3A}</a:tableStyleId>
              </a:tblPr>
              <a:tblGrid>
                <a:gridCol w="2320047">
                  <a:extLst>
                    <a:ext uri="{9D8B030D-6E8A-4147-A177-3AD203B41FA5}">
                      <a16:colId xmlns:a16="http://schemas.microsoft.com/office/drawing/2014/main" val="2158912504"/>
                    </a:ext>
                  </a:extLst>
                </a:gridCol>
                <a:gridCol w="1632625">
                  <a:extLst>
                    <a:ext uri="{9D8B030D-6E8A-4147-A177-3AD203B41FA5}">
                      <a16:colId xmlns:a16="http://schemas.microsoft.com/office/drawing/2014/main" val="4000109987"/>
                    </a:ext>
                  </a:extLst>
                </a:gridCol>
                <a:gridCol w="1718553">
                  <a:extLst>
                    <a:ext uri="{9D8B030D-6E8A-4147-A177-3AD203B41FA5}">
                      <a16:colId xmlns:a16="http://schemas.microsoft.com/office/drawing/2014/main" val="664210546"/>
                    </a:ext>
                  </a:extLst>
                </a:gridCol>
                <a:gridCol w="2405975">
                  <a:extLst>
                    <a:ext uri="{9D8B030D-6E8A-4147-A177-3AD203B41FA5}">
                      <a16:colId xmlns:a16="http://schemas.microsoft.com/office/drawing/2014/main" val="31958971"/>
                    </a:ext>
                  </a:extLst>
                </a:gridCol>
              </a:tblGrid>
              <a:tr h="370840">
                <a:tc>
                  <a:txBody>
                    <a:bodyPr/>
                    <a:lstStyle/>
                    <a:p>
                      <a:endParaRPr lang="en-US" sz="1800" dirty="0"/>
                    </a:p>
                  </a:txBody>
                  <a:tcPr/>
                </a:tc>
                <a:tc>
                  <a:txBody>
                    <a:bodyPr/>
                    <a:lstStyle/>
                    <a:p>
                      <a:r>
                        <a:rPr lang="en-US" sz="1800" dirty="0" smtClean="0"/>
                        <a:t>No compression</a:t>
                      </a:r>
                      <a:endParaRPr lang="en-US" sz="1800" dirty="0"/>
                    </a:p>
                  </a:txBody>
                  <a:tcPr/>
                </a:tc>
                <a:tc>
                  <a:txBody>
                    <a:bodyPr/>
                    <a:lstStyle/>
                    <a:p>
                      <a:r>
                        <a:rPr lang="en-US" sz="1800" dirty="0" smtClean="0"/>
                        <a:t>NDFileHDF5</a:t>
                      </a:r>
                      <a:r>
                        <a:rPr lang="en-US" sz="1800" baseline="0" dirty="0" smtClean="0"/>
                        <a:t> compression</a:t>
                      </a:r>
                      <a:endParaRPr lang="en-US" sz="1800" dirty="0"/>
                    </a:p>
                  </a:txBody>
                  <a:tcPr/>
                </a:tc>
                <a:tc>
                  <a:txBody>
                    <a:bodyPr/>
                    <a:lstStyle/>
                    <a:p>
                      <a:r>
                        <a:rPr lang="en-US" sz="1800" dirty="0" err="1" smtClean="0"/>
                        <a:t>NDPluginCodec</a:t>
                      </a:r>
                      <a:r>
                        <a:rPr lang="en-US" sz="1800" dirty="0" smtClean="0"/>
                        <a:t> compression, direct</a:t>
                      </a:r>
                      <a:r>
                        <a:rPr lang="en-US" sz="1800" baseline="0" dirty="0" smtClean="0"/>
                        <a:t> chunk write</a:t>
                      </a:r>
                      <a:endParaRPr lang="en-US" sz="1800" dirty="0"/>
                    </a:p>
                  </a:txBody>
                  <a:tcPr/>
                </a:tc>
                <a:extLst>
                  <a:ext uri="{0D108BD9-81ED-4DB2-BD59-A6C34878D82A}">
                    <a16:rowId xmlns:a16="http://schemas.microsoft.com/office/drawing/2014/main" val="309471959"/>
                  </a:ext>
                </a:extLst>
              </a:tr>
              <a:tr h="370840">
                <a:tc>
                  <a:txBody>
                    <a:bodyPr/>
                    <a:lstStyle/>
                    <a:p>
                      <a:r>
                        <a:rPr lang="en-US" sz="1800" dirty="0" smtClean="0"/>
                        <a:t>File size (MB)</a:t>
                      </a:r>
                      <a:endParaRPr lang="en-US" sz="1800" dirty="0"/>
                    </a:p>
                  </a:txBody>
                  <a:tcPr/>
                </a:tc>
                <a:tc>
                  <a:txBody>
                    <a:bodyPr/>
                    <a:lstStyle/>
                    <a:p>
                      <a:r>
                        <a:rPr lang="en-US" sz="1800" dirty="0" smtClean="0"/>
                        <a:t>40,000</a:t>
                      </a:r>
                      <a:endParaRPr lang="en-US" sz="1800" dirty="0"/>
                    </a:p>
                  </a:txBody>
                  <a:tcPr/>
                </a:tc>
                <a:tc>
                  <a:txBody>
                    <a:bodyPr/>
                    <a:lstStyle/>
                    <a:p>
                      <a:r>
                        <a:rPr lang="en-US" sz="1800" dirty="0" smtClean="0"/>
                        <a:t>650</a:t>
                      </a:r>
                      <a:endParaRPr lang="en-US" sz="1800" dirty="0"/>
                    </a:p>
                  </a:txBody>
                  <a:tcPr/>
                </a:tc>
                <a:tc>
                  <a:txBody>
                    <a:bodyPr/>
                    <a:lstStyle/>
                    <a:p>
                      <a:r>
                        <a:rPr lang="en-US" sz="1800" dirty="0" smtClean="0"/>
                        <a:t>650</a:t>
                      </a:r>
                      <a:endParaRPr lang="en-US" sz="1800" dirty="0"/>
                    </a:p>
                  </a:txBody>
                  <a:tcPr/>
                </a:tc>
                <a:extLst>
                  <a:ext uri="{0D108BD9-81ED-4DB2-BD59-A6C34878D82A}">
                    <a16:rowId xmlns:a16="http://schemas.microsoft.com/office/drawing/2014/main" val="2975729984"/>
                  </a:ext>
                </a:extLst>
              </a:tr>
              <a:tr h="370840">
                <a:tc>
                  <a:txBody>
                    <a:bodyPr/>
                    <a:lstStyle/>
                    <a:p>
                      <a:r>
                        <a:rPr lang="en-US" sz="1800" dirty="0" smtClean="0"/>
                        <a:t>Total</a:t>
                      </a:r>
                      <a:r>
                        <a:rPr lang="en-US" sz="1800" baseline="0" dirty="0" smtClean="0"/>
                        <a:t> time (s)</a:t>
                      </a:r>
                      <a:endParaRPr lang="en-US" sz="1800" dirty="0"/>
                    </a:p>
                  </a:txBody>
                  <a:tcPr/>
                </a:tc>
                <a:tc>
                  <a:txBody>
                    <a:bodyPr/>
                    <a:lstStyle/>
                    <a:p>
                      <a:r>
                        <a:rPr lang="en-US" sz="1800" dirty="0" smtClean="0"/>
                        <a:t>106</a:t>
                      </a:r>
                      <a:endParaRPr lang="en-US" sz="1800" dirty="0"/>
                    </a:p>
                  </a:txBody>
                  <a:tcPr/>
                </a:tc>
                <a:tc>
                  <a:txBody>
                    <a:bodyPr/>
                    <a:lstStyle/>
                    <a:p>
                      <a:r>
                        <a:rPr lang="en-US" sz="1800" dirty="0" smtClean="0"/>
                        <a:t>32</a:t>
                      </a:r>
                      <a:endParaRPr lang="en-US" sz="1800" dirty="0"/>
                    </a:p>
                  </a:txBody>
                  <a:tcPr/>
                </a:tc>
                <a:tc>
                  <a:txBody>
                    <a:bodyPr/>
                    <a:lstStyle/>
                    <a:p>
                      <a:r>
                        <a:rPr lang="en-US" sz="1800" dirty="0" smtClean="0"/>
                        <a:t>7.4</a:t>
                      </a:r>
                      <a:endParaRPr lang="en-US" sz="1800" dirty="0"/>
                    </a:p>
                  </a:txBody>
                  <a:tcPr/>
                </a:tc>
                <a:extLst>
                  <a:ext uri="{0D108BD9-81ED-4DB2-BD59-A6C34878D82A}">
                    <a16:rowId xmlns:a16="http://schemas.microsoft.com/office/drawing/2014/main" val="648029699"/>
                  </a:ext>
                </a:extLst>
              </a:tr>
              <a:tr h="370840">
                <a:tc>
                  <a:txBody>
                    <a:bodyPr/>
                    <a:lstStyle/>
                    <a:p>
                      <a:r>
                        <a:rPr lang="en-US" sz="1800" dirty="0" smtClean="0"/>
                        <a:t>Frame/s</a:t>
                      </a:r>
                      <a:endParaRPr lang="en-US" sz="1800" dirty="0"/>
                    </a:p>
                  </a:txBody>
                  <a:tcPr/>
                </a:tc>
                <a:tc>
                  <a:txBody>
                    <a:bodyPr/>
                    <a:lstStyle/>
                    <a:p>
                      <a:r>
                        <a:rPr lang="en-US" sz="1800" dirty="0" smtClean="0"/>
                        <a:t>94</a:t>
                      </a:r>
                      <a:endParaRPr lang="en-US" sz="1800" dirty="0"/>
                    </a:p>
                  </a:txBody>
                  <a:tcPr/>
                </a:tc>
                <a:tc>
                  <a:txBody>
                    <a:bodyPr/>
                    <a:lstStyle/>
                    <a:p>
                      <a:r>
                        <a:rPr lang="en-US" sz="1800" dirty="0" smtClean="0"/>
                        <a:t>312</a:t>
                      </a:r>
                      <a:endParaRPr lang="en-US" sz="1800" dirty="0"/>
                    </a:p>
                  </a:txBody>
                  <a:tcPr/>
                </a:tc>
                <a:tc>
                  <a:txBody>
                    <a:bodyPr/>
                    <a:lstStyle/>
                    <a:p>
                      <a:r>
                        <a:rPr lang="en-US" sz="1800" dirty="0" smtClean="0"/>
                        <a:t>1,351</a:t>
                      </a:r>
                      <a:endParaRPr lang="en-US" sz="1800" dirty="0"/>
                    </a:p>
                  </a:txBody>
                  <a:tcPr/>
                </a:tc>
                <a:extLst>
                  <a:ext uri="{0D108BD9-81ED-4DB2-BD59-A6C34878D82A}">
                    <a16:rowId xmlns:a16="http://schemas.microsoft.com/office/drawing/2014/main" val="3958496661"/>
                  </a:ext>
                </a:extLst>
              </a:tr>
              <a:tr h="370840">
                <a:tc>
                  <a:txBody>
                    <a:bodyPr/>
                    <a:lstStyle/>
                    <a:p>
                      <a:r>
                        <a:rPr lang="en-US" sz="1800" dirty="0" smtClean="0"/>
                        <a:t>MB/s uncompressed</a:t>
                      </a:r>
                      <a:endParaRPr lang="en-US" sz="1800" dirty="0"/>
                    </a:p>
                  </a:txBody>
                  <a:tcPr/>
                </a:tc>
                <a:tc>
                  <a:txBody>
                    <a:bodyPr/>
                    <a:lstStyle/>
                    <a:p>
                      <a:r>
                        <a:rPr lang="en-US" sz="1800" dirty="0" smtClean="0"/>
                        <a:t>389</a:t>
                      </a:r>
                      <a:endParaRPr lang="en-US" sz="1800" dirty="0"/>
                    </a:p>
                  </a:txBody>
                  <a:tcPr/>
                </a:tc>
                <a:tc>
                  <a:txBody>
                    <a:bodyPr/>
                    <a:lstStyle/>
                    <a:p>
                      <a:r>
                        <a:rPr lang="en-US" sz="1800" dirty="0" smtClean="0"/>
                        <a:t>1,250</a:t>
                      </a:r>
                      <a:endParaRPr lang="en-US" sz="1800" dirty="0"/>
                    </a:p>
                  </a:txBody>
                  <a:tcPr/>
                </a:tc>
                <a:tc>
                  <a:txBody>
                    <a:bodyPr/>
                    <a:lstStyle/>
                    <a:p>
                      <a:r>
                        <a:rPr lang="en-US" sz="1800" dirty="0" smtClean="0"/>
                        <a:t>5,405</a:t>
                      </a:r>
                      <a:endParaRPr lang="en-US" sz="1800" dirty="0"/>
                    </a:p>
                  </a:txBody>
                  <a:tcPr/>
                </a:tc>
                <a:extLst>
                  <a:ext uri="{0D108BD9-81ED-4DB2-BD59-A6C34878D82A}">
                    <a16:rowId xmlns:a16="http://schemas.microsoft.com/office/drawing/2014/main" val="1319020032"/>
                  </a:ext>
                </a:extLst>
              </a:tr>
              <a:tr h="370840">
                <a:tc>
                  <a:txBody>
                    <a:bodyPr/>
                    <a:lstStyle/>
                    <a:p>
                      <a:r>
                        <a:rPr lang="en-US" sz="1800" dirty="0" smtClean="0"/>
                        <a:t>MB/s</a:t>
                      </a:r>
                      <a:r>
                        <a:rPr lang="en-US" sz="1800" baseline="0" dirty="0" smtClean="0"/>
                        <a:t> compressed</a:t>
                      </a:r>
                      <a:endParaRPr lang="en-US" sz="1800" dirty="0"/>
                    </a:p>
                  </a:txBody>
                  <a:tcPr/>
                </a:tc>
                <a:tc>
                  <a:txBody>
                    <a:bodyPr/>
                    <a:lstStyle/>
                    <a:p>
                      <a:r>
                        <a:rPr lang="en-US" sz="1800" dirty="0" smtClean="0"/>
                        <a:t>N.A.</a:t>
                      </a:r>
                      <a:endParaRPr lang="en-US" sz="1800" dirty="0"/>
                    </a:p>
                  </a:txBody>
                  <a:tcPr/>
                </a:tc>
                <a:tc>
                  <a:txBody>
                    <a:bodyPr/>
                    <a:lstStyle/>
                    <a:p>
                      <a:r>
                        <a:rPr lang="en-US" sz="1800" dirty="0" smtClean="0"/>
                        <a:t>20</a:t>
                      </a:r>
                      <a:endParaRPr lang="en-US" sz="1800" dirty="0"/>
                    </a:p>
                  </a:txBody>
                  <a:tcPr/>
                </a:tc>
                <a:tc>
                  <a:txBody>
                    <a:bodyPr/>
                    <a:lstStyle/>
                    <a:p>
                      <a:r>
                        <a:rPr lang="en-US" sz="1800" dirty="0" smtClean="0"/>
                        <a:t>88</a:t>
                      </a:r>
                      <a:endParaRPr lang="en-US" sz="1800" dirty="0"/>
                    </a:p>
                  </a:txBody>
                  <a:tcPr/>
                </a:tc>
                <a:extLst>
                  <a:ext uri="{0D108BD9-81ED-4DB2-BD59-A6C34878D82A}">
                    <a16:rowId xmlns:a16="http://schemas.microsoft.com/office/drawing/2014/main" val="3705942362"/>
                  </a:ext>
                </a:extLst>
              </a:tr>
            </a:tbl>
          </a:graphicData>
        </a:graphic>
      </p:graphicFrame>
      <p:sp>
        <p:nvSpPr>
          <p:cNvPr id="6" name="Rectangle 3"/>
          <p:cNvSpPr txBox="1">
            <a:spLocks noChangeArrowheads="1"/>
          </p:cNvSpPr>
          <p:nvPr/>
        </p:nvSpPr>
        <p:spPr bwMode="auto">
          <a:xfrm>
            <a:off x="152400" y="6096000"/>
            <a:ext cx="8915400" cy="6858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HDF5 library can only compress 312 frames/s</a:t>
            </a:r>
          </a:p>
          <a:p>
            <a:pPr marL="342900" indent="-342900">
              <a:buFont typeface="Arial" panose="020B0604020202020204" pitchFamily="34" charset="0"/>
              <a:buChar char="•"/>
            </a:pPr>
            <a:r>
              <a:rPr lang="en-US" sz="2000" dirty="0" err="1" smtClean="0"/>
              <a:t>NDPluginCodec</a:t>
            </a:r>
            <a:r>
              <a:rPr lang="en-US" sz="2000" dirty="0"/>
              <a:t> </a:t>
            </a:r>
            <a:r>
              <a:rPr lang="en-US" sz="2000" dirty="0" smtClean="0"/>
              <a:t>&amp; direct chunk write keeps up with </a:t>
            </a:r>
            <a:r>
              <a:rPr lang="en-US" sz="2000" dirty="0" err="1" smtClean="0"/>
              <a:t>simDetector</a:t>
            </a:r>
            <a:r>
              <a:rPr lang="en-US" sz="2000" dirty="0"/>
              <a:t> </a:t>
            </a:r>
            <a:r>
              <a:rPr lang="en-US" sz="2000" dirty="0" smtClean="0"/>
              <a:t>1,350 frames/s</a:t>
            </a:r>
          </a:p>
        </p:txBody>
      </p:sp>
    </p:spTree>
    <p:extLst>
      <p:ext uri="{BB962C8B-B14F-4D97-AF65-F5344CB8AC3E}">
        <p14:creationId xmlns:p14="http://schemas.microsoft.com/office/powerpoint/2010/main" val="1914981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914400"/>
          </a:xfrm>
        </p:spPr>
        <p:txBody>
          <a:bodyPr/>
          <a:lstStyle/>
          <a:p>
            <a:r>
              <a:rPr lang="en-US" altLang="en-US" sz="3200" b="1" dirty="0" smtClean="0">
                <a:solidFill>
                  <a:srgbClr val="0066FF"/>
                </a:solidFill>
              </a:rPr>
              <a:t>HDF5 Decompression Plugin Filters </a:t>
            </a:r>
            <a:br>
              <a:rPr lang="en-US" altLang="en-US" sz="3200" b="1" dirty="0" smtClean="0">
                <a:solidFill>
                  <a:srgbClr val="0066FF"/>
                </a:solidFill>
              </a:rPr>
            </a:br>
            <a:r>
              <a:rPr lang="en-US" altLang="en-US" sz="3200" b="1" dirty="0" smtClean="0">
                <a:solidFill>
                  <a:srgbClr val="0066FF"/>
                </a:solidFill>
              </a:rPr>
              <a:t>(</a:t>
            </a:r>
            <a:r>
              <a:rPr lang="en-US" altLang="en-US" sz="3200" b="1" dirty="0" err="1" smtClean="0">
                <a:solidFill>
                  <a:srgbClr val="0066FF"/>
                </a:solidFill>
              </a:rPr>
              <a:t>ADSupport</a:t>
            </a:r>
            <a:r>
              <a:rPr lang="en-US" altLang="en-US" sz="3200" b="1" dirty="0" smtClean="0">
                <a:solidFill>
                  <a:srgbClr val="0066FF"/>
                </a:solidFill>
              </a:rPr>
              <a:t> R1-7)</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1219200"/>
            <a:ext cx="8610600" cy="5334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HDF5 supports dynamic loading of compression and decompression filter libraries at run time.</a:t>
            </a:r>
          </a:p>
          <a:p>
            <a:pPr marL="342900" indent="-342900">
              <a:buFont typeface="Arial" panose="020B0604020202020204" pitchFamily="34" charset="0"/>
              <a:buChar char="•"/>
            </a:pPr>
            <a:r>
              <a:rPr lang="en-US" dirty="0" smtClean="0"/>
              <a:t>The </a:t>
            </a:r>
            <a:r>
              <a:rPr lang="en-US" dirty="0" err="1" smtClean="0"/>
              <a:t>Blosc</a:t>
            </a:r>
            <a:r>
              <a:rPr lang="en-US" dirty="0" smtClean="0"/>
              <a:t>, LZ4 and BSLZ4 have been built into the HDF5 library in </a:t>
            </a:r>
            <a:r>
              <a:rPr lang="en-US" dirty="0" err="1" smtClean="0"/>
              <a:t>ADSupport</a:t>
            </a:r>
            <a:r>
              <a:rPr lang="en-US" dirty="0"/>
              <a:t> </a:t>
            </a:r>
            <a:r>
              <a:rPr lang="en-US" dirty="0" smtClean="0"/>
              <a:t>so that dynamic loading is </a:t>
            </a:r>
            <a:r>
              <a:rPr lang="en-US" i="1" dirty="0" smtClean="0"/>
              <a:t>not</a:t>
            </a:r>
            <a:r>
              <a:rPr lang="en-US" dirty="0" smtClean="0"/>
              <a:t> required when using NDFileHDF5.</a:t>
            </a:r>
          </a:p>
          <a:p>
            <a:pPr marL="342900" indent="-342900">
              <a:buFont typeface="Arial" panose="020B0604020202020204" pitchFamily="34" charset="0"/>
              <a:buChar char="•"/>
            </a:pPr>
            <a:r>
              <a:rPr lang="en-US" dirty="0" smtClean="0"/>
              <a:t>However, to decompress HDF5 files compressed with </a:t>
            </a:r>
            <a:r>
              <a:rPr lang="en-US" dirty="0" err="1" smtClean="0"/>
              <a:t>Blosc</a:t>
            </a:r>
            <a:r>
              <a:rPr lang="en-US" dirty="0" smtClean="0"/>
              <a:t>, LZ4 or BSLZ4 with other applications dynamic loading of the filters will be required</a:t>
            </a:r>
          </a:p>
          <a:p>
            <a:pPr marL="342900" indent="-342900">
              <a:buFont typeface="Arial" panose="020B0604020202020204" pitchFamily="34" charset="0"/>
              <a:buChar char="•"/>
            </a:pPr>
            <a:r>
              <a:rPr lang="en-US" dirty="0" err="1" smtClean="0"/>
              <a:t>ADSupport</a:t>
            </a:r>
            <a:r>
              <a:rPr lang="en-US" dirty="0" smtClean="0"/>
              <a:t> now builds these dynamic filter libraries for Linux, Windows, and Mac.</a:t>
            </a:r>
          </a:p>
          <a:p>
            <a:pPr marL="342900" indent="-342900">
              <a:buFont typeface="Arial" panose="020B0604020202020204" pitchFamily="34" charset="0"/>
              <a:buChar char="•"/>
            </a:pPr>
            <a:r>
              <a:rPr lang="en-US" dirty="0" smtClean="0"/>
              <a:t>Must set the following environment variable to use them:</a:t>
            </a:r>
          </a:p>
          <a:p>
            <a:endParaRPr lang="en-US" dirty="0" smtClean="0"/>
          </a:p>
          <a:p>
            <a:pPr lvl="1"/>
            <a:r>
              <a:rPr lang="en-US" sz="1800" b="1" dirty="0" smtClean="0">
                <a:latin typeface="Courier New" panose="02070309020205020404" pitchFamily="49" charset="0"/>
                <a:cs typeface="Courier New" panose="02070309020205020404" pitchFamily="49" charset="0"/>
              </a:rPr>
              <a:t>HDF5_PLUGIN_PATH=[</a:t>
            </a:r>
            <a:r>
              <a:rPr lang="en-US" sz="1800" b="1" dirty="0" err="1" smtClean="0">
                <a:latin typeface="Courier New" panose="02070309020205020404" pitchFamily="49" charset="0"/>
                <a:cs typeface="Courier New" panose="02070309020205020404" pitchFamily="49" charset="0"/>
              </a:rPr>
              <a:t>areaDetector</a:t>
            </a:r>
            <a:r>
              <a:rPr lang="en-US" sz="1800" b="1" dirty="0" smtClean="0">
                <a:latin typeface="Courier New" panose="02070309020205020404" pitchFamily="49" charset="0"/>
                <a:cs typeface="Courier New" panose="02070309020205020404" pitchFamily="49" charset="0"/>
              </a:rPr>
              <a:t>]/</a:t>
            </a:r>
            <a:r>
              <a:rPr lang="en-US" sz="1800" b="1" dirty="0" err="1" smtClean="0">
                <a:latin typeface="Courier New" panose="02070309020205020404" pitchFamily="49" charset="0"/>
                <a:cs typeface="Courier New" panose="02070309020205020404" pitchFamily="49" charset="0"/>
              </a:rPr>
              <a:t>ADSupport</a:t>
            </a:r>
            <a:r>
              <a:rPr lang="en-US" sz="1800" b="1" dirty="0" smtClean="0">
                <a:latin typeface="Courier New" panose="02070309020205020404" pitchFamily="49" charset="0"/>
                <a:cs typeface="Courier New" panose="02070309020205020404" pitchFamily="49" charset="0"/>
              </a:rPr>
              <a:t>/lib/linux-x86_64</a:t>
            </a:r>
          </a:p>
        </p:txBody>
      </p:sp>
    </p:spTree>
    <p:extLst>
      <p:ext uri="{BB962C8B-B14F-4D97-AF65-F5344CB8AC3E}">
        <p14:creationId xmlns:p14="http://schemas.microsoft.com/office/powerpoint/2010/main" val="651412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11243</TotalTime>
  <Words>1030</Words>
  <Application>Microsoft Office PowerPoint</Application>
  <PresentationFormat>On-screen Show (4:3)</PresentationFormat>
  <Paragraphs>174</Paragraphs>
  <Slides>11</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Avenir Next Condensed</vt:lpstr>
      <vt:lpstr>Calibri</vt:lpstr>
      <vt:lpstr>Courier New</vt:lpstr>
      <vt:lpstr>Courier10 BT</vt:lpstr>
      <vt:lpstr>Gill Sans</vt:lpstr>
      <vt:lpstr>Times New Roman</vt:lpstr>
      <vt:lpstr>Blank Presentation</vt:lpstr>
      <vt:lpstr>GregsTheme</vt:lpstr>
      <vt:lpstr>PowerPoint Presentation</vt:lpstr>
      <vt:lpstr>Data Compression Motivation</vt:lpstr>
      <vt:lpstr>Support for Compressed NDArrays and NTNDArrays</vt:lpstr>
      <vt:lpstr>NDPluginCodec (R3-4)</vt:lpstr>
      <vt:lpstr>Blosc Codec Options</vt:lpstr>
      <vt:lpstr>LZ4 and BSLZ4 Codecs</vt:lpstr>
      <vt:lpstr>HDF5 Changes (R3-5)</vt:lpstr>
      <vt:lpstr>HDF5 Direct Chunk Write Performance</vt:lpstr>
      <vt:lpstr>HDF5 Decompression Plugin Filters  (ADSupport R1-7)</vt:lpstr>
      <vt:lpstr>HDF5 Decompression Plugin Filters </vt:lpstr>
      <vt:lpstr>ImageJ pvAccess Viewer</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256</cp:revision>
  <dcterms:created xsi:type="dcterms:W3CDTF">2001-01-18T12:19:59Z</dcterms:created>
  <dcterms:modified xsi:type="dcterms:W3CDTF">2019-05-01T22:47:59Z</dcterms:modified>
</cp:coreProperties>
</file>