
<file path=[Content_Types].xml><?xml version="1.0" encoding="utf-8"?>
<Types xmlns="http://schemas.openxmlformats.org/package/2006/content-types">
  <Default Extension="png" ContentType="image/png"/>
  <Default Extension="mpeg" ContentType="vide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avi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8" r:id="rId2"/>
    <p:sldId id="259" r:id="rId3"/>
    <p:sldId id="262" r:id="rId4"/>
    <p:sldId id="278" r:id="rId5"/>
    <p:sldId id="268" r:id="rId6"/>
    <p:sldId id="263" r:id="rId7"/>
    <p:sldId id="271" r:id="rId8"/>
    <p:sldId id="275" r:id="rId9"/>
    <p:sldId id="273" r:id="rId10"/>
    <p:sldId id="274" r:id="rId11"/>
    <p:sldId id="260" r:id="rId12"/>
    <p:sldId id="269" r:id="rId13"/>
    <p:sldId id="279" r:id="rId14"/>
    <p:sldId id="280" r:id="rId15"/>
  </p:sldIdLst>
  <p:sldSz cx="9144000" cy="6858000" type="letter"/>
  <p:notesSz cx="9283700" cy="6985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6" autoAdjust="0"/>
    <p:restoredTop sz="93445" autoAdjust="0"/>
  </p:normalViewPr>
  <p:slideViewPr>
    <p:cSldViewPr snapToGrid="0" showGuides="1">
      <p:cViewPr varScale="1">
        <p:scale>
          <a:sx n="124" d="100"/>
          <a:sy n="124" d="100"/>
        </p:scale>
        <p:origin x="-1176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31" d="100"/>
          <a:sy n="131" d="100"/>
        </p:scale>
        <p:origin x="-1800" y="-60"/>
      </p:cViewPr>
      <p:guideLst>
        <p:guide orient="horz" pos="2200"/>
        <p:guide pos="29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2725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9388" y="0"/>
            <a:ext cx="4022725" cy="349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8C8C-9FB9-4C82-B06F-BD502265E9D4}" type="datetimeFigureOut">
              <a:rPr lang="en-US" smtClean="0"/>
              <a:t>5/17/2016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3875"/>
            <a:ext cx="3492500" cy="2619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8688" y="3317875"/>
            <a:ext cx="7426325" cy="3143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34163"/>
            <a:ext cx="4022725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9388" y="6634163"/>
            <a:ext cx="4022725" cy="349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0C1B9-8392-4207-8C0C-2752515C2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18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2EC26-50F1-472B-A559-936EAF9AF215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44ADA7-C916-44F8-87C9-FA659C36FAEB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499252"/>
            <a:ext cx="9144000" cy="359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2" b="26457"/>
          <a:stretch/>
        </p:blipFill>
        <p:spPr>
          <a:xfrm>
            <a:off x="0" y="6481769"/>
            <a:ext cx="2298095" cy="35783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253914" y="6570565"/>
            <a:ext cx="2779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/ NSF Site Visit   •   May 18, 2016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33587" y="6526861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GeoSoilEnviro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551737" y="6526861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CARS</a:t>
            </a:r>
            <a:endParaRPr lang="en-US" sz="1600" b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461814" y="6582169"/>
            <a:ext cx="22188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Large-Volume Press : Yanbin</a:t>
            </a:r>
            <a:r>
              <a:rPr lang="en-US" sz="10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Wang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99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C7821-852C-4C6F-AA2A-8ED52BBE9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2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MAX IV Roadshow, Uppsala, April/2016</a:t>
            </a: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39012-A238-48D9-835E-84A0F3D07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8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MAX IV Roadshow, Uppsala, April/2016</a:t>
            </a:r>
            <a:endParaRPr lang="en-US" dirty="0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CA4B7-1350-4B4D-9216-27740B08E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62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89726"/>
            <a:ext cx="9144000" cy="359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2" b="26457"/>
          <a:stretch/>
        </p:blipFill>
        <p:spPr>
          <a:xfrm>
            <a:off x="0" y="6491295"/>
            <a:ext cx="2298095" cy="35783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253914" y="6618195"/>
            <a:ext cx="2779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/ NSF Site Visit   •   May 18, 2016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33587" y="6541150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GeoSoilEnviro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551737" y="6541150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CARS</a:t>
            </a:r>
            <a:endParaRPr lang="en-US" sz="1600" b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442732" y="6582169"/>
            <a:ext cx="22541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Large-Volume</a:t>
            </a:r>
            <a:r>
              <a:rPr lang="en-US" sz="10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Press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Yanbin</a:t>
            </a:r>
            <a:r>
              <a:rPr lang="en-US" sz="10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Wang</a:t>
            </a:r>
            <a:r>
              <a:rPr lang="en-US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0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microsoft.com/office/2007/relationships/media" Target="../media/media4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video" Target="../media/media5.mp4"/><Relationship Id="rId11" Type="http://schemas.openxmlformats.org/officeDocument/2006/relationships/image" Target="../media/image40.png"/><Relationship Id="rId5" Type="http://schemas.microsoft.com/office/2007/relationships/media" Target="../media/media5.mp4"/><Relationship Id="rId10" Type="http://schemas.openxmlformats.org/officeDocument/2006/relationships/image" Target="../media/image39.png"/><Relationship Id="rId4" Type="http://schemas.openxmlformats.org/officeDocument/2006/relationships/video" Target="../media/media4.wmv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video" Target="../media/media1.m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eg"/><Relationship Id="rId1" Type="http://schemas.openxmlformats.org/officeDocument/2006/relationships/video" Target="file:///C:\Documents%20and%20Settings\Yanbin%20Wang\My%20Documents\All\temp\Wang\Meetings\Goldschimdt\2011\seb_fit.mpeg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video" Target="file:///C:\Documents%20and%20Settings\Yanbin%20Wang\My%20Documents\All\temp\Wang\Meetings\Seminars\Australia_12\D1040_z_008_058.mpeg" TargetMode="Externa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video" Target="../media/media2.avi"/><Relationship Id="rId7" Type="http://schemas.openxmlformats.org/officeDocument/2006/relationships/image" Target="../media/image22.wmf"/><Relationship Id="rId2" Type="http://schemas.microsoft.com/office/2007/relationships/media" Target="../media/media2.avi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300" y="45571"/>
            <a:ext cx="9068052" cy="6369105"/>
            <a:chOff x="75948" y="45571"/>
            <a:chExt cx="9068052" cy="6369105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5534358" y="97595"/>
              <a:ext cx="3609642" cy="2181237"/>
              <a:chOff x="3181901" y="71327"/>
              <a:chExt cx="3244994" cy="1980855"/>
            </a:xfrm>
          </p:grpSpPr>
          <p:grpSp>
            <p:nvGrpSpPr>
              <p:cNvPr id="24" name="Group 23"/>
              <p:cNvGrpSpPr/>
              <p:nvPr userDrawn="1"/>
            </p:nvGrpSpPr>
            <p:grpSpPr>
              <a:xfrm>
                <a:off x="3181901" y="71327"/>
                <a:ext cx="3244994" cy="1980855"/>
                <a:chOff x="3181901" y="51007"/>
                <a:chExt cx="3244994" cy="1980855"/>
              </a:xfrm>
            </p:grpSpPr>
            <p:pic>
              <p:nvPicPr>
                <p:cNvPr id="26" name="Picture 4" descr="https://encrypted-tbn2.gstatic.com/images?q=tbn:ANd9GcT9y3wDx1ApLIj_DvHVdyS6QxUkHvEUf2Zj2wEUmWDXjy8l4HIS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1901" y="51007"/>
                  <a:ext cx="3202496" cy="1940591"/>
                </a:xfrm>
                <a:prstGeom prst="rect">
                  <a:avLst/>
                </a:prstGeom>
                <a:noFill/>
                <a:ln w="9525">
                  <a:solidFill>
                    <a:srgbClr val="C00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3209200" y="1724085"/>
                  <a:ext cx="321769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Lucida Sans Typewriter" panose="020B0509030504030204" pitchFamily="49" charset="0"/>
                    </a:rPr>
                    <a:t>Melt separation &amp; migration</a:t>
                  </a:r>
                  <a:endParaRPr lang="en-US" sz="14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Lucida Sans Typewriter" panose="020B0509030504030204" pitchFamily="49" charset="0"/>
                  </a:endParaRPr>
                </a:p>
              </p:txBody>
            </p:sp>
          </p:grpSp>
          <p:pic>
            <p:nvPicPr>
              <p:cNvPr id="25" name="Picture 4" descr="http://www.spring8.or.jp/en/news_publications/press_release/2011/110823_fig/fig2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7" t="13715" r="57243" b="4515"/>
              <a:stretch/>
            </p:blipFill>
            <p:spPr bwMode="auto">
              <a:xfrm>
                <a:off x="3209200" y="106848"/>
                <a:ext cx="833539" cy="832952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4" descr="C:\Users\Yanbin Wang\Documents\All\temp\Wang\Meetings\MAX_IV\canvas.png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42"/>
            <a:stretch/>
          </p:blipFill>
          <p:spPr bwMode="auto">
            <a:xfrm rot="16200000">
              <a:off x="-501014" y="3288831"/>
              <a:ext cx="3686281" cy="2524543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 userDrawn="1"/>
          </p:nvSpPr>
          <p:spPr>
            <a:xfrm>
              <a:off x="94999" y="6106899"/>
              <a:ext cx="2519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 Typewriter" panose="020B0509030504030204" pitchFamily="49" charset="0"/>
                </a:rPr>
                <a:t>Multiphase composites</a:t>
              </a: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Typewriter" panose="020B0509030504030204" pitchFamily="49" charset="0"/>
              </a:endParaRPr>
            </a:p>
          </p:txBody>
        </p:sp>
        <p:pic>
          <p:nvPicPr>
            <p:cNvPr id="6" name="Picture 6" descr="http://www.hidaskaroly.eu/insidestrain/rocks/thin_section.png"/>
            <p:cNvPicPr>
              <a:picLocks noChangeAspect="1" noChangeArrowheads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8" t="7865" r="29267"/>
            <a:stretch/>
          </p:blipFill>
          <p:spPr bwMode="auto">
            <a:xfrm rot="16200000">
              <a:off x="28489" y="93031"/>
              <a:ext cx="2633587" cy="2538667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 userDrawn="1"/>
          </p:nvSpPr>
          <p:spPr>
            <a:xfrm>
              <a:off x="75948" y="107927"/>
              <a:ext cx="25740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 Typewriter" panose="020B0509030504030204" pitchFamily="49" charset="0"/>
                </a:rPr>
                <a:t>Ductile flow &amp; texture</a:t>
              </a: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Typewriter" panose="020B0509030504030204" pitchFamily="49" charset="0"/>
              </a:endParaRPr>
            </a:p>
          </p:txBody>
        </p:sp>
        <p:pic>
          <p:nvPicPr>
            <p:cNvPr id="8" name="Picture 2" descr="http://web.arc.losrios.edu/%7Eborougt/Earthq17.gif"/>
            <p:cNvPicPr>
              <a:picLocks noChangeAspect="1" noChangeArrowheads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8" r="30380" b="2139"/>
            <a:stretch/>
          </p:blipFill>
          <p:spPr bwMode="auto">
            <a:xfrm>
              <a:off x="6615113" y="2278833"/>
              <a:ext cx="2456647" cy="218078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http://epms.es.tohoku.ac.jp/minphys/S_HP18-22/core%20formation23.jp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5113" y="4515284"/>
              <a:ext cx="2456421" cy="1858528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https://static-content.springer.com/image/art%3A10.1186%2F1880-5981-66-46/MediaObjects/40623_2013_Article_44_Fig4_HTML.jp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7" t="1250" r="66968" b="75363"/>
            <a:stretch/>
          </p:blipFill>
          <p:spPr bwMode="auto">
            <a:xfrm>
              <a:off x="2891514" y="70976"/>
              <a:ext cx="2416405" cy="1128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https://static-content.springer.com/image/art%3A10.1186%2F1880-5981-66-46/MediaObjects/40623_2013_Article_44_Fig4_HTML.jp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31" t="1250" r="32695" b="75363"/>
            <a:stretch/>
          </p:blipFill>
          <p:spPr bwMode="auto">
            <a:xfrm>
              <a:off x="2893167" y="1211376"/>
              <a:ext cx="2418146" cy="1106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2763833" y="5086906"/>
              <a:ext cx="36726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effectLst/>
                </a:rPr>
                <a:t>Heterogeneous &amp; multi-scale nature of earth processes requires studies on large samples with various grain sizes in complex systems.  Must combine synchrotron with </a:t>
              </a:r>
              <a:r>
                <a:rPr lang="en-US" sz="1600" b="1" dirty="0"/>
                <a:t>other </a:t>
              </a:r>
              <a:r>
                <a:rPr lang="en-US" sz="1600" b="1" dirty="0" smtClean="0"/>
                <a:t>in-situ probes</a:t>
              </a:r>
              <a:r>
                <a:rPr lang="en-US" sz="1600" b="1" dirty="0" smtClean="0">
                  <a:effectLst/>
                </a:rPr>
                <a:t>.</a:t>
              </a:r>
              <a:endParaRPr lang="en-US" sz="1600" b="1" dirty="0">
                <a:effectLst/>
              </a:endParaRP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6859119" y="2917227"/>
              <a:ext cx="1223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ucida Sans Typewriter" panose="020B0509030504030204" pitchFamily="49" charset="0"/>
                </a:rPr>
                <a:t>Brittle failure</a:t>
              </a:r>
              <a:endPara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Typewriter" panose="020B0509030504030204" pitchFamily="49" charset="0"/>
              </a:endParaRPr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6937712" y="4962624"/>
              <a:ext cx="1283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Core formation</a:t>
              </a:r>
              <a:endParaRPr lang="en-U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2806532" y="2260922"/>
              <a:ext cx="353838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Length scale: subatomic to &gt;thousands of km</a:t>
              </a:r>
              <a:endParaRPr lang="en-US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2750981" y="4704413"/>
              <a:ext cx="37153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Time scale: sub-seconds to &gt;billions of years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2735072" y="2332254"/>
              <a:ext cx="3825444" cy="2656986"/>
              <a:chOff x="1564640" y="1737470"/>
              <a:chExt cx="6306794" cy="4643983"/>
            </a:xfrm>
          </p:grpSpPr>
          <p:pic>
            <p:nvPicPr>
              <p:cNvPr id="18" name="Picture 6" descr="http://thingiverse-production.s3.amazonaws.com/renders/3b/98/c5/da/bc/tetrahedron_hollow_preview_featured.jp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2" t="10716"/>
              <a:stretch/>
            </p:blipFill>
            <p:spPr bwMode="auto">
              <a:xfrm>
                <a:off x="1564640" y="1767840"/>
                <a:ext cx="6147331" cy="4579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919420" y="4081965"/>
                <a:ext cx="1952014" cy="1129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(multi-phase) Properties</a:t>
                </a:r>
              </a:p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(P, T, </a:t>
                </a:r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anose="05050102010706020507" pitchFamily="18" charset="2"/>
                  </a:rPr>
                  <a:t>s</a:t>
                </a:r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</a:t>
                </a:r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t, L)</a:t>
                </a:r>
                <a:endPara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377009" y="1737470"/>
                <a:ext cx="2472342" cy="1129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Dynamic response</a:t>
                </a:r>
              </a:p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(“performance”)</a:t>
                </a:r>
              </a:p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(P, T, </a:t>
                </a:r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anose="05050102010706020507" pitchFamily="18" charset="2"/>
                  </a:rPr>
                  <a:t>s</a:t>
                </a:r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t, L</a:t>
                </a:r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  <a:endPara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12057" y="4057516"/>
                <a:ext cx="1959153" cy="1129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(multi-phase) Structure</a:t>
                </a:r>
              </a:p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(P, T, </a:t>
                </a:r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anose="05050102010706020507" pitchFamily="18" charset="2"/>
                  </a:rPr>
                  <a:t>s</a:t>
                </a:r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t, L)</a:t>
                </a:r>
                <a:endPara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444379" y="5574537"/>
                <a:ext cx="2104988" cy="806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“processing”</a:t>
                </a:r>
              </a:p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(P, T, </a:t>
                </a:r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anose="05050102010706020507" pitchFamily="18" charset="2"/>
                  </a:rPr>
                  <a:t>s</a:t>
                </a:r>
                <a:r>
                  <a:rPr lang="en-US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</a:t>
                </a:r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t, L)</a:t>
                </a:r>
                <a:endPara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Title 11"/>
              <p:cNvSpPr txBox="1">
                <a:spLocks/>
              </p:cNvSpPr>
              <p:nvPr/>
            </p:nvSpPr>
            <p:spPr>
              <a:xfrm>
                <a:off x="2047391" y="2899073"/>
                <a:ext cx="5343320" cy="63617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100" b="1" kern="1200">
                    <a:ln w="6350">
                      <a:noFill/>
                    </a:ln>
                    <a:gradFill>
                      <a:gsLst>
                        <a:gs pos="0">
                          <a:schemeClr val="accent1">
                            <a:tint val="73000"/>
                            <a:satMod val="145000"/>
                          </a:schemeClr>
                        </a:gs>
                        <a:gs pos="73000">
                          <a:schemeClr val="accent1">
                            <a:tint val="73000"/>
                            <a:satMod val="145000"/>
                          </a:schemeClr>
                        </a:gs>
                        <a:gs pos="100000">
                          <a:schemeClr val="accent1">
                            <a:tint val="83000"/>
                            <a:satMod val="143000"/>
                          </a:schemeClr>
                        </a:gs>
                      </a:gsLst>
                      <a:lin ang="4800000" scaled="1"/>
                    </a:gradFill>
                    <a:effectLst>
                      <a:outerShdw blurRad="114300" dist="101600" dir="27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1"/>
                    </a:solidFill>
                    <a:latin typeface="Lucida Sans" pitchFamily="34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1"/>
                    </a:solidFill>
                    <a:latin typeface="Lucida Sans" pitchFamily="34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1"/>
                    </a:solidFill>
                    <a:latin typeface="Lucida Sans" pitchFamily="34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1"/>
                    </a:solidFill>
                    <a:latin typeface="Lucida Sans" pitchFamily="34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1"/>
                    </a:solidFill>
                    <a:latin typeface="Lucida Sans" pitchFamily="34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1"/>
                    </a:solidFill>
                    <a:latin typeface="Lucida Sans" pitchFamily="34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1"/>
                    </a:solidFill>
                    <a:latin typeface="Lucida Sans" pitchFamily="34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100" b="1">
                    <a:solidFill>
                      <a:schemeClr val="tx1"/>
                    </a:solidFill>
                    <a:latin typeface="Lucida Sans" pitchFamily="34" charset="0"/>
                  </a:defRPr>
                </a:lvl9pPr>
              </a:lstStyle>
              <a:p>
                <a:r>
                  <a:rPr lang="en-US" sz="20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LVP:</a:t>
                </a:r>
                <a:r>
                  <a:rPr lang="en-US" sz="16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16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8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“the materials science approach”</a:t>
                </a:r>
                <a:endParaRPr lang="en-US" sz="1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589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903841" y="2949842"/>
            <a:ext cx="2815135" cy="3480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" y="81598"/>
            <a:ext cx="9022080" cy="60292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Glasses and melts under extreme compression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20837" y="2966633"/>
            <a:ext cx="5678361" cy="3505359"/>
            <a:chOff x="-5519926" y="2376978"/>
            <a:chExt cx="5678361" cy="3505359"/>
          </a:xfrm>
        </p:grpSpPr>
        <p:grpSp>
          <p:nvGrpSpPr>
            <p:cNvPr id="5" name="Group 4"/>
            <p:cNvGrpSpPr/>
            <p:nvPr/>
          </p:nvGrpSpPr>
          <p:grpSpPr>
            <a:xfrm>
              <a:off x="-5519926" y="2376978"/>
              <a:ext cx="5678361" cy="3505359"/>
              <a:chOff x="447040" y="1305483"/>
              <a:chExt cx="8189311" cy="4917513"/>
            </a:xfrm>
            <a:solidFill>
              <a:schemeClr val="bg1"/>
            </a:solidFill>
          </p:grpSpPr>
          <p:grpSp>
            <p:nvGrpSpPr>
              <p:cNvPr id="6" name="Group 5"/>
              <p:cNvGrpSpPr/>
              <p:nvPr/>
            </p:nvGrpSpPr>
            <p:grpSpPr>
              <a:xfrm>
                <a:off x="447040" y="1305483"/>
                <a:ext cx="8188958" cy="4917513"/>
                <a:chOff x="1905000" y="2601767"/>
                <a:chExt cx="4142640" cy="2402353"/>
              </a:xfrm>
              <a:grpFill/>
            </p:grpSpPr>
            <p:pic>
              <p:nvPicPr>
                <p:cNvPr id="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71" r="3794"/>
                <a:stretch/>
              </p:blipFill>
              <p:spPr bwMode="auto">
                <a:xfrm>
                  <a:off x="1905000" y="2601767"/>
                  <a:ext cx="4142640" cy="1952825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xtLst/>
              </p:spPr>
            </p:pic>
            <p:pic>
              <p:nvPicPr>
                <p:cNvPr id="10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118"/>
                <a:stretch/>
              </p:blipFill>
              <p:spPr bwMode="auto">
                <a:xfrm>
                  <a:off x="2290976" y="4429760"/>
                  <a:ext cx="3756664" cy="57436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xtLst/>
              </p:spPr>
            </p:pic>
            <p:cxnSp>
              <p:nvCxnSpPr>
                <p:cNvPr id="11" name="Straight Connector 10"/>
                <p:cNvCxnSpPr/>
                <p:nvPr/>
              </p:nvCxnSpPr>
              <p:spPr>
                <a:xfrm>
                  <a:off x="2362948" y="2628419"/>
                  <a:ext cx="3674085" cy="0"/>
                </a:xfrm>
                <a:prstGeom prst="line">
                  <a:avLst/>
                </a:prstGeom>
                <a:grpFill/>
                <a:ln w="57150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Rectangle 11"/>
                <p:cNvSpPr/>
                <p:nvPr/>
              </p:nvSpPr>
              <p:spPr>
                <a:xfrm>
                  <a:off x="1910020" y="4477846"/>
                  <a:ext cx="453315" cy="51848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" name="Straight Connector 6"/>
              <p:cNvCxnSpPr/>
              <p:nvPr/>
            </p:nvCxnSpPr>
            <p:spPr>
              <a:xfrm>
                <a:off x="1373609" y="1377717"/>
                <a:ext cx="7262742" cy="0"/>
              </a:xfrm>
              <a:prstGeom prst="line">
                <a:avLst/>
              </a:prstGeom>
              <a:grpFill/>
              <a:ln w="571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71" t="1671" r="60159" b="63709"/>
              <a:stretch/>
            </p:blipFill>
            <p:spPr bwMode="auto">
              <a:xfrm>
                <a:off x="1569071" y="3792652"/>
                <a:ext cx="1153809" cy="125465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-519764" y="4485373"/>
              <a:ext cx="356135" cy="413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C7821-852C-4C6F-AA2A-8ED52BBE9FC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216539" y="3791980"/>
            <a:ext cx="1592103" cy="1884880"/>
            <a:chOff x="5578371" y="2901208"/>
            <a:chExt cx="1592103" cy="1884880"/>
          </a:xfrm>
          <a:solidFill>
            <a:schemeClr val="bg1"/>
          </a:solidFill>
        </p:grpSpPr>
        <p:sp>
          <p:nvSpPr>
            <p:cNvPr id="15" name="TextBox 14"/>
            <p:cNvSpPr txBox="1"/>
            <p:nvPr/>
          </p:nvSpPr>
          <p:spPr>
            <a:xfrm>
              <a:off x="5578371" y="2901208"/>
              <a:ext cx="1592103" cy="307777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MRJ state, ~ 0.64</a:t>
              </a:r>
              <a:endPara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7165393" y="3208985"/>
              <a:ext cx="1" cy="1577103"/>
            </a:xfrm>
            <a:prstGeom prst="straightConnector1">
              <a:avLst/>
            </a:prstGeom>
            <a:grpFill/>
            <a:ln w="190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78732" y="847514"/>
            <a:ext cx="21855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High-energy Laue will deliver mono </a:t>
            </a:r>
            <a:r>
              <a:rPr lang="en-US" smtClean="0">
                <a:solidFill>
                  <a:srgbClr val="C00000"/>
                </a:solidFill>
              </a:rPr>
              <a:t>beams up </a:t>
            </a:r>
            <a:r>
              <a:rPr lang="en-US" dirty="0" smtClean="0">
                <a:solidFill>
                  <a:srgbClr val="C00000"/>
                </a:solidFill>
              </a:rPr>
              <a:t>to 120 </a:t>
            </a:r>
            <a:r>
              <a:rPr lang="en-US" dirty="0" err="1" smtClean="0">
                <a:solidFill>
                  <a:srgbClr val="C00000"/>
                </a:solidFill>
              </a:rPr>
              <a:t>keV</a:t>
            </a:r>
            <a:r>
              <a:rPr lang="en-US" dirty="0" smtClean="0">
                <a:solidFill>
                  <a:srgbClr val="C00000"/>
                </a:solidFill>
              </a:rPr>
              <a:t>, with unprecedented Q coverage for liquid studies.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85710" y="495259"/>
            <a:ext cx="2177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Kono et al., 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</a:rPr>
              <a:t>PNAS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, 2016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103224" y="654643"/>
            <a:ext cx="6771006" cy="5072997"/>
            <a:chOff x="3036905" y="413343"/>
            <a:chExt cx="6771006" cy="5072997"/>
          </a:xfrm>
        </p:grpSpPr>
        <p:grpSp>
          <p:nvGrpSpPr>
            <p:cNvPr id="31" name="Group 30"/>
            <p:cNvGrpSpPr/>
            <p:nvPr/>
          </p:nvGrpSpPr>
          <p:grpSpPr>
            <a:xfrm>
              <a:off x="3036905" y="413343"/>
              <a:ext cx="6771006" cy="5072997"/>
              <a:chOff x="-1471478" y="1202564"/>
              <a:chExt cx="6771006" cy="5072997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2269342" y="2957919"/>
                <a:ext cx="0" cy="3317642"/>
              </a:xfrm>
              <a:prstGeom prst="straightConnector1">
                <a:avLst/>
              </a:prstGeom>
              <a:solidFill>
                <a:schemeClr val="bg1"/>
              </a:solidFill>
              <a:ln w="19050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" name="Picture 3" descr="P:\Ongoing\2016-PNAS-GeO2glass-2\Data-2016PNAS-2\Figure6-5.png"/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71478" y="1202564"/>
                <a:ext cx="6771006" cy="50441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272632" y="2921672"/>
                <a:ext cx="1875565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Densest random packing state</a:t>
                </a:r>
              </a:p>
              <a:p>
                <a:pPr algn="ctr"/>
                <a:r>
                  <a:rPr lang="en-US" sz="140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“KC”, ~ 0.74</a:t>
                </a:r>
                <a:endParaRPr lang="en-US" sz="1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999142" y="1991534"/>
              <a:ext cx="696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93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GPa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29571" y="2648718"/>
              <a:ext cx="696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50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GPa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68847" y="3083734"/>
              <a:ext cx="9342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20-40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GPa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11967" y="2268172"/>
              <a:ext cx="696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62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GPa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92642" y="829426"/>
              <a:ext cx="8781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1">
                      <a:lumMod val="75000"/>
                    </a:schemeClr>
                  </a:solidFill>
                </a:rPr>
                <a:t>~300 </a:t>
              </a:r>
              <a:r>
                <a:rPr lang="en-US" sz="1400" dirty="0" err="1" smtClean="0">
                  <a:solidFill>
                    <a:schemeClr val="accent1">
                      <a:lumMod val="75000"/>
                    </a:schemeClr>
                  </a:solidFill>
                </a:rPr>
                <a:t>GPa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-37188" y="6064451"/>
            <a:ext cx="2018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Zeidler</a:t>
            </a:r>
            <a:r>
              <a:rPr lang="en-US" sz="1400" dirty="0" smtClean="0"/>
              <a:t> et al., </a:t>
            </a:r>
            <a:r>
              <a:rPr lang="en-US" sz="1400" i="1" dirty="0" smtClean="0"/>
              <a:t>PNAS</a:t>
            </a:r>
            <a:r>
              <a:rPr lang="en-US" sz="1400" dirty="0" smtClean="0"/>
              <a:t>,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001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48144"/>
            <a:ext cx="9144000" cy="65387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Next 5 years of ultrasonic studies: </a:t>
            </a:r>
          </a:p>
          <a:p>
            <a:pPr algn="ctr"/>
            <a:r>
              <a:rPr lang="en-US" sz="1900" b="1" dirty="0" smtClean="0">
                <a:solidFill>
                  <a:schemeClr val="accent1">
                    <a:lumMod val="50000"/>
                  </a:schemeClr>
                </a:solidFill>
              </a:rPr>
              <a:t>velocities AND attenuation, solids, partial melts, AND liquids</a:t>
            </a:r>
            <a:endParaRPr lang="en-US" sz="19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"/>
          <a:stretch/>
        </p:blipFill>
        <p:spPr>
          <a:xfrm>
            <a:off x="2949592" y="935814"/>
            <a:ext cx="3244815" cy="24069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0"/>
          <a:stretch/>
        </p:blipFill>
        <p:spPr>
          <a:xfrm>
            <a:off x="363111" y="3428999"/>
            <a:ext cx="6353750" cy="27561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2017934" y="1226805"/>
            <a:ext cx="520194" cy="2468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olivine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76121" y="1082977"/>
            <a:ext cx="2392621" cy="1706193"/>
            <a:chOff x="433156" y="1676799"/>
            <a:chExt cx="1354103" cy="790836"/>
          </a:xfrm>
        </p:grpSpPr>
        <p:pic>
          <p:nvPicPr>
            <p:cNvPr id="6" name="Picture 5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4017" r="49533" b="33333"/>
            <a:stretch/>
          </p:blipFill>
          <p:spPr>
            <a:xfrm>
              <a:off x="433156" y="1676799"/>
              <a:ext cx="1354103" cy="7908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8507" y="1709185"/>
              <a:ext cx="428389" cy="156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olivine</a:t>
              </a:r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841575" y="5457043"/>
            <a:ext cx="636713" cy="27699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rgbClr val="C00000"/>
                </a:solidFill>
              </a:rPr>
              <a:t>Q </a:t>
            </a:r>
            <a:r>
              <a:rPr lang="en-US" sz="1200" dirty="0">
                <a:solidFill>
                  <a:srgbClr val="C00000"/>
                </a:solidFill>
              </a:rPr>
              <a:t>∝ </a:t>
            </a:r>
            <a:r>
              <a:rPr lang="en-US" sz="12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w</a:t>
            </a:r>
            <a:r>
              <a:rPr lang="en-US" sz="1200" baseline="300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a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2642" y="4562834"/>
            <a:ext cx="2144210" cy="2462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</a:rPr>
              <a:t>V(</a:t>
            </a:r>
            <a:r>
              <a:rPr lang="en-US" sz="10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w</a:t>
            </a:r>
            <a:r>
              <a:rPr lang="en-US" sz="1000" dirty="0" err="1" smtClean="0">
                <a:solidFill>
                  <a:srgbClr val="C00000"/>
                </a:solidFill>
              </a:rPr>
              <a:t>,T</a:t>
            </a:r>
            <a:r>
              <a:rPr lang="en-US" sz="1000" dirty="0" smtClean="0">
                <a:solidFill>
                  <a:srgbClr val="C00000"/>
                </a:solidFill>
              </a:rPr>
              <a:t>)=V</a:t>
            </a:r>
            <a:r>
              <a:rPr lang="en-US" sz="1000" baseline="-25000" dirty="0" smtClean="0">
                <a:solidFill>
                  <a:srgbClr val="C00000"/>
                </a:solidFill>
              </a:rPr>
              <a:t>0</a:t>
            </a:r>
            <a:r>
              <a:rPr lang="en-US" sz="1000" dirty="0" smtClean="0">
                <a:solidFill>
                  <a:srgbClr val="C00000"/>
                </a:solidFill>
              </a:rPr>
              <a:t>(T){1-cot(</a:t>
            </a:r>
            <a:r>
              <a:rPr lang="en-US" sz="1000" dirty="0" smtClean="0">
                <a:solidFill>
                  <a:srgbClr val="C00000"/>
                </a:solidFill>
                <a:latin typeface="Symbol" panose="05050102010706020507" pitchFamily="18" charset="2"/>
              </a:rPr>
              <a:t>pa/2)</a:t>
            </a:r>
            <a:r>
              <a:rPr lang="en-US" sz="1000" dirty="0" smtClean="0">
                <a:solidFill>
                  <a:srgbClr val="C00000"/>
                </a:solidFill>
              </a:rPr>
              <a:t>/[2Q(</a:t>
            </a:r>
            <a:r>
              <a:rPr lang="en-US" sz="10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w</a:t>
            </a:r>
            <a:r>
              <a:rPr lang="en-US" sz="1000" dirty="0" err="1" smtClean="0">
                <a:solidFill>
                  <a:srgbClr val="C00000"/>
                </a:solidFill>
              </a:rPr>
              <a:t>,T</a:t>
            </a:r>
            <a:r>
              <a:rPr lang="en-US" sz="1000" dirty="0" smtClean="0">
                <a:solidFill>
                  <a:srgbClr val="C00000"/>
                </a:solidFill>
                <a:latin typeface="Symbol" panose="05050102010706020507" pitchFamily="18" charset="2"/>
              </a:rPr>
              <a:t>)</a:t>
            </a:r>
            <a:r>
              <a:rPr lang="en-US" sz="1000" dirty="0" smtClean="0">
                <a:solidFill>
                  <a:srgbClr val="C00000"/>
                </a:solidFill>
              </a:rPr>
              <a:t>]}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2269" y="4562834"/>
            <a:ext cx="1306768" cy="40011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000" dirty="0" err="1" smtClean="0">
                <a:solidFill>
                  <a:srgbClr val="00B050"/>
                </a:solidFill>
              </a:rPr>
              <a:t>Faul</a:t>
            </a:r>
            <a:r>
              <a:rPr lang="en-US" altLang="zh-CN" sz="1000" dirty="0" smtClean="0">
                <a:solidFill>
                  <a:srgbClr val="00B050"/>
                </a:solidFill>
              </a:rPr>
              <a:t> et al., </a:t>
            </a:r>
            <a:r>
              <a:rPr lang="en-US" altLang="zh-CN" sz="1000" i="1" dirty="0" smtClean="0">
                <a:solidFill>
                  <a:srgbClr val="00B050"/>
                </a:solidFill>
              </a:rPr>
              <a:t>JGR</a:t>
            </a:r>
            <a:r>
              <a:rPr lang="en-US" altLang="zh-CN" sz="1000" dirty="0" smtClean="0">
                <a:solidFill>
                  <a:srgbClr val="00B050"/>
                </a:solidFill>
              </a:rPr>
              <a:t>, 2004</a:t>
            </a:r>
          </a:p>
          <a:p>
            <a:r>
              <a:rPr lang="en-US" sz="1000" dirty="0" smtClean="0">
                <a:solidFill>
                  <a:srgbClr val="00B050"/>
                </a:solidFill>
              </a:rPr>
              <a:t>torsional, seism. </a:t>
            </a:r>
            <a:r>
              <a:rPr lang="en-US" sz="1000" dirty="0">
                <a:solidFill>
                  <a:srgbClr val="00B050"/>
                </a:solidFill>
              </a:rPr>
              <a:t>f</a:t>
            </a:r>
            <a:r>
              <a:rPr lang="en-US" sz="1000" dirty="0" smtClean="0">
                <a:solidFill>
                  <a:srgbClr val="00B050"/>
                </a:solidFill>
              </a:rPr>
              <a:t>req.</a:t>
            </a:r>
            <a:endParaRPr lang="en-US" sz="1000" dirty="0">
              <a:solidFill>
                <a:srgbClr val="00B05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588115" y="4414808"/>
            <a:ext cx="204154" cy="14802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063966" y="4962944"/>
            <a:ext cx="728304" cy="29898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92093" y="802016"/>
            <a:ext cx="295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Chantel et al.,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Sci. Adv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., in press.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07153" y="1000479"/>
            <a:ext cx="269892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/>
              <a:t>Associate Editor (Karen Fischer):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“</a:t>
            </a:r>
            <a:r>
              <a:rPr lang="en-US" sz="1400" dirty="0" smtClean="0"/>
              <a:t>The </a:t>
            </a:r>
            <a:r>
              <a:rPr lang="en-US" sz="1400" dirty="0"/>
              <a:t>experimental results described in this study are very interesting and have the potential to shed new light on the degree of melt that is present in the asthenosphere</a:t>
            </a:r>
            <a:r>
              <a:rPr lang="en-US" sz="1400" dirty="0" smtClean="0"/>
              <a:t>.”</a:t>
            </a:r>
            <a:r>
              <a:rPr lang="en-US" sz="1200" dirty="0"/>
              <a:t> 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44679" y="1335080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MORB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0133" y="3661494"/>
            <a:ext cx="2279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Proposed system upgrade</a:t>
            </a:r>
            <a:r>
              <a:rPr lang="en-US" sz="1400" dirty="0" smtClean="0"/>
              <a:t> will allow detection of multiple wave train reflections for </a:t>
            </a:r>
            <a:r>
              <a:rPr lang="en-US" sz="1400" u="sng" dirty="0" smtClean="0"/>
              <a:t>better attenuation measurement</a:t>
            </a:r>
            <a:r>
              <a:rPr lang="en-US" sz="1400" dirty="0" smtClean="0"/>
              <a:t>. Wider frequency range also helps </a:t>
            </a:r>
            <a:r>
              <a:rPr lang="en-US" sz="1400" u="sng" dirty="0" smtClean="0"/>
              <a:t>addressing dispersion issues</a:t>
            </a:r>
            <a:r>
              <a:rPr lang="en-US" sz="1400" dirty="0" smtClean="0"/>
              <a:t>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319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:\GSECARS\Site Visits\NSF-DOE 2016\Talks\Yanbin\Group 1 2_Events_Tomofit_Mw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95" y="819361"/>
            <a:ext cx="3744442" cy="280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547"/>
          </a:xfrm>
        </p:spPr>
        <p:txBody>
          <a:bodyPr>
            <a:normAutofit/>
          </a:bodyPr>
          <a:lstStyle/>
          <a:p>
            <a:pPr algn="ctr"/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Next 5 years of AE studies: the making of deep faults</a:t>
            </a:r>
            <a:endParaRPr 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C7821-852C-4C6F-AA2A-8ED52BBE9FC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4773" y="757881"/>
            <a:ext cx="86995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Use of seismological algorithm </a:t>
            </a:r>
            <a:r>
              <a:rPr lang="en-US" sz="1600" dirty="0" err="1" smtClean="0">
                <a:solidFill>
                  <a:srgbClr val="C00000"/>
                </a:solidFill>
              </a:rPr>
              <a:t>HypoDD</a:t>
            </a:r>
            <a:r>
              <a:rPr lang="en-US" sz="1600" dirty="0" smtClean="0">
                <a:solidFill>
                  <a:srgbClr val="C00000"/>
                </a:solidFill>
              </a:rPr>
              <a:t> improves precision of hypocenter locations by a factor of ~20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8" name="My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11651" r="24837"/>
          <a:stretch/>
        </p:blipFill>
        <p:spPr>
          <a:xfrm>
            <a:off x="2980515" y="1220628"/>
            <a:ext cx="2844489" cy="1880721"/>
          </a:xfrm>
          <a:prstGeom prst="rect">
            <a:avLst/>
          </a:prstGeom>
        </p:spPr>
      </p:pic>
      <p:pic>
        <p:nvPicPr>
          <p:cNvPr id="10" name="tomo_faults_transparen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13228" r="24637"/>
          <a:stretch/>
        </p:blipFill>
        <p:spPr>
          <a:xfrm>
            <a:off x="76626" y="1220628"/>
            <a:ext cx="2903889" cy="18807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12699" y="6088070"/>
            <a:ext cx="5796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Time series showing red events within 0.2 mm of the red fault plane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0934" y="424564"/>
            <a:ext cx="3037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Wang, Zhu, Shi, Yu, et al., in prep.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Group 1_200um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15559" y="3219608"/>
            <a:ext cx="5736924" cy="286846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408710" y="4898936"/>
            <a:ext cx="647206" cy="828737"/>
            <a:chOff x="7553327" y="3841707"/>
            <a:chExt cx="765753" cy="971440"/>
          </a:xfrm>
        </p:grpSpPr>
        <p:sp>
          <p:nvSpPr>
            <p:cNvPr id="14" name="Oval 13"/>
            <p:cNvSpPr/>
            <p:nvPr/>
          </p:nvSpPr>
          <p:spPr>
            <a:xfrm>
              <a:off x="7643920" y="4528242"/>
              <a:ext cx="182880" cy="18288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5" name="Oval 14"/>
            <p:cNvSpPr/>
            <p:nvPr/>
          </p:nvSpPr>
          <p:spPr>
            <a:xfrm>
              <a:off x="7689640" y="4256604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53327" y="3841707"/>
              <a:ext cx="474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M</a:t>
              </a:r>
              <a:r>
                <a:rPr lang="en-US" altLang="zh-CN" sz="1600" b="1" dirty="0" smtClean="0"/>
                <a:t>o</a:t>
              </a:r>
              <a:endParaRPr lang="en-US" sz="16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71522" y="4131046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/>
                <a:t>1.0</a:t>
              </a:r>
              <a:endParaRPr lang="en-US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871522" y="4474594"/>
              <a:ext cx="447558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smtClean="0"/>
                <a:t>5.0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9277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7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279"/>
            <a:ext cx="8229600" cy="63554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eismology in the lab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8497" y="3479430"/>
            <a:ext cx="4520916" cy="2987445"/>
          </a:xfrm>
        </p:spPr>
        <p:txBody>
          <a:bodyPr/>
          <a:lstStyle/>
          <a:p>
            <a:r>
              <a:rPr lang="en-US" sz="2000" dirty="0" smtClean="0"/>
              <a:t>Planning a CSEDI proposal for further AE development (with L</a:t>
            </a:r>
            <a:r>
              <a:rPr lang="en-US" sz="2000" dirty="0"/>
              <a:t>.</a:t>
            </a:r>
            <a:r>
              <a:rPr lang="en-US" sz="2000" dirty="0" smtClean="0"/>
              <a:t> Zhu at SLU) </a:t>
            </a:r>
            <a:endParaRPr lang="en-US" sz="2000" dirty="0"/>
          </a:p>
          <a:p>
            <a:pPr lvl="1"/>
            <a:r>
              <a:rPr lang="en-US" sz="1700" dirty="0" smtClean="0"/>
              <a:t>Broadband P transducers (received)</a:t>
            </a:r>
          </a:p>
          <a:p>
            <a:pPr lvl="1"/>
            <a:r>
              <a:rPr lang="en-US" sz="1700" dirty="0" smtClean="0"/>
              <a:t>Broadband amplifiers (awaiting  quotation)</a:t>
            </a:r>
          </a:p>
          <a:p>
            <a:pPr lvl="1"/>
            <a:r>
              <a:rPr lang="en-US" sz="1700" dirty="0" smtClean="0"/>
              <a:t>Add S </a:t>
            </a:r>
            <a:r>
              <a:rPr lang="en-US" sz="1700" dirty="0"/>
              <a:t>wave </a:t>
            </a:r>
            <a:r>
              <a:rPr lang="en-US" sz="1700" dirty="0" smtClean="0"/>
              <a:t>transducers for 3-component (P, S</a:t>
            </a:r>
            <a:r>
              <a:rPr lang="en-US" sz="1700" baseline="-25000" dirty="0" smtClean="0"/>
              <a:t>V</a:t>
            </a:r>
            <a:r>
              <a:rPr lang="en-US" sz="1700" dirty="0" smtClean="0"/>
              <a:t>, S</a:t>
            </a:r>
            <a:r>
              <a:rPr lang="en-US" sz="1700" baseline="-25000" dirty="0" smtClean="0"/>
              <a:t>H</a:t>
            </a:r>
            <a:r>
              <a:rPr lang="en-US" sz="1700" dirty="0" smtClean="0"/>
              <a:t>) detection</a:t>
            </a:r>
          </a:p>
          <a:p>
            <a:pPr lvl="1"/>
            <a:r>
              <a:rPr lang="en-US" sz="1700" dirty="0" smtClean="0"/>
              <a:t>Upgrade AE system to 18 channels</a:t>
            </a:r>
            <a:endParaRPr lang="en-US" sz="1700" dirty="0"/>
          </a:p>
          <a:p>
            <a:pPr lvl="1"/>
            <a:r>
              <a:rPr lang="en-US" sz="1700" dirty="0" smtClean="0"/>
              <a:t>Develop calibration procedures to quantify transducer amplitude</a:t>
            </a:r>
            <a:endParaRPr lang="en-US" sz="1700" dirty="0"/>
          </a:p>
          <a:p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2" b="1162"/>
          <a:stretch/>
        </p:blipFill>
        <p:spPr bwMode="auto">
          <a:xfrm>
            <a:off x="370614" y="3555425"/>
            <a:ext cx="4107755" cy="282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2351" y="5663781"/>
            <a:ext cx="801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Event 277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615878" y="5636842"/>
            <a:ext cx="801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Event 288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675551" y="3479430"/>
            <a:ext cx="2062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Synth. P-wave 1</a:t>
            </a:r>
            <a:r>
              <a:rPr lang="en-US" sz="1400" baseline="30000" dirty="0" smtClean="0">
                <a:solidFill>
                  <a:srgbClr val="C00000"/>
                </a:solidFill>
              </a:rPr>
              <a:t>st</a:t>
            </a:r>
            <a:r>
              <a:rPr lang="en-US" sz="1400" dirty="0" smtClean="0">
                <a:solidFill>
                  <a:srgbClr val="C00000"/>
                </a:solidFill>
              </a:rPr>
              <a:t> motions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3251" y="664226"/>
            <a:ext cx="3037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Wang, Zhu, Shi, Yu, et al., in prep.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28" y="1664600"/>
            <a:ext cx="1619356" cy="169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888" y="1033452"/>
            <a:ext cx="4332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Whole-space approx., far-field P wave amplitudes are directly related to moment tensor diagonal components: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933889" y="2514262"/>
            <a:ext cx="1051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593 events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987546" y="975951"/>
            <a:ext cx="3790692" cy="2392945"/>
            <a:chOff x="87096" y="762788"/>
            <a:chExt cx="4689856" cy="3549257"/>
          </a:xfrm>
        </p:grpSpPr>
        <p:pic>
          <p:nvPicPr>
            <p:cNvPr id="21" name="Picture 20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" r="1835" b="3855"/>
            <a:stretch/>
          </p:blipFill>
          <p:spPr bwMode="auto">
            <a:xfrm>
              <a:off x="87096" y="899027"/>
              <a:ext cx="4689856" cy="3413018"/>
            </a:xfrm>
            <a:prstGeom prst="rect">
              <a:avLst/>
            </a:prstGeom>
            <a:noFill/>
            <a:ln>
              <a:noFill/>
            </a:ln>
            <a:extLst/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2443218" y="1070565"/>
              <a:ext cx="521439" cy="205303"/>
            </a:xfrm>
            <a:prstGeom prst="straightConnector1">
              <a:avLst/>
            </a:prstGeom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19671" y="762788"/>
              <a:ext cx="3260949" cy="380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C00000"/>
                  </a:solidFill>
                </a:rPr>
                <a:t>Waveforms in the black box multiplied by 10</a:t>
              </a:r>
              <a:endParaRPr lang="en-US" sz="10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3482" y="3858323"/>
              <a:ext cx="915875" cy="380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C00000"/>
                  </a:solidFill>
                </a:rPr>
                <a:t>Evet #528</a:t>
              </a:r>
              <a:endParaRPr lang="en-US" sz="1000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1077868" y="3633319"/>
            <a:ext cx="597683" cy="153888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5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/>
              <a:t>Thank you!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547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-1" y="231006"/>
            <a:ext cx="9134475" cy="9119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Most advanced LVP facility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402534" y="516032"/>
            <a:ext cx="8647043" cy="51535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 smtClean="0">
              <a:effectLst/>
            </a:endParaRPr>
          </a:p>
          <a:p>
            <a:r>
              <a:rPr lang="en-US" sz="1900" dirty="0" smtClean="0">
                <a:effectLst/>
              </a:rPr>
              <a:t>XRD for crystallography (ADXD) and phase relation (EDXD)</a:t>
            </a:r>
          </a:p>
          <a:p>
            <a:r>
              <a:rPr lang="en-US" sz="1900" dirty="0" smtClean="0">
                <a:effectLst/>
              </a:rPr>
              <a:t>P-V-T-V</a:t>
            </a:r>
            <a:r>
              <a:rPr lang="en-US" sz="1900" baseline="-25000" dirty="0" smtClean="0">
                <a:effectLst/>
              </a:rPr>
              <a:t>P</a:t>
            </a:r>
            <a:r>
              <a:rPr lang="en-US" sz="1900" dirty="0" smtClean="0">
                <a:effectLst/>
              </a:rPr>
              <a:t>-V</a:t>
            </a:r>
            <a:r>
              <a:rPr lang="en-US" sz="1900" baseline="-25000" dirty="0" smtClean="0">
                <a:effectLst/>
              </a:rPr>
              <a:t>S</a:t>
            </a:r>
            <a:r>
              <a:rPr lang="en-US" sz="1900" dirty="0" smtClean="0">
                <a:effectLst/>
              </a:rPr>
              <a:t>-K</a:t>
            </a:r>
            <a:r>
              <a:rPr lang="en-US" sz="1900" baseline="-25000" dirty="0" smtClean="0">
                <a:effectLst/>
              </a:rPr>
              <a:t>S</a:t>
            </a:r>
            <a:r>
              <a:rPr lang="en-US" sz="1900" dirty="0" smtClean="0">
                <a:effectLst/>
              </a:rPr>
              <a:t>-G equations of state (XRD + acoustic velocities)</a:t>
            </a:r>
          </a:p>
          <a:p>
            <a:r>
              <a:rPr lang="en-US" sz="1900" dirty="0" smtClean="0">
                <a:solidFill>
                  <a:srgbClr val="FF0000"/>
                </a:solidFill>
                <a:effectLst/>
              </a:rPr>
              <a:t>Rheology of mantle minerals and aggregates (XRD, imaging, controlled deformation)</a:t>
            </a:r>
          </a:p>
          <a:p>
            <a:r>
              <a:rPr lang="en-US" sz="1900" dirty="0" smtClean="0">
                <a:solidFill>
                  <a:srgbClr val="FF0000"/>
                </a:solidFill>
                <a:effectLst/>
              </a:rPr>
              <a:t>Brittle failure and earthquake mechanisms (acoustic emission)</a:t>
            </a:r>
          </a:p>
          <a:p>
            <a:r>
              <a:rPr lang="en-US" sz="1900" dirty="0" smtClean="0">
                <a:solidFill>
                  <a:srgbClr val="FF0000"/>
                </a:solidFill>
                <a:effectLst/>
              </a:rPr>
              <a:t>Geo-liquids: structure (XRD) and property systematics (viscosity, elasticity, density)</a:t>
            </a:r>
          </a:p>
          <a:p>
            <a:r>
              <a:rPr lang="en-US" sz="1900" dirty="0" smtClean="0">
                <a:solidFill>
                  <a:srgbClr val="FF0000"/>
                </a:solidFill>
              </a:rPr>
              <a:t>High-pressure tomography</a:t>
            </a:r>
            <a:r>
              <a:rPr lang="en-US" sz="1900" dirty="0" smtClean="0">
                <a:solidFill>
                  <a:srgbClr val="FF0000"/>
                </a:solidFill>
                <a:effectLst/>
              </a:rPr>
              <a:t> of complex geo-materials under high P and T</a:t>
            </a:r>
          </a:p>
          <a:p>
            <a:r>
              <a:rPr lang="en-US" sz="1900" dirty="0" smtClean="0">
                <a:solidFill>
                  <a:srgbClr val="FF0000"/>
                </a:solidFill>
                <a:effectLst/>
              </a:rPr>
              <a:t>“Swiss-army knife” approach for maximum flexibility</a:t>
            </a:r>
          </a:p>
          <a:p>
            <a:r>
              <a:rPr lang="en-US" sz="1900" dirty="0" smtClean="0"/>
              <a:t>So far 260 unique users, 10 post-docs (six moved to academic positions - 2 US, 1 Germany, 1 France, 1 Japan, 1 China)</a:t>
            </a:r>
            <a:endParaRPr lang="en-US" sz="1900" dirty="0" smtClean="0">
              <a:effectLst/>
            </a:endParaRPr>
          </a:p>
        </p:txBody>
      </p:sp>
      <p:pic>
        <p:nvPicPr>
          <p:cNvPr id="4" name="Picture 43" descr="P1010045"/>
          <p:cNvPicPr>
            <a:picLocks noChangeAspect="1" noChangeArrowheads="1"/>
          </p:cNvPicPr>
          <p:nvPr/>
        </p:nvPicPr>
        <p:blipFill>
          <a:blip r:embed="rId2" cstate="print"/>
          <a:srcRect t="26355" r="2240" b="33804"/>
          <a:stretch>
            <a:fillRect/>
          </a:stretch>
        </p:blipFill>
        <p:spPr bwMode="auto">
          <a:xfrm>
            <a:off x="-52393" y="4800773"/>
            <a:ext cx="5210802" cy="169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158409" y="4303642"/>
            <a:ext cx="1921370" cy="2189593"/>
            <a:chOff x="581810" y="990738"/>
            <a:chExt cx="2301000" cy="2625505"/>
          </a:xfrm>
        </p:grpSpPr>
        <p:pic>
          <p:nvPicPr>
            <p:cNvPr id="6" name="Picture 3" descr="DSC00073"/>
            <p:cNvPicPr>
              <a:picLocks noChangeAspect="1" noChangeArrowheads="1"/>
            </p:cNvPicPr>
            <p:nvPr userDrawn="1"/>
          </p:nvPicPr>
          <p:blipFill rotWithShape="1">
            <a:blip r:embed="rId3" cstate="print"/>
            <a:srcRect l="15679" r="12180" b="3733"/>
            <a:stretch/>
          </p:blipFill>
          <p:spPr>
            <a:xfrm>
              <a:off x="581810" y="990738"/>
              <a:ext cx="2301000" cy="26255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6FF"/>
              </a:solidFill>
            </a:ln>
          </p:spPr>
        </p:pic>
        <p:sp>
          <p:nvSpPr>
            <p:cNvPr id="7" name="TextBox 6"/>
            <p:cNvSpPr txBox="1"/>
            <p:nvPr userDrawn="1"/>
          </p:nvSpPr>
          <p:spPr>
            <a:xfrm>
              <a:off x="2270388" y="3167991"/>
              <a:ext cx="55656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T-25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14164" y="4303642"/>
            <a:ext cx="2020311" cy="2192830"/>
            <a:chOff x="558995" y="3853125"/>
            <a:chExt cx="2641406" cy="2703623"/>
          </a:xfrm>
        </p:grpSpPr>
        <p:pic>
          <p:nvPicPr>
            <p:cNvPr id="9" name="Picture 2" descr="D DIA 30 - Complete Assembly Feb 2009 011a"/>
            <p:cNvPicPr>
              <a:picLocks noChangeAspect="1" noChangeArrowheads="1"/>
            </p:cNvPicPr>
            <p:nvPr userDrawn="1"/>
          </p:nvPicPr>
          <p:blipFill rotWithShape="1">
            <a:blip r:embed="rId4" cstate="print"/>
            <a:srcRect l="9789" t="2264" r="7678"/>
            <a:stretch/>
          </p:blipFill>
          <p:spPr bwMode="auto">
            <a:xfrm>
              <a:off x="558995" y="3853125"/>
              <a:ext cx="2641406" cy="2703623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 userDrawn="1"/>
          </p:nvSpPr>
          <p:spPr>
            <a:xfrm>
              <a:off x="1686303" y="6049875"/>
              <a:ext cx="1514098" cy="4414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DDIA-30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80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diff_data_processing_1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1225" y="3529340"/>
            <a:ext cx="2640013" cy="19986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3780517" y="3153103"/>
            <a:ext cx="16337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ja-JP" sz="1400" dirty="0" smtClean="0">
                <a:latin typeface="Arial" pitchFamily="34" charset="0"/>
                <a:ea typeface="ＭＳ Ｐゴシック" pitchFamily="34" charset="-128"/>
              </a:rPr>
              <a:t>2D diffraction </a:t>
            </a:r>
            <a:r>
              <a:rPr lang="en-US" altLang="ja-JP" sz="1400" dirty="0">
                <a:latin typeface="Arial" pitchFamily="34" charset="0"/>
                <a:ea typeface="ＭＳ Ｐゴシック" pitchFamily="34" charset="-128"/>
              </a:rPr>
              <a:t>data</a:t>
            </a:r>
          </a:p>
        </p:txBody>
      </p:sp>
      <p:sp>
        <p:nvSpPr>
          <p:cNvPr id="14348" name="Text Box 17"/>
          <p:cNvSpPr txBox="1">
            <a:spLocks noChangeArrowheads="1"/>
          </p:cNvSpPr>
          <p:nvPr/>
        </p:nvSpPr>
        <p:spPr bwMode="auto">
          <a:xfrm>
            <a:off x="7029450" y="3122940"/>
            <a:ext cx="682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>
                <a:ea typeface="ＭＳ Ｐゴシック" pitchFamily="34" charset="-128"/>
              </a:rPr>
              <a:t>2theta</a:t>
            </a:r>
            <a:endParaRPr lang="en-US" sz="1400">
              <a:sym typeface="Symbol" pitchFamily="18" charset="2"/>
            </a:endParaRPr>
          </a:p>
        </p:txBody>
      </p:sp>
      <p:sp>
        <p:nvSpPr>
          <p:cNvPr id="14349" name="Text Box 20"/>
          <p:cNvSpPr txBox="1">
            <a:spLocks noChangeArrowheads="1"/>
          </p:cNvSpPr>
          <p:nvPr/>
        </p:nvSpPr>
        <p:spPr bwMode="auto">
          <a:xfrm rot="-5400000">
            <a:off x="4953000" y="1948190"/>
            <a:ext cx="19764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600">
                <a:ea typeface="ＭＳ Ｐゴシック" pitchFamily="34" charset="-128"/>
              </a:rPr>
              <a:t>Azim. angle, 0-360</a:t>
            </a:r>
            <a:r>
              <a:rPr lang="en-US" altLang="ja-JP" sz="1600">
                <a:ea typeface="ＭＳ Ｐゴシック" pitchFamily="34" charset="-128"/>
                <a:sym typeface="Symbol" pitchFamily="18" charset="2"/>
              </a:rPr>
              <a:t></a:t>
            </a:r>
            <a:endParaRPr lang="en-US" sz="1600">
              <a:sym typeface="Symbol" pitchFamily="18" charset="2"/>
            </a:endParaRPr>
          </a:p>
        </p:txBody>
      </p:sp>
      <p:sp>
        <p:nvSpPr>
          <p:cNvPr id="14350" name="AutoShape 21"/>
          <p:cNvSpPr>
            <a:spLocks noChangeArrowheads="1"/>
          </p:cNvSpPr>
          <p:nvPr/>
        </p:nvSpPr>
        <p:spPr bwMode="auto">
          <a:xfrm flipV="1">
            <a:off x="5126038" y="728990"/>
            <a:ext cx="1439862" cy="215900"/>
          </a:xfrm>
          <a:prstGeom prst="curvedUpArrow">
            <a:avLst>
              <a:gd name="adj1" fmla="val 133382"/>
              <a:gd name="adj2" fmla="val 266765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351" name="AutoShape 22"/>
          <p:cNvSpPr>
            <a:spLocks noChangeArrowheads="1"/>
          </p:cNvSpPr>
          <p:nvPr/>
        </p:nvSpPr>
        <p:spPr bwMode="auto">
          <a:xfrm rot="5400000" flipV="1">
            <a:off x="8135143" y="3223747"/>
            <a:ext cx="1439863" cy="215900"/>
          </a:xfrm>
          <a:prstGeom prst="curvedUpArrow">
            <a:avLst>
              <a:gd name="adj1" fmla="val 133382"/>
              <a:gd name="adj2" fmla="val 266765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354" name="Text Box 23"/>
          <p:cNvSpPr txBox="1">
            <a:spLocks noChangeArrowheads="1"/>
          </p:cNvSpPr>
          <p:nvPr/>
        </p:nvSpPr>
        <p:spPr bwMode="auto">
          <a:xfrm>
            <a:off x="6297613" y="5601028"/>
            <a:ext cx="2192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ja-JP" sz="1400" dirty="0">
                <a:latin typeface="Arial" pitchFamily="34" charset="0"/>
                <a:ea typeface="ＭＳ Ｐゴシック" pitchFamily="34" charset="-128"/>
              </a:rPr>
              <a:t>Multiple (72) 1D patterns </a:t>
            </a:r>
          </a:p>
          <a:p>
            <a:pPr eaLnBrk="0" hangingPunct="0">
              <a:defRPr/>
            </a:pPr>
            <a:r>
              <a:rPr lang="en-US" altLang="ja-JP" sz="1400" dirty="0">
                <a:latin typeface="Arial" pitchFamily="34" charset="0"/>
                <a:ea typeface="ＭＳ Ｐゴシック" pitchFamily="34" charset="-128"/>
              </a:rPr>
              <a:t>Auto peak position fitting</a:t>
            </a:r>
            <a:endParaRPr lang="en-US" sz="1400" dirty="0">
              <a:latin typeface="Arial" pitchFamily="34" charset="0"/>
            </a:endParaRPr>
          </a:p>
        </p:txBody>
      </p:sp>
      <p:sp>
        <p:nvSpPr>
          <p:cNvPr id="14355" name="Text Box 25"/>
          <p:cNvSpPr txBox="1">
            <a:spLocks noChangeArrowheads="1"/>
          </p:cNvSpPr>
          <p:nvPr/>
        </p:nvSpPr>
        <p:spPr bwMode="auto">
          <a:xfrm>
            <a:off x="2995613" y="5701040"/>
            <a:ext cx="28209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ja-JP" sz="1600" i="1" dirty="0">
                <a:latin typeface="Symbol" pitchFamily="18" charset="2"/>
                <a:ea typeface="ＭＳ Ｐゴシック" pitchFamily="34" charset="-128"/>
              </a:rPr>
              <a:t>e</a:t>
            </a:r>
            <a:r>
              <a:rPr lang="en-US" altLang="ja-JP" sz="1600" dirty="0">
                <a:latin typeface="Arial" pitchFamily="34" charset="0"/>
                <a:ea typeface="ＭＳ Ｐゴシック" pitchFamily="34" charset="-128"/>
              </a:rPr>
              <a:t>(</a:t>
            </a:r>
            <a:r>
              <a:rPr lang="en-US" altLang="ja-JP" sz="1600" i="1" dirty="0" err="1">
                <a:latin typeface="Arial" pitchFamily="34" charset="0"/>
                <a:ea typeface="ＭＳ Ｐゴシック" pitchFamily="34" charset="-128"/>
              </a:rPr>
              <a:t>hkl</a:t>
            </a:r>
            <a:r>
              <a:rPr lang="en-US" altLang="ja-JP" sz="1600" dirty="0">
                <a:latin typeface="Arial" pitchFamily="34" charset="0"/>
                <a:ea typeface="ＭＳ Ｐゴシック" pitchFamily="34" charset="-128"/>
              </a:rPr>
              <a:t>) = [</a:t>
            </a:r>
            <a:r>
              <a:rPr lang="en-US" altLang="ja-JP" sz="1600" i="1" dirty="0">
                <a:latin typeface="Arial" pitchFamily="34" charset="0"/>
                <a:ea typeface="ＭＳ Ｐゴシック" pitchFamily="34" charset="-128"/>
              </a:rPr>
              <a:t>d</a:t>
            </a:r>
            <a:r>
              <a:rPr lang="en-US" altLang="ja-JP" sz="1600" dirty="0">
                <a:latin typeface="Arial" pitchFamily="34" charset="0"/>
                <a:ea typeface="ＭＳ Ｐゴシック" pitchFamily="34" charset="-128"/>
              </a:rPr>
              <a:t>(</a:t>
            </a:r>
            <a:r>
              <a:rPr lang="en-US" altLang="ja-JP" sz="1600" i="1" dirty="0" err="1">
                <a:latin typeface="Arial" pitchFamily="34" charset="0"/>
                <a:ea typeface="ＭＳ Ｐゴシック" pitchFamily="34" charset="-128"/>
              </a:rPr>
              <a:t>hkl</a:t>
            </a:r>
            <a:r>
              <a:rPr lang="en-US" altLang="ja-JP" sz="1600" dirty="0">
                <a:latin typeface="Arial" pitchFamily="34" charset="0"/>
                <a:ea typeface="ＭＳ Ｐゴシック" pitchFamily="34" charset="-128"/>
              </a:rPr>
              <a:t>)-</a:t>
            </a:r>
            <a:r>
              <a:rPr lang="en-US" altLang="ja-JP" sz="1600" i="1" dirty="0">
                <a:latin typeface="Arial" pitchFamily="34" charset="0"/>
                <a:ea typeface="ＭＳ Ｐゴシック" pitchFamily="34" charset="-128"/>
              </a:rPr>
              <a:t>d</a:t>
            </a:r>
            <a:r>
              <a:rPr lang="en-US" altLang="ja-JP" sz="1600" baseline="-18000" dirty="0">
                <a:latin typeface="Arial" pitchFamily="34" charset="0"/>
                <a:ea typeface="ＭＳ Ｐゴシック" pitchFamily="34" charset="-128"/>
              </a:rPr>
              <a:t>0</a:t>
            </a:r>
            <a:r>
              <a:rPr lang="en-US" altLang="ja-JP" sz="1600" dirty="0">
                <a:latin typeface="Arial" pitchFamily="34" charset="0"/>
                <a:ea typeface="ＭＳ Ｐゴシック" pitchFamily="34" charset="-128"/>
              </a:rPr>
              <a:t>(</a:t>
            </a:r>
            <a:r>
              <a:rPr lang="en-US" altLang="ja-JP" sz="1600" i="1" dirty="0" err="1">
                <a:latin typeface="Arial" pitchFamily="34" charset="0"/>
                <a:ea typeface="ＭＳ Ｐゴシック" pitchFamily="34" charset="-128"/>
              </a:rPr>
              <a:t>hkl</a:t>
            </a:r>
            <a:r>
              <a:rPr lang="en-US" altLang="ja-JP" sz="1600" dirty="0">
                <a:latin typeface="Arial" pitchFamily="34" charset="0"/>
                <a:ea typeface="ＭＳ Ｐゴシック" pitchFamily="34" charset="-128"/>
              </a:rPr>
              <a:t>)]/</a:t>
            </a:r>
            <a:r>
              <a:rPr lang="en-US" altLang="ja-JP" sz="1600" i="1" dirty="0">
                <a:latin typeface="Arial" pitchFamily="34" charset="0"/>
                <a:ea typeface="ＭＳ Ｐゴシック" pitchFamily="34" charset="-128"/>
              </a:rPr>
              <a:t>d</a:t>
            </a:r>
            <a:r>
              <a:rPr lang="en-US" altLang="ja-JP" sz="1600" baseline="-18000" dirty="0">
                <a:latin typeface="Arial" pitchFamily="34" charset="0"/>
                <a:ea typeface="ＭＳ Ｐゴシック" pitchFamily="34" charset="-128"/>
              </a:rPr>
              <a:t>0</a:t>
            </a:r>
            <a:r>
              <a:rPr lang="en-US" altLang="ja-JP" sz="1600" dirty="0">
                <a:latin typeface="Arial" pitchFamily="34" charset="0"/>
                <a:ea typeface="ＭＳ Ｐゴシック" pitchFamily="34" charset="-128"/>
              </a:rPr>
              <a:t>(</a:t>
            </a:r>
            <a:r>
              <a:rPr lang="en-US" altLang="ja-JP" sz="1600" i="1" dirty="0" err="1">
                <a:latin typeface="Arial" pitchFamily="34" charset="0"/>
                <a:ea typeface="ＭＳ Ｐゴシック" pitchFamily="34" charset="-128"/>
              </a:rPr>
              <a:t>hkl</a:t>
            </a:r>
            <a:r>
              <a:rPr lang="en-US" altLang="ja-JP" sz="1600" dirty="0">
                <a:latin typeface="Arial" pitchFamily="34" charset="0"/>
                <a:ea typeface="ＭＳ Ｐゴシック" pitchFamily="34" charset="-128"/>
              </a:rPr>
              <a:t>)</a:t>
            </a:r>
          </a:p>
          <a:p>
            <a:pPr eaLnBrk="0" hangingPunct="0">
              <a:defRPr/>
            </a:pPr>
            <a:r>
              <a:rPr lang="en-US" altLang="ja-JP" sz="1600" dirty="0">
                <a:latin typeface="Arial" pitchFamily="34" charset="0"/>
                <a:ea typeface="ＭＳ Ｐゴシック" pitchFamily="34" charset="-128"/>
              </a:rPr>
              <a:t>         = </a:t>
            </a:r>
            <a:r>
              <a:rPr lang="en-US" altLang="ja-JP" sz="1600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Q(</a:t>
            </a:r>
            <a:r>
              <a:rPr lang="en-US" altLang="ja-JP" sz="1600" i="1" dirty="0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hkl</a:t>
            </a:r>
            <a:r>
              <a:rPr lang="en-US" altLang="ja-JP" sz="1600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)</a:t>
            </a:r>
            <a:r>
              <a:rPr lang="en-US" altLang="ja-JP" sz="1600" dirty="0">
                <a:latin typeface="Arial" pitchFamily="34" charset="0"/>
                <a:ea typeface="ＭＳ Ｐゴシック" pitchFamily="34" charset="-128"/>
              </a:rPr>
              <a:t> (1-cos</a:t>
            </a:r>
            <a:r>
              <a:rPr lang="en-US" altLang="ja-JP" sz="1600" baseline="22000" dirty="0">
                <a:latin typeface="Arial" pitchFamily="34" charset="0"/>
                <a:ea typeface="ＭＳ Ｐゴシック" pitchFamily="34" charset="-128"/>
              </a:rPr>
              <a:t>2</a:t>
            </a:r>
            <a:r>
              <a:rPr lang="el-GR" altLang="ja-JP" sz="1600" dirty="0">
                <a:latin typeface="Arial" pitchFamily="34" charset="0"/>
                <a:ea typeface="ＭＳ Ｐゴシック" pitchFamily="34" charset="-128"/>
              </a:rPr>
              <a:t>Ψ</a:t>
            </a:r>
            <a:r>
              <a:rPr lang="en-US" altLang="ja-JP" sz="1600" dirty="0">
                <a:latin typeface="Arial" pitchFamily="34" charset="0"/>
                <a:ea typeface="ＭＳ Ｐゴシック" pitchFamily="34" charset="-128"/>
              </a:rPr>
              <a:t>)</a:t>
            </a:r>
            <a:endParaRPr lang="el-GR" sz="1600" dirty="0">
              <a:latin typeface="Arial" pitchFamily="34" charset="0"/>
            </a:endParaRPr>
          </a:p>
        </p:txBody>
      </p:sp>
      <p:sp>
        <p:nvSpPr>
          <p:cNvPr id="3" name="Text Box 34"/>
          <p:cNvSpPr txBox="1">
            <a:spLocks noChangeArrowheads="1"/>
          </p:cNvSpPr>
          <p:nvPr/>
        </p:nvSpPr>
        <p:spPr bwMode="auto">
          <a:xfrm>
            <a:off x="3897313" y="5483553"/>
            <a:ext cx="1082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Azimuth, </a:t>
            </a:r>
            <a:r>
              <a:rPr lang="el-GR" sz="1400"/>
              <a:t>Ψ</a:t>
            </a:r>
          </a:p>
        </p:txBody>
      </p:sp>
      <p:sp>
        <p:nvSpPr>
          <p:cNvPr id="4" name="AutoShape 36"/>
          <p:cNvSpPr>
            <a:spLocks noChangeArrowheads="1"/>
          </p:cNvSpPr>
          <p:nvPr/>
        </p:nvSpPr>
        <p:spPr bwMode="auto">
          <a:xfrm flipH="1">
            <a:off x="5161757" y="6174115"/>
            <a:ext cx="1439862" cy="215900"/>
          </a:xfrm>
          <a:prstGeom prst="curvedUpArrow">
            <a:avLst>
              <a:gd name="adj1" fmla="val 133382"/>
              <a:gd name="adj2" fmla="val 266765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356" name="Text Box 41"/>
          <p:cNvSpPr txBox="1">
            <a:spLocks noChangeArrowheads="1"/>
          </p:cNvSpPr>
          <p:nvPr/>
        </p:nvSpPr>
        <p:spPr bwMode="auto">
          <a:xfrm>
            <a:off x="5421313" y="567087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pic>
        <p:nvPicPr>
          <p:cNvPr id="14357" name="Picture 45"/>
          <p:cNvPicPr>
            <a:picLocks noChangeAspect="1" noChangeArrowheads="1"/>
          </p:cNvPicPr>
          <p:nvPr/>
        </p:nvPicPr>
        <p:blipFill>
          <a:blip r:embed="rId8" cstate="print"/>
          <a:srcRect l="3973" t="41121" r="72185" b="46730"/>
          <a:stretch>
            <a:fillRect/>
          </a:stretch>
        </p:blipFill>
        <p:spPr bwMode="auto">
          <a:xfrm>
            <a:off x="395288" y="5073650"/>
            <a:ext cx="2200275" cy="84455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363" name="Text Box 47"/>
          <p:cNvSpPr txBox="1">
            <a:spLocks noChangeArrowheads="1"/>
          </p:cNvSpPr>
          <p:nvPr/>
        </p:nvSpPr>
        <p:spPr bwMode="auto">
          <a:xfrm>
            <a:off x="384175" y="5992813"/>
            <a:ext cx="1370888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 smtClean="0">
                <a:latin typeface="Arial" pitchFamily="34" charset="0"/>
              </a:rPr>
              <a:t>(</a:t>
            </a:r>
            <a:r>
              <a:rPr lang="en-US" i="1" dirty="0" smtClean="0">
                <a:latin typeface="Arial" pitchFamily="34" charset="0"/>
              </a:rPr>
              <a:t>t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>
                <a:latin typeface="Arial" pitchFamily="34" charset="0"/>
              </a:rPr>
              <a:t>= </a:t>
            </a:r>
            <a:r>
              <a:rPr lang="en-US" dirty="0">
                <a:latin typeface="Symbol" pitchFamily="18" charset="2"/>
              </a:rPr>
              <a:t>s</a:t>
            </a:r>
            <a:r>
              <a:rPr lang="en-US" baseline="-25000" dirty="0">
                <a:latin typeface="Arial" pitchFamily="34" charset="0"/>
              </a:rPr>
              <a:t>1</a:t>
            </a:r>
            <a:r>
              <a:rPr lang="en-US" dirty="0">
                <a:latin typeface="Arial" pitchFamily="34" charset="0"/>
              </a:rPr>
              <a:t> – </a:t>
            </a:r>
            <a:r>
              <a:rPr lang="en-US" dirty="0" smtClean="0">
                <a:latin typeface="Symbol" pitchFamily="18" charset="2"/>
              </a:rPr>
              <a:t>s</a:t>
            </a:r>
            <a:r>
              <a:rPr lang="en-US" baseline="-25000" dirty="0" smtClean="0">
                <a:latin typeface="Arial" pitchFamily="34" charset="0"/>
              </a:rPr>
              <a:t>3</a:t>
            </a:r>
            <a:r>
              <a:rPr lang="en-US" dirty="0" smtClean="0">
                <a:latin typeface="Arial" pitchFamily="34" charset="0"/>
              </a:rPr>
              <a:t>)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14359" name="Picture 3"/>
          <p:cNvPicPr>
            <a:picLocks noChangeAspect="1" noChangeArrowheads="1"/>
          </p:cNvPicPr>
          <p:nvPr/>
        </p:nvPicPr>
        <p:blipFill>
          <a:blip r:embed="rId9" cstate="print">
            <a:lum bright="20000"/>
          </a:blip>
          <a:srcRect l="16296" t="22108" r="60986" b="47115"/>
          <a:stretch>
            <a:fillRect/>
          </a:stretch>
        </p:blipFill>
        <p:spPr bwMode="auto">
          <a:xfrm>
            <a:off x="6115050" y="1095703"/>
            <a:ext cx="2552700" cy="20113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14360" name="Group 5"/>
          <p:cNvGrpSpPr>
            <a:grpSpLocks/>
          </p:cNvGrpSpPr>
          <p:nvPr/>
        </p:nvGrpSpPr>
        <p:grpSpPr bwMode="auto">
          <a:xfrm>
            <a:off x="83521" y="663002"/>
            <a:ext cx="3268663" cy="2485017"/>
            <a:chOff x="3120" y="696"/>
            <a:chExt cx="2016" cy="1608"/>
          </a:xfrm>
        </p:grpSpPr>
        <p:sp>
          <p:nvSpPr>
            <p:cNvPr id="14367" name="AutoShape 6"/>
            <p:cNvSpPr>
              <a:spLocks noChangeArrowheads="1"/>
            </p:cNvSpPr>
            <p:nvPr/>
          </p:nvSpPr>
          <p:spPr bwMode="auto">
            <a:xfrm>
              <a:off x="3120" y="720"/>
              <a:ext cx="2016" cy="1584"/>
            </a:xfrm>
            <a:prstGeom prst="flowChartAlternateProcess">
              <a:avLst/>
            </a:prstGeom>
            <a:solidFill>
              <a:srgbClr val="BBE0E3"/>
            </a:solidFill>
            <a:ln w="25400">
              <a:solidFill>
                <a:srgbClr val="333399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/>
              <a:endParaRPr lang="en-US"/>
            </a:p>
          </p:txBody>
        </p:sp>
        <p:grpSp>
          <p:nvGrpSpPr>
            <p:cNvPr id="14368" name="Group 7"/>
            <p:cNvGrpSpPr>
              <a:grpSpLocks/>
            </p:cNvGrpSpPr>
            <p:nvPr/>
          </p:nvGrpSpPr>
          <p:grpSpPr bwMode="auto">
            <a:xfrm>
              <a:off x="3198" y="696"/>
              <a:ext cx="1851" cy="1482"/>
              <a:chOff x="3108" y="721"/>
              <a:chExt cx="1739" cy="1327"/>
            </a:xfrm>
          </p:grpSpPr>
          <p:pic>
            <p:nvPicPr>
              <p:cNvPr id="14369" name="Picture 8" descr="section%20dia%20top%20removed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108" y="877"/>
                <a:ext cx="1739" cy="1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370" name="Line 9"/>
              <p:cNvSpPr>
                <a:spLocks noChangeShapeType="1"/>
              </p:cNvSpPr>
              <p:nvPr/>
            </p:nvSpPr>
            <p:spPr bwMode="auto">
              <a:xfrm flipV="1">
                <a:off x="4038" y="1204"/>
                <a:ext cx="342" cy="81"/>
              </a:xfrm>
              <a:prstGeom prst="line">
                <a:avLst/>
              </a:prstGeom>
              <a:noFill/>
              <a:ln w="9525">
                <a:solidFill>
                  <a:srgbClr val="FFFFCC"/>
                </a:solidFill>
                <a:round/>
                <a:headEnd type="triangle" w="sm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1" name="Line 10"/>
              <p:cNvSpPr>
                <a:spLocks noChangeShapeType="1"/>
              </p:cNvSpPr>
              <p:nvPr/>
            </p:nvSpPr>
            <p:spPr bwMode="auto">
              <a:xfrm flipV="1">
                <a:off x="3222" y="1297"/>
                <a:ext cx="762" cy="169"/>
              </a:xfrm>
              <a:prstGeom prst="line">
                <a:avLst/>
              </a:prstGeom>
              <a:noFill/>
              <a:ln w="9525">
                <a:solidFill>
                  <a:srgbClr val="FFFFCC"/>
                </a:solidFill>
                <a:round/>
                <a:headEnd type="triangle" w="sm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2" name="Oval 11"/>
              <p:cNvSpPr>
                <a:spLocks noChangeArrowheads="1"/>
              </p:cNvSpPr>
              <p:nvPr/>
            </p:nvSpPr>
            <p:spPr bwMode="auto">
              <a:xfrm>
                <a:off x="3117" y="1246"/>
                <a:ext cx="200" cy="446"/>
              </a:xfrm>
              <a:prstGeom prst="ellipse">
                <a:avLst/>
              </a:prstGeom>
              <a:noFill/>
              <a:ln w="952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4373" name="Line 12"/>
              <p:cNvSpPr>
                <a:spLocks noChangeShapeType="1"/>
              </p:cNvSpPr>
              <p:nvPr/>
            </p:nvSpPr>
            <p:spPr bwMode="auto">
              <a:xfrm flipV="1">
                <a:off x="3262" y="1299"/>
                <a:ext cx="719" cy="371"/>
              </a:xfrm>
              <a:prstGeom prst="line">
                <a:avLst/>
              </a:prstGeom>
              <a:noFill/>
              <a:ln w="9525">
                <a:solidFill>
                  <a:srgbClr val="FFFFCC"/>
                </a:solidFill>
                <a:round/>
                <a:headEnd type="triangle" w="sm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4" name="Line 13"/>
              <p:cNvSpPr>
                <a:spLocks noChangeShapeType="1"/>
              </p:cNvSpPr>
              <p:nvPr/>
            </p:nvSpPr>
            <p:spPr bwMode="auto">
              <a:xfrm>
                <a:off x="3232" y="1246"/>
                <a:ext cx="749" cy="52"/>
              </a:xfrm>
              <a:prstGeom prst="line">
                <a:avLst/>
              </a:prstGeom>
              <a:noFill/>
              <a:ln w="9525">
                <a:solidFill>
                  <a:srgbClr val="FFFFCC"/>
                </a:solidFill>
                <a:round/>
                <a:headEnd type="triangle" w="sm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5" name="Line 14"/>
              <p:cNvSpPr>
                <a:spLocks noChangeShapeType="1"/>
              </p:cNvSpPr>
              <p:nvPr/>
            </p:nvSpPr>
            <p:spPr bwMode="auto">
              <a:xfrm>
                <a:off x="3219" y="1469"/>
                <a:ext cx="96" cy="24"/>
              </a:xfrm>
              <a:prstGeom prst="line">
                <a:avLst/>
              </a:prstGeom>
              <a:noFill/>
              <a:ln w="952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6" name="Text Box 15"/>
              <p:cNvSpPr txBox="1">
                <a:spLocks noChangeArrowheads="1"/>
              </p:cNvSpPr>
              <p:nvPr/>
            </p:nvSpPr>
            <p:spPr bwMode="auto">
              <a:xfrm>
                <a:off x="4157" y="1219"/>
                <a:ext cx="510" cy="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4864" tIns="27432" rIns="54864" bIns="27432"/>
              <a:lstStyle/>
              <a:p>
                <a:pPr eaLnBrk="0" hangingPunct="0"/>
                <a:r>
                  <a:rPr lang="en-US" sz="700">
                    <a:solidFill>
                      <a:srgbClr val="FFFFCC"/>
                    </a:solidFill>
                    <a:latin typeface="Times New Roman" pitchFamily="18" charset="0"/>
                    <a:ea typeface="宋体" pitchFamily="2" charset="-122"/>
                    <a:cs typeface="Helvetica" pitchFamily="34" charset="0"/>
                  </a:rPr>
                  <a:t>X-rays</a:t>
                </a:r>
                <a:endParaRPr lang="en-US">
                  <a:ea typeface="宋体" pitchFamily="2" charset="-122"/>
                  <a:cs typeface="Helvetica" pitchFamily="34" charset="0"/>
                </a:endParaRPr>
              </a:p>
            </p:txBody>
          </p:sp>
          <p:sp>
            <p:nvSpPr>
              <p:cNvPr id="14377" name="Line 16"/>
              <p:cNvSpPr>
                <a:spLocks noChangeShapeType="1"/>
              </p:cNvSpPr>
              <p:nvPr/>
            </p:nvSpPr>
            <p:spPr bwMode="auto">
              <a:xfrm flipH="1" flipV="1">
                <a:off x="3216" y="1469"/>
                <a:ext cx="69" cy="165"/>
              </a:xfrm>
              <a:prstGeom prst="line">
                <a:avLst/>
              </a:prstGeom>
              <a:noFill/>
              <a:ln w="9525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78" name="Text Box 17"/>
              <p:cNvSpPr txBox="1">
                <a:spLocks noChangeArrowheads="1"/>
              </p:cNvSpPr>
              <p:nvPr/>
            </p:nvSpPr>
            <p:spPr bwMode="auto">
              <a:xfrm>
                <a:off x="3182" y="1426"/>
                <a:ext cx="188" cy="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4864" tIns="27432" rIns="54864" bIns="27432"/>
              <a:lstStyle/>
              <a:p>
                <a:pPr eaLnBrk="0" hangingPunct="0"/>
                <a:r>
                  <a:rPr lang="en-US" sz="700" i="1">
                    <a:solidFill>
                      <a:srgbClr val="FFFFCC"/>
                    </a:solidFill>
                    <a:latin typeface="Times New Roman" pitchFamily="18" charset="0"/>
                    <a:ea typeface="宋体" pitchFamily="2" charset="-122"/>
                    <a:cs typeface="Times New Roman" pitchFamily="18" charset="0"/>
                    <a:sym typeface="Symbol" pitchFamily="18" charset="2"/>
                  </a:rPr>
                  <a:t></a:t>
                </a:r>
              </a:p>
            </p:txBody>
          </p:sp>
          <p:sp>
            <p:nvSpPr>
              <p:cNvPr id="14379" name="Line 18"/>
              <p:cNvSpPr>
                <a:spLocks noChangeShapeType="1"/>
              </p:cNvSpPr>
              <p:nvPr/>
            </p:nvSpPr>
            <p:spPr bwMode="auto">
              <a:xfrm>
                <a:off x="3995" y="1504"/>
                <a:ext cx="0" cy="88"/>
              </a:xfrm>
              <a:prstGeom prst="line">
                <a:avLst/>
              </a:prstGeom>
              <a:noFill/>
              <a:ln w="38100">
                <a:solidFill>
                  <a:srgbClr val="FF66CC"/>
                </a:solidFill>
                <a:round/>
                <a:headEnd type="triangle" w="sm" len="sm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80" name="Line 19"/>
              <p:cNvSpPr>
                <a:spLocks noChangeShapeType="1"/>
              </p:cNvSpPr>
              <p:nvPr/>
            </p:nvSpPr>
            <p:spPr bwMode="auto">
              <a:xfrm>
                <a:off x="3216" y="1692"/>
                <a:ext cx="0" cy="79"/>
              </a:xfrm>
              <a:prstGeom prst="line">
                <a:avLst/>
              </a:prstGeom>
              <a:noFill/>
              <a:ln w="9525">
                <a:solidFill>
                  <a:srgbClr val="FF66CC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81" name="Line 20"/>
              <p:cNvSpPr>
                <a:spLocks noChangeShapeType="1"/>
              </p:cNvSpPr>
              <p:nvPr/>
            </p:nvSpPr>
            <p:spPr bwMode="auto">
              <a:xfrm rot="10800000">
                <a:off x="3216" y="1168"/>
                <a:ext cx="1" cy="78"/>
              </a:xfrm>
              <a:prstGeom prst="line">
                <a:avLst/>
              </a:prstGeom>
              <a:noFill/>
              <a:ln w="9525">
                <a:solidFill>
                  <a:srgbClr val="FF66CC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82" name="Text Box 21"/>
              <p:cNvSpPr txBox="1">
                <a:spLocks noChangeArrowheads="1"/>
              </p:cNvSpPr>
              <p:nvPr/>
            </p:nvSpPr>
            <p:spPr bwMode="auto">
              <a:xfrm>
                <a:off x="3158" y="721"/>
                <a:ext cx="1670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4864" tIns="27432" rIns="54864" bIns="27432"/>
              <a:lstStyle/>
              <a:p>
                <a:pPr eaLnBrk="0" hangingPunct="0"/>
                <a:r>
                  <a:rPr lang="en-US" sz="1600" dirty="0">
                    <a:solidFill>
                      <a:srgbClr val="000000"/>
                    </a:solidFill>
                    <a:latin typeface="Times New Roman" pitchFamily="18" charset="0"/>
                    <a:ea typeface="宋体" pitchFamily="2" charset="-122"/>
                    <a:cs typeface="Helvetica" pitchFamily="34" charset="0"/>
                  </a:rPr>
                  <a:t>Deformation DIA (D-DIA)</a:t>
                </a:r>
                <a:endParaRPr lang="en-US" sz="1600" dirty="0">
                  <a:ea typeface="宋体" pitchFamily="2" charset="-122"/>
                  <a:cs typeface="Helvetica" pitchFamily="34" charset="0"/>
                </a:endParaRPr>
              </a:p>
            </p:txBody>
          </p:sp>
          <p:sp>
            <p:nvSpPr>
              <p:cNvPr id="14383" name="Text Box 22"/>
              <p:cNvSpPr txBox="1">
                <a:spLocks noChangeArrowheads="1"/>
              </p:cNvSpPr>
              <p:nvPr/>
            </p:nvSpPr>
            <p:spPr bwMode="auto">
              <a:xfrm>
                <a:off x="3614" y="1312"/>
                <a:ext cx="222" cy="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54864" tIns="27432" rIns="54864" bIns="27432"/>
              <a:lstStyle/>
              <a:p>
                <a:pPr eaLnBrk="0" hangingPunct="0"/>
                <a:r>
                  <a:rPr lang="en-US" sz="700" i="1">
                    <a:solidFill>
                      <a:srgbClr val="FFFFCC"/>
                    </a:solidFill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2</a:t>
                </a:r>
                <a:r>
                  <a:rPr lang="en-US" sz="700" i="1">
                    <a:solidFill>
                      <a:srgbClr val="FFFFCC"/>
                    </a:solidFill>
                    <a:latin typeface="Times New Roman" pitchFamily="18" charset="0"/>
                    <a:ea typeface="宋体" pitchFamily="2" charset="-122"/>
                    <a:cs typeface="Times New Roman" pitchFamily="18" charset="0"/>
                    <a:sym typeface="Symbol" pitchFamily="18" charset="2"/>
                  </a:rPr>
                  <a:t></a:t>
                </a:r>
              </a:p>
            </p:txBody>
          </p:sp>
        </p:grpSp>
      </p:grpSp>
      <p:sp>
        <p:nvSpPr>
          <p:cNvPr id="14361" name="AutoShape 36"/>
          <p:cNvSpPr>
            <a:spLocks noChangeArrowheads="1"/>
          </p:cNvSpPr>
          <p:nvPr/>
        </p:nvSpPr>
        <p:spPr bwMode="auto">
          <a:xfrm flipH="1">
            <a:off x="1577975" y="5943600"/>
            <a:ext cx="1397000" cy="250825"/>
          </a:xfrm>
          <a:prstGeom prst="curvedUpArrow">
            <a:avLst>
              <a:gd name="adj1" fmla="val 133851"/>
              <a:gd name="adj2" fmla="val 267729"/>
              <a:gd name="adj3" fmla="val 33333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47" name="seb_fit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67025" y="3529340"/>
            <a:ext cx="3014663" cy="19986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F2477-83DC-47BD-B294-EAD4342F534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0" y="1"/>
            <a:ext cx="9144000" cy="592571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Controlled </a:t>
            </a:r>
            <a:r>
              <a:rPr kumimoji="0" lang="en-US" sz="2400" b="1" i="0" u="none" strike="noStrike" kern="1200" cap="none" spc="0" normalizeH="0" noProof="0" dirty="0" smtClean="0">
                <a:ln w="6350">
                  <a:noFill/>
                </a:ln>
                <a:solidFill>
                  <a:schemeClr val="accent1">
                    <a:lumMod val="50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deformation at high P and T</a:t>
            </a:r>
            <a:endParaRPr kumimoji="0" lang="en-US" sz="2400" b="1" i="0" u="none" strike="noStrike" kern="1200" cap="none" spc="0" normalizeH="0" baseline="0" noProof="0" dirty="0" smtClean="0">
              <a:ln w="6350">
                <a:noFill/>
              </a:ln>
              <a:solidFill>
                <a:schemeClr val="accent1">
                  <a:lumMod val="5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4" name="D1040_f_230_260.mpe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3488871" y="1018255"/>
            <a:ext cx="2166258" cy="216625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5" name="D1040_z_008_058.mpeg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3" cstate="print"/>
          <a:stretch>
            <a:fillRect/>
          </a:stretch>
        </p:blipFill>
        <p:spPr>
          <a:xfrm>
            <a:off x="337695" y="3204400"/>
            <a:ext cx="2427513" cy="1793050"/>
          </a:xfrm>
          <a:prstGeom prst="rect">
            <a:avLst/>
          </a:prstGeom>
          <a:ln>
            <a:solidFill>
              <a:srgbClr val="0055EE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34016" y="2914333"/>
            <a:ext cx="1537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Wang et al., </a:t>
            </a:r>
            <a:r>
              <a:rPr lang="en-US" sz="1200" i="1" dirty="0" smtClean="0">
                <a:solidFill>
                  <a:srgbClr val="FF0000"/>
                </a:solidFill>
              </a:rPr>
              <a:t>RSI</a:t>
            </a:r>
            <a:r>
              <a:rPr lang="en-US" sz="1200" dirty="0" smtClean="0">
                <a:solidFill>
                  <a:srgbClr val="FF0000"/>
                </a:solidFill>
              </a:rPr>
              <a:t>, 2003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3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>
                <p:cTn id="2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22094"/>
            <a:ext cx="9189975" cy="8283998"/>
            <a:chOff x="0" y="35560"/>
            <a:chExt cx="9108440" cy="8283998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35560"/>
              <a:ext cx="9108440" cy="6903816"/>
              <a:chOff x="0" y="35560"/>
              <a:chExt cx="9108440" cy="6903816"/>
            </a:xfrm>
          </p:grpSpPr>
          <p:pic>
            <p:nvPicPr>
              <p:cNvPr id="11" name="Picture 2" descr="P:\Yu\20140623_SollerSlitsSetupInIDC\P1000891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19" r="7500"/>
              <a:stretch/>
            </p:blipFill>
            <p:spPr bwMode="auto">
              <a:xfrm>
                <a:off x="0" y="35560"/>
                <a:ext cx="9108440" cy="6903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6431280" y="5298440"/>
                <a:ext cx="50800" cy="1402082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751320" y="4612640"/>
                <a:ext cx="420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</a:rPr>
                  <a:t>PE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963160" y="3627120"/>
                <a:ext cx="6303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</a:rPr>
                  <a:t>MCC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906013" y="1635760"/>
                <a:ext cx="1098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</a:rPr>
                  <a:t>MAR CCD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Arc 15"/>
              <p:cNvSpPr/>
              <p:nvPr/>
            </p:nvSpPr>
            <p:spPr>
              <a:xfrm rot="21177645" flipH="1">
                <a:off x="4360326" y="329824"/>
                <a:ext cx="1385466" cy="4305527"/>
              </a:xfrm>
              <a:prstGeom prst="arc">
                <a:avLst/>
              </a:prstGeom>
              <a:ln w="19050">
                <a:solidFill>
                  <a:srgbClr val="FFC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Arc 8"/>
            <p:cNvSpPr/>
            <p:nvPr/>
          </p:nvSpPr>
          <p:spPr>
            <a:xfrm rot="18272033">
              <a:off x="4519989" y="2851316"/>
              <a:ext cx="3467441" cy="3921760"/>
            </a:xfrm>
            <a:prstGeom prst="arc">
              <a:avLst/>
            </a:prstGeom>
            <a:ln w="190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16200000">
              <a:off x="1032803" y="650322"/>
              <a:ext cx="7413837" cy="7924636"/>
            </a:xfrm>
            <a:prstGeom prst="arc">
              <a:avLst/>
            </a:prstGeom>
            <a:ln w="1905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687" y="6011555"/>
            <a:ext cx="7400655" cy="55065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PE cell with multi-channel collimator (MCC) &amp; mono diffraction: liquid structure and links to melt physics (another PEC with EXDX at 16-BM-B)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39012-A238-48D9-835E-84A0F3D0736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t="5985"/>
          <a:stretch/>
        </p:blipFill>
        <p:spPr bwMode="auto">
          <a:xfrm>
            <a:off x="6135164" y="36405"/>
            <a:ext cx="3024272" cy="204864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94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2284" y="1136230"/>
            <a:ext cx="5613254" cy="4832165"/>
            <a:chOff x="439961" y="2619972"/>
            <a:chExt cx="4567237" cy="3436937"/>
          </a:xfrm>
        </p:grpSpPr>
        <p:graphicFrame>
          <p:nvGraphicFramePr>
            <p:cNvPr id="2050" name="Object 4"/>
            <p:cNvGraphicFramePr>
              <a:graphicFrameLocks noChangeAspect="1"/>
            </p:cNvGraphicFramePr>
            <p:nvPr/>
          </p:nvGraphicFramePr>
          <p:xfrm>
            <a:off x="439961" y="2619972"/>
            <a:ext cx="4567237" cy="343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7" name="SPW 6.0 Graph" r:id="rId6" imgW="5613480" imgH="4227840" progId="SigmaPlotGraphicObject.4">
                    <p:embed/>
                  </p:oleObj>
                </mc:Choice>
                <mc:Fallback>
                  <p:oleObj name="SPW 6.0 Graph" r:id="rId6" imgW="5613480" imgH="4227840" progId="SigmaPlotGraphicObject.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9961" y="2619972"/>
                          <a:ext cx="4567237" cy="3436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2" name="Line 10"/>
            <p:cNvSpPr>
              <a:spLocks noChangeShapeType="1"/>
            </p:cNvSpPr>
            <p:nvPr/>
          </p:nvSpPr>
          <p:spPr bwMode="auto">
            <a:xfrm>
              <a:off x="1352508" y="4053481"/>
              <a:ext cx="69850" cy="977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Line 11"/>
            <p:cNvSpPr>
              <a:spLocks noChangeShapeType="1"/>
            </p:cNvSpPr>
            <p:nvPr/>
          </p:nvSpPr>
          <p:spPr bwMode="auto">
            <a:xfrm>
              <a:off x="2230396" y="4066181"/>
              <a:ext cx="69850" cy="9779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4427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Highlight 1: acoustic emission in D-DIA - deep earthquakes</a:t>
            </a:r>
            <a:endParaRPr lang="en-US" sz="2400" b="1" baseline="-25000" dirty="0" smtClean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054" name="TextBox 9"/>
          <p:cNvSpPr txBox="1">
            <a:spLocks noChangeArrowheads="1"/>
          </p:cNvSpPr>
          <p:nvPr/>
        </p:nvSpPr>
        <p:spPr bwMode="auto">
          <a:xfrm>
            <a:off x="951190" y="2754943"/>
            <a:ext cx="5279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</a:t>
            </a: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1832540" y="2825519"/>
            <a:ext cx="572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9667" y="499086"/>
            <a:ext cx="2674450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Schubnel et al.,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</a:rPr>
              <a:t>Science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, 2013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5336E-C647-439D-99B0-59CD386B7E3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3286231" y="2425203"/>
            <a:ext cx="1584865" cy="2644067"/>
            <a:chOff x="250825" y="1131888"/>
            <a:chExt cx="3209925" cy="4741862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 l="4170" b="7207"/>
            <a:stretch>
              <a:fillRect/>
            </a:stretch>
          </p:blipFill>
          <p:spPr bwMode="auto">
            <a:xfrm>
              <a:off x="250825" y="1131888"/>
              <a:ext cx="3209925" cy="4741862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2565400" y="3873500"/>
              <a:ext cx="88900" cy="241300"/>
            </a:xfrm>
            <a:prstGeom prst="ellipse">
              <a:avLst/>
            </a:prstGeom>
            <a:solidFill>
              <a:srgbClr val="A50021">
                <a:alpha val="45097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" name="Oval 9"/>
            <p:cNvSpPr>
              <a:spLocks noChangeArrowheads="1"/>
            </p:cNvSpPr>
            <p:nvPr/>
          </p:nvSpPr>
          <p:spPr bwMode="auto">
            <a:xfrm>
              <a:off x="1155700" y="3733800"/>
              <a:ext cx="88900" cy="241300"/>
            </a:xfrm>
            <a:prstGeom prst="ellipse">
              <a:avLst/>
            </a:prstGeom>
            <a:solidFill>
              <a:srgbClr val="A50021">
                <a:alpha val="45097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10"/>
            <p:cNvSpPr>
              <a:spLocks noChangeArrowheads="1"/>
            </p:cNvSpPr>
            <p:nvPr/>
          </p:nvSpPr>
          <p:spPr bwMode="auto">
            <a:xfrm>
              <a:off x="1358900" y="4267200"/>
              <a:ext cx="177800" cy="190500"/>
            </a:xfrm>
            <a:prstGeom prst="ellipse">
              <a:avLst/>
            </a:prstGeom>
            <a:solidFill>
              <a:srgbClr val="A50021">
                <a:alpha val="45097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11"/>
            <p:cNvSpPr>
              <a:spLocks noChangeArrowheads="1"/>
            </p:cNvSpPr>
            <p:nvPr/>
          </p:nvSpPr>
          <p:spPr bwMode="auto">
            <a:xfrm>
              <a:off x="2120900" y="3390900"/>
              <a:ext cx="177800" cy="190500"/>
            </a:xfrm>
            <a:prstGeom prst="ellipse">
              <a:avLst/>
            </a:prstGeom>
            <a:solidFill>
              <a:srgbClr val="A50021">
                <a:alpha val="45097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" name="Oval 12"/>
            <p:cNvSpPr>
              <a:spLocks noChangeArrowheads="1"/>
            </p:cNvSpPr>
            <p:nvPr/>
          </p:nvSpPr>
          <p:spPr bwMode="auto">
            <a:xfrm rot="-5400000">
              <a:off x="1841500" y="2260600"/>
              <a:ext cx="114300" cy="241300"/>
            </a:xfrm>
            <a:prstGeom prst="ellipse">
              <a:avLst/>
            </a:prstGeom>
            <a:solidFill>
              <a:srgbClr val="A50021">
                <a:alpha val="45097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Oval 13"/>
            <p:cNvSpPr>
              <a:spLocks noChangeArrowheads="1"/>
            </p:cNvSpPr>
            <p:nvPr/>
          </p:nvSpPr>
          <p:spPr bwMode="auto">
            <a:xfrm rot="-5400000">
              <a:off x="1828800" y="4127500"/>
              <a:ext cx="114300" cy="241300"/>
            </a:xfrm>
            <a:prstGeom prst="ellipse">
              <a:avLst/>
            </a:prstGeom>
            <a:solidFill>
              <a:srgbClr val="A50021">
                <a:alpha val="45097"/>
              </a:srgbClr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AutoShape 14"/>
            <p:cNvSpPr>
              <a:spLocks noChangeArrowheads="1"/>
            </p:cNvSpPr>
            <p:nvPr/>
          </p:nvSpPr>
          <p:spPr bwMode="auto">
            <a:xfrm>
              <a:off x="1714500" y="3505200"/>
              <a:ext cx="381000" cy="330200"/>
            </a:xfrm>
            <a:prstGeom prst="cube">
              <a:avLst>
                <a:gd name="adj" fmla="val 32213"/>
              </a:avLst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Oval 15"/>
            <p:cNvSpPr>
              <a:spLocks noChangeArrowheads="1"/>
            </p:cNvSpPr>
            <p:nvPr/>
          </p:nvSpPr>
          <p:spPr bwMode="auto">
            <a:xfrm>
              <a:off x="1841500" y="3530600"/>
              <a:ext cx="127000" cy="63500"/>
            </a:xfrm>
            <a:prstGeom prst="ellipse">
              <a:avLst/>
            </a:prstGeom>
            <a:solidFill>
              <a:srgbClr val="A5002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3" name="Ge08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79124" y="1054384"/>
            <a:ext cx="3555432" cy="52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1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088"/>
            <a:ext cx="9144000" cy="6445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 2: Imaging shear-induced Fe-S melt segregation – core formation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b="49043"/>
          <a:stretch>
            <a:fillRect/>
          </a:stretch>
        </p:blipFill>
        <p:spPr bwMode="auto">
          <a:xfrm>
            <a:off x="1382713" y="1016438"/>
            <a:ext cx="209708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t="50288"/>
          <a:stretch>
            <a:fillRect/>
          </a:stretch>
        </p:blipFill>
        <p:spPr bwMode="auto">
          <a:xfrm>
            <a:off x="5711825" y="1014851"/>
            <a:ext cx="21494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Yanbin Wang\My Documents\All\temp\Wang\Meetings\HPMPS\HPMPS-8\My posters\Heather_Movies\animation_36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466375"/>
            <a:ext cx="9144000" cy="401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070225" y="558945"/>
            <a:ext cx="517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Todd et al., 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</a:rPr>
              <a:t>Am Min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, in press (Kasey Todd’s Master’s thesis)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872152" y="1552942"/>
            <a:ext cx="1215794" cy="19411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76786" y="1730032"/>
            <a:ext cx="2217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Simple shear by high P-T torsional deformation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9864" y="2590300"/>
            <a:ext cx="411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In-situ</a:t>
            </a:r>
            <a:r>
              <a:rPr lang="en-US" dirty="0" smtClean="0">
                <a:solidFill>
                  <a:schemeClr val="bg1"/>
                </a:solidFill>
              </a:rPr>
              <a:t> high pressure tomographic imaging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3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0065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Highlight 3: Why do liquids with different NBO/T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respond to P in differently?</a:t>
            </a:r>
            <a:endParaRPr lang="en-US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C7821-852C-4C6F-AA2A-8ED52BBE9FC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" b="750"/>
          <a:stretch/>
        </p:blipFill>
        <p:spPr bwMode="auto">
          <a:xfrm>
            <a:off x="44299" y="960258"/>
            <a:ext cx="5069189" cy="533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186680" y="986441"/>
            <a:ext cx="3991026" cy="5390518"/>
            <a:chOff x="4255585" y="746150"/>
            <a:chExt cx="5130610" cy="565594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5585" y="746150"/>
              <a:ext cx="4999999" cy="5655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8616714" y="3348721"/>
              <a:ext cx="769481" cy="2583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FF0000"/>
                  </a:solidFill>
                </a:rPr>
                <a:t>NBO/T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46687" y="3698240"/>
              <a:ext cx="3802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FFC000"/>
                  </a:solidFill>
                </a:rPr>
                <a:t>2.0</a:t>
              </a:r>
              <a:endParaRPr lang="en-US" sz="11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05297" y="1636684"/>
            <a:ext cx="8002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NBO/T~0)</a:t>
            </a:r>
            <a:endParaRPr 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26857" y="1565564"/>
            <a:ext cx="8002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NBO/T~2)</a:t>
            </a:r>
            <a:endParaRPr 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65163" y="509617"/>
            <a:ext cx="2772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Wang et al., </a:t>
            </a:r>
            <a:r>
              <a:rPr lang="en-US" sz="1600" b="1" i="1" dirty="0" smtClean="0">
                <a:solidFill>
                  <a:schemeClr val="accent1">
                    <a:lumMod val="50000"/>
                  </a:schemeClr>
                </a:solidFill>
              </a:rPr>
              <a:t>Nat. Comm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., 2014</a:t>
            </a:r>
            <a:endParaRPr 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0"/>
            <a:ext cx="9144000" cy="92512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LVP next 5 years: MBA upgrade in the horizon</a:t>
            </a:r>
            <a:b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--Taking advantages of high intensity AND high brightness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6568" y="1021678"/>
            <a:ext cx="8710863" cy="5486400"/>
          </a:xfrm>
        </p:spPr>
        <p:txBody>
          <a:bodyPr/>
          <a:lstStyle/>
          <a:p>
            <a:r>
              <a:rPr lang="en-US" sz="2200" dirty="0" err="1" smtClean="0"/>
              <a:t>Megabar</a:t>
            </a:r>
            <a:r>
              <a:rPr lang="en-US" sz="2200" dirty="0" smtClean="0"/>
              <a:t> regime LVP experiments </a:t>
            </a:r>
          </a:p>
          <a:p>
            <a:pPr lvl="1"/>
            <a:r>
              <a:rPr lang="en-US" sz="2000" dirty="0" smtClean="0"/>
              <a:t>Unique double-stage system in the US (partially funded by COMPRES, 2007)</a:t>
            </a:r>
          </a:p>
          <a:p>
            <a:pPr lvl="2"/>
            <a:r>
              <a:rPr lang="en-US" sz="1600" dirty="0" smtClean="0"/>
              <a:t>Currently ~40 </a:t>
            </a:r>
            <a:r>
              <a:rPr lang="en-US" sz="1600" dirty="0" err="1" smtClean="0"/>
              <a:t>GPa</a:t>
            </a:r>
            <a:r>
              <a:rPr lang="en-US" sz="1600" dirty="0" smtClean="0"/>
              <a:t> and 2000 C</a:t>
            </a:r>
          </a:p>
          <a:p>
            <a:pPr lvl="2"/>
            <a:r>
              <a:rPr lang="en-US" sz="1600" dirty="0" smtClean="0"/>
              <a:t>New WC anvils capable of </a:t>
            </a:r>
            <a:r>
              <a:rPr lang="en-US" sz="1600" dirty="0" smtClean="0">
                <a:solidFill>
                  <a:srgbClr val="FF0000"/>
                </a:solidFill>
              </a:rPr>
              <a:t>50 </a:t>
            </a:r>
            <a:r>
              <a:rPr lang="en-US" sz="1600" dirty="0" err="1" smtClean="0">
                <a:solidFill>
                  <a:srgbClr val="FF0000"/>
                </a:solidFill>
              </a:rPr>
              <a:t>GPa</a:t>
            </a:r>
            <a:r>
              <a:rPr lang="en-US" sz="1600" dirty="0"/>
              <a:t>;</a:t>
            </a:r>
            <a:r>
              <a:rPr lang="en-US" sz="1600" dirty="0" smtClean="0"/>
              <a:t> sintered diamond anvils </a:t>
            </a:r>
            <a:r>
              <a:rPr lang="en-US" sz="1600" dirty="0" smtClean="0">
                <a:solidFill>
                  <a:srgbClr val="FF0000"/>
                </a:solidFill>
              </a:rPr>
              <a:t>~ 100 </a:t>
            </a:r>
            <a:r>
              <a:rPr lang="en-US" sz="1600" dirty="0" err="1" smtClean="0">
                <a:solidFill>
                  <a:srgbClr val="FF0000"/>
                </a:solidFill>
              </a:rPr>
              <a:t>GPa</a:t>
            </a:r>
            <a:endParaRPr lang="en-US" sz="1600" dirty="0" smtClean="0">
              <a:solidFill>
                <a:srgbClr val="FF0000"/>
              </a:solidFill>
            </a:endParaRPr>
          </a:p>
          <a:p>
            <a:pPr lvl="2"/>
            <a:r>
              <a:rPr lang="en-US" sz="1600" dirty="0" smtClean="0">
                <a:solidFill>
                  <a:srgbClr val="FF0000"/>
                </a:solidFill>
              </a:rPr>
              <a:t>Deep mantle petrology </a:t>
            </a:r>
            <a:r>
              <a:rPr lang="en-US" sz="1600" dirty="0" smtClean="0"/>
              <a:t>(an Infrastructural Development proposal submitted to COMPRES, March 2016)</a:t>
            </a:r>
          </a:p>
          <a:p>
            <a:r>
              <a:rPr lang="en-US" sz="2200" dirty="0" smtClean="0"/>
              <a:t>Melt structure at </a:t>
            </a:r>
            <a:r>
              <a:rPr lang="en-US" sz="2200" dirty="0" err="1" smtClean="0"/>
              <a:t>megabar</a:t>
            </a:r>
            <a:r>
              <a:rPr lang="en-US" sz="2200" dirty="0" smtClean="0"/>
              <a:t> pressures </a:t>
            </a:r>
          </a:p>
          <a:p>
            <a:pPr lvl="1"/>
            <a:r>
              <a:rPr lang="en-US" sz="1800" dirty="0" smtClean="0"/>
              <a:t>DAC and double-stage Paris-Edinburgh cell to </a:t>
            </a:r>
            <a:r>
              <a:rPr lang="en-US" sz="1800" dirty="0" smtClean="0">
                <a:solidFill>
                  <a:srgbClr val="FF0000"/>
                </a:solidFill>
              </a:rPr>
              <a:t>100 </a:t>
            </a:r>
            <a:r>
              <a:rPr lang="en-US" sz="1800" dirty="0" err="1" smtClean="0">
                <a:solidFill>
                  <a:srgbClr val="FF0000"/>
                </a:solidFill>
              </a:rPr>
              <a:t>GPa</a:t>
            </a:r>
            <a:r>
              <a:rPr lang="en-US" sz="1800" dirty="0" smtClean="0">
                <a:solidFill>
                  <a:srgbClr val="FF0000"/>
                </a:solidFill>
              </a:rPr>
              <a:t> and beyond </a:t>
            </a:r>
            <a:r>
              <a:rPr lang="en-US" sz="1800" dirty="0" smtClean="0"/>
              <a:t>(PEC partially funded by COMPRES, 2010)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Focused</a:t>
            </a:r>
            <a:r>
              <a:rPr lang="en-US" sz="1800" dirty="0" smtClean="0"/>
              <a:t> mono incident beam, MCC collimates diffracted signal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Faster data collection </a:t>
            </a:r>
            <a:r>
              <a:rPr lang="en-US" sz="1800" dirty="0" smtClean="0"/>
              <a:t>(minutes) with “</a:t>
            </a:r>
            <a:r>
              <a:rPr lang="en-US" sz="1800" dirty="0" smtClean="0">
                <a:solidFill>
                  <a:srgbClr val="FF0000"/>
                </a:solidFill>
              </a:rPr>
              <a:t>flash heating</a:t>
            </a:r>
            <a:r>
              <a:rPr lang="en-US" sz="1800" dirty="0" smtClean="0"/>
              <a:t>”</a:t>
            </a:r>
          </a:p>
          <a:p>
            <a:r>
              <a:rPr lang="en-US" sz="2200" dirty="0"/>
              <a:t>High-pressure diffraction </a:t>
            </a:r>
            <a:r>
              <a:rPr lang="en-US" sz="2200" dirty="0" smtClean="0"/>
              <a:t>tomography for 3D mapping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F</a:t>
            </a:r>
            <a:r>
              <a:rPr lang="en-US" sz="2000" dirty="0" smtClean="0">
                <a:solidFill>
                  <a:srgbClr val="FF0000"/>
                </a:solidFill>
              </a:rPr>
              <a:t>ocused beam </a:t>
            </a:r>
            <a:r>
              <a:rPr lang="en-US" sz="2000" dirty="0" smtClean="0"/>
              <a:t>reduces collection time from weeks/days to a few hours</a:t>
            </a:r>
            <a:endParaRPr lang="en-US" sz="2000" dirty="0"/>
          </a:p>
          <a:p>
            <a:pPr lvl="2"/>
            <a:r>
              <a:rPr lang="en-US" sz="1600" dirty="0" smtClean="0"/>
              <a:t>Reaction/transformation </a:t>
            </a:r>
            <a:r>
              <a:rPr lang="en-US" sz="1600" dirty="0"/>
              <a:t>kinetics</a:t>
            </a:r>
          </a:p>
          <a:p>
            <a:pPr lvl="2"/>
            <a:r>
              <a:rPr lang="en-US" sz="1600" dirty="0"/>
              <a:t>M</a:t>
            </a:r>
            <a:r>
              <a:rPr lang="en-US" sz="1600" dirty="0" smtClean="0"/>
              <a:t>echanical </a:t>
            </a:r>
            <a:r>
              <a:rPr lang="en-US" sz="1600" dirty="0"/>
              <a:t>faulting</a:t>
            </a:r>
          </a:p>
          <a:p>
            <a:pPr lvl="2"/>
            <a:r>
              <a:rPr lang="en-US" sz="1600" dirty="0"/>
              <a:t>F</a:t>
            </a:r>
            <a:r>
              <a:rPr lang="en-US" sz="1600" dirty="0" smtClean="0"/>
              <a:t>luid-rock </a:t>
            </a:r>
            <a:r>
              <a:rPr lang="en-US" sz="1600" dirty="0"/>
              <a:t>interaction</a:t>
            </a:r>
          </a:p>
          <a:p>
            <a:r>
              <a:rPr lang="en-US" sz="2200" dirty="0"/>
              <a:t>H</a:t>
            </a:r>
            <a:r>
              <a:rPr lang="en-US" sz="2200" dirty="0" smtClean="0"/>
              <a:t>igh-energy Laue mono is the key for these developments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C7821-852C-4C6F-AA2A-8ED52BBE9FC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078"/>
            <a:ext cx="8229600" cy="68993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Structure of melts to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megabar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pressures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 descr="P:\Ongoing\2015-DACinPEC-GeO2glass\Figures-2015GeO2\Figure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" b="60147"/>
          <a:stretch/>
        </p:blipFill>
        <p:spPr bwMode="auto">
          <a:xfrm>
            <a:off x="122060" y="1183351"/>
            <a:ext cx="5003800" cy="496315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Picture 4" descr="P:\Ongoing\2015-DACinPEC-GeO2glass\Figures-2015GeO2\Figure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2"/>
          <a:stretch/>
        </p:blipFill>
        <p:spPr bwMode="auto">
          <a:xfrm>
            <a:off x="5166500" y="1173191"/>
            <a:ext cx="3789680" cy="497839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355106" y="682900"/>
            <a:ext cx="24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Kono et al.,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PNAS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, 2016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C7821-852C-4C6F-AA2A-8ED52BBE9FC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1108" y="6059051"/>
            <a:ext cx="1817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(PEC at 16-BM-B)</a:t>
            </a:r>
          </a:p>
        </p:txBody>
      </p:sp>
    </p:spTree>
    <p:extLst>
      <p:ext uri="{BB962C8B-B14F-4D97-AF65-F5344CB8AC3E}">
        <p14:creationId xmlns:p14="http://schemas.microsoft.com/office/powerpoint/2010/main" val="199203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F_DOE_16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3213</TotalTime>
  <Words>919</Words>
  <Application>Microsoft Office PowerPoint</Application>
  <PresentationFormat>Letter Paper (8.5x11 in)</PresentationFormat>
  <Paragraphs>139</Paragraphs>
  <Slides>14</Slides>
  <Notes>2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NSF_DOE_16</vt:lpstr>
      <vt:lpstr>SPW 6.0 Graph</vt:lpstr>
      <vt:lpstr>PowerPoint Presentation</vt:lpstr>
      <vt:lpstr>PowerPoint Presentation</vt:lpstr>
      <vt:lpstr>PowerPoint Presentation</vt:lpstr>
      <vt:lpstr>PE cell with multi-channel collimator (MCC) &amp; mono diffraction: liquid structure and links to melt physics (another PEC with EXDX at 16-BM-B)</vt:lpstr>
      <vt:lpstr>Highlight 1: acoustic emission in D-DIA - deep earthquakes</vt:lpstr>
      <vt:lpstr>Highlight 2: Imaging shear-induced Fe-S melt segregation – core formation</vt:lpstr>
      <vt:lpstr>Highlight 3: Why do liquids with different NBO/T respond to P in differently?</vt:lpstr>
      <vt:lpstr>LVP next 5 years: MBA upgrade in the horizon --Taking advantages of high intensity AND high brightness</vt:lpstr>
      <vt:lpstr>Structure of melts to megabar pressures</vt:lpstr>
      <vt:lpstr>Glasses and melts under extreme compression</vt:lpstr>
      <vt:lpstr>PowerPoint Presentation</vt:lpstr>
      <vt:lpstr>Next 5 years of AE studies: the making of deep faults</vt:lpstr>
      <vt:lpstr>Seismology in the lab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Lazarz</dc:creator>
  <cp:lastModifiedBy>Yanbin Wang</cp:lastModifiedBy>
  <cp:revision>191</cp:revision>
  <cp:lastPrinted>2016-05-02T18:25:34Z</cp:lastPrinted>
  <dcterms:created xsi:type="dcterms:W3CDTF">2016-04-25T18:13:00Z</dcterms:created>
  <dcterms:modified xsi:type="dcterms:W3CDTF">2016-05-17T21:44:23Z</dcterms:modified>
</cp:coreProperties>
</file>