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21"/>
  </p:notesMasterIdLst>
  <p:handoutMasterIdLst>
    <p:handoutMasterId r:id="rId22"/>
  </p:handoutMasterIdLst>
  <p:sldIdLst>
    <p:sldId id="327" r:id="rId2"/>
    <p:sldId id="332" r:id="rId3"/>
    <p:sldId id="365" r:id="rId4"/>
    <p:sldId id="347" r:id="rId5"/>
    <p:sldId id="349" r:id="rId6"/>
    <p:sldId id="350" r:id="rId7"/>
    <p:sldId id="367" r:id="rId8"/>
    <p:sldId id="366" r:id="rId9"/>
    <p:sldId id="358" r:id="rId10"/>
    <p:sldId id="371" r:id="rId11"/>
    <p:sldId id="370" r:id="rId12"/>
    <p:sldId id="369" r:id="rId13"/>
    <p:sldId id="372" r:id="rId14"/>
    <p:sldId id="374" r:id="rId15"/>
    <p:sldId id="357" r:id="rId16"/>
    <p:sldId id="376" r:id="rId17"/>
    <p:sldId id="375" r:id="rId18"/>
    <p:sldId id="377" r:id="rId19"/>
    <p:sldId id="363" r:id="rId20"/>
  </p:sldIdLst>
  <p:sldSz cx="12192000" cy="6858000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176" autoAdjust="0"/>
    <p:restoredTop sz="94617" autoAdjust="0"/>
  </p:normalViewPr>
  <p:slideViewPr>
    <p:cSldViewPr>
      <p:cViewPr varScale="1">
        <p:scale>
          <a:sx n="93" d="100"/>
          <a:sy n="93" d="100"/>
        </p:scale>
        <p:origin x="456" y="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747" tIns="47873" rIns="95747" bIns="47873" numCol="1" anchor="t" anchorCtr="0" compatLnSpc="1">
            <a:prstTxWarp prst="textNoShape">
              <a:avLst/>
            </a:prstTxWarp>
          </a:bodyPr>
          <a:lstStyle>
            <a:lvl1pPr defTabSz="957263" eaLnBrk="1" hangingPunct="1">
              <a:defRPr sz="13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4963" y="0"/>
            <a:ext cx="3170237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747" tIns="47873" rIns="95747" bIns="47873" numCol="1" anchor="t" anchorCtr="0" compatLnSpc="1">
            <a:prstTxWarp prst="textNoShape">
              <a:avLst/>
            </a:prstTxWarp>
          </a:bodyPr>
          <a:lstStyle>
            <a:lvl1pPr algn="r" defTabSz="957263" eaLnBrk="1" hangingPunct="1">
              <a:defRPr sz="13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8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747" tIns="47873" rIns="95747" bIns="47873" numCol="1" anchor="b" anchorCtr="0" compatLnSpc="1">
            <a:prstTxWarp prst="textNoShape">
              <a:avLst/>
            </a:prstTxWarp>
          </a:bodyPr>
          <a:lstStyle>
            <a:lvl1pPr defTabSz="957263" eaLnBrk="1" hangingPunct="1">
              <a:defRPr sz="13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963" y="9120188"/>
            <a:ext cx="3170237" cy="48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747" tIns="47873" rIns="95747" bIns="47873" numCol="1" anchor="b" anchorCtr="0" compatLnSpc="1">
            <a:prstTxWarp prst="textNoShape">
              <a:avLst/>
            </a:prstTxWarp>
          </a:bodyPr>
          <a:lstStyle>
            <a:lvl1pPr algn="r" defTabSz="957263" eaLnBrk="1" hangingPunct="1">
              <a:defRPr sz="1300"/>
            </a:lvl1pPr>
          </a:lstStyle>
          <a:p>
            <a:pPr>
              <a:defRPr/>
            </a:pPr>
            <a:fld id="{977B4942-C8BF-4820-ADB2-4DD9B200D5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747" tIns="47873" rIns="95747" bIns="47873" numCol="1" anchor="t" anchorCtr="0" compatLnSpc="1">
            <a:prstTxWarp prst="textNoShape">
              <a:avLst/>
            </a:prstTxWarp>
          </a:bodyPr>
          <a:lstStyle>
            <a:lvl1pPr defTabSz="957263" eaLnBrk="1" hangingPunct="1">
              <a:defRPr sz="13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747" tIns="47873" rIns="95747" bIns="47873" numCol="1" anchor="t" anchorCtr="0" compatLnSpc="1">
            <a:prstTxWarp prst="textNoShape">
              <a:avLst/>
            </a:prstTxWarp>
          </a:bodyPr>
          <a:lstStyle>
            <a:lvl1pPr algn="r" defTabSz="957263" eaLnBrk="1" hangingPunct="1">
              <a:defRPr sz="13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7200" y="719138"/>
            <a:ext cx="64008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58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2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747" tIns="47873" rIns="95747" bIns="4787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358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18600"/>
            <a:ext cx="3170238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747" tIns="47873" rIns="95747" bIns="47873" numCol="1" anchor="b" anchorCtr="0" compatLnSpc="1">
            <a:prstTxWarp prst="textNoShape">
              <a:avLst/>
            </a:prstTxWarp>
          </a:bodyPr>
          <a:lstStyle>
            <a:lvl1pPr defTabSz="957263" eaLnBrk="1" hangingPunct="1">
              <a:defRPr sz="13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58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18600"/>
            <a:ext cx="3170238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747" tIns="47873" rIns="95747" bIns="47873" numCol="1" anchor="b" anchorCtr="0" compatLnSpc="1">
            <a:prstTxWarp prst="textNoShape">
              <a:avLst/>
            </a:prstTxWarp>
          </a:bodyPr>
          <a:lstStyle>
            <a:lvl1pPr algn="r" defTabSz="957263" eaLnBrk="1" hangingPunct="1">
              <a:defRPr sz="1300"/>
            </a:lvl1pPr>
          </a:lstStyle>
          <a:p>
            <a:pPr>
              <a:defRPr/>
            </a:pPr>
            <a:fld id="{901DD803-D19B-4AAE-BC0E-24D3C43B1FB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091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091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091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091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091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C9307D9-611A-48FD-B79C-71307AF03175}" type="slidenum">
              <a:rPr lang="en-US" altLang="en-US" sz="1300" smtClean="0"/>
              <a:pPr/>
              <a:t>1</a:t>
            </a:fld>
            <a:endParaRPr lang="en-US" altLang="en-US" sz="1300"/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9138"/>
            <a:ext cx="6400800" cy="3600450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D23BF6-E634-AB04-649B-349583B511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>
            <a:extLst>
              <a:ext uri="{FF2B5EF4-FFF2-40B4-BE49-F238E27FC236}">
                <a16:creationId xmlns:a16="http://schemas.microsoft.com/office/drawing/2014/main" id="{5F5985B7-207C-8622-326D-F7DD360E98A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2706">
              <a:defRPr sz="31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16130" indent="-275434" defTabSz="922706">
              <a:defRPr sz="31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01738" indent="-220348" defTabSz="922706">
              <a:defRPr sz="31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42433" indent="-220348" defTabSz="922706">
              <a:defRPr sz="31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983128" indent="-220348" defTabSz="922706">
              <a:defRPr sz="31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423823" indent="-220348" defTabSz="922706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864518" indent="-220348" defTabSz="922706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305213" indent="-220348" defTabSz="922706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745908" indent="-220348" defTabSz="922706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227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80EFE-6D52-46DB-9EB5-7CC722C12CAB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27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0E19F1D9-E404-0DF6-35CF-69026B2E4A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8FDD493B-8A7D-E04A-164F-B06F82DF1C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72433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4E6585-C68E-7F13-8D99-31FDE9AB4E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>
            <a:extLst>
              <a:ext uri="{FF2B5EF4-FFF2-40B4-BE49-F238E27FC236}">
                <a16:creationId xmlns:a16="http://schemas.microsoft.com/office/drawing/2014/main" id="{D1F21EBB-1E5A-5CAF-1827-A6816CCA2CC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2706">
              <a:defRPr sz="31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16130" indent="-275434" defTabSz="922706">
              <a:defRPr sz="31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01738" indent="-220348" defTabSz="922706">
              <a:defRPr sz="31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42433" indent="-220348" defTabSz="922706">
              <a:defRPr sz="31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983128" indent="-220348" defTabSz="922706">
              <a:defRPr sz="31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423823" indent="-220348" defTabSz="922706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864518" indent="-220348" defTabSz="922706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305213" indent="-220348" defTabSz="922706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745908" indent="-220348" defTabSz="922706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227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80EFE-6D52-46DB-9EB5-7CC722C12CAB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27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482CD132-283E-F9AA-4EAD-4F410092B79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6AB08ADF-C272-5F0E-8BD3-435AA7F50D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71446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B5FED3-1DF9-B4AB-CA5C-A70DFB25B8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>
            <a:extLst>
              <a:ext uri="{FF2B5EF4-FFF2-40B4-BE49-F238E27FC236}">
                <a16:creationId xmlns:a16="http://schemas.microsoft.com/office/drawing/2014/main" id="{CC2A91A6-BD5A-103E-DC5A-BD90F709E59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2706">
              <a:defRPr sz="31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16130" indent="-275434" defTabSz="922706">
              <a:defRPr sz="31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01738" indent="-220348" defTabSz="922706">
              <a:defRPr sz="31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42433" indent="-220348" defTabSz="922706">
              <a:defRPr sz="31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983128" indent="-220348" defTabSz="922706">
              <a:defRPr sz="31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423823" indent="-220348" defTabSz="922706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864518" indent="-220348" defTabSz="922706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305213" indent="-220348" defTabSz="922706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745908" indent="-220348" defTabSz="922706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227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80EFE-6D52-46DB-9EB5-7CC722C12CAB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27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9151DCC1-910B-C6D9-F744-6DA4DC69D63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6CEE76C5-4AFD-B67B-9848-553E66E0E0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55771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5703F0-2DAE-E904-001D-2376A71531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>
            <a:extLst>
              <a:ext uri="{FF2B5EF4-FFF2-40B4-BE49-F238E27FC236}">
                <a16:creationId xmlns:a16="http://schemas.microsoft.com/office/drawing/2014/main" id="{D02F7FB5-1C46-33A6-8667-5737CE9758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72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72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72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72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72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4480EFE-6D52-46DB-9EB5-7CC722C12CAB}" type="slidenum">
              <a:rPr lang="en-US" altLang="en-US" sz="1300" smtClean="0"/>
              <a:pPr/>
              <a:t>13</a:t>
            </a:fld>
            <a:endParaRPr lang="en-US" altLang="en-US" sz="1300"/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716815D8-7F3E-B0AC-32A8-CFE9BAC622C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9138"/>
            <a:ext cx="6400800" cy="3600450"/>
          </a:xfrm>
          <a:ln/>
        </p:spPr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C0151278-CF09-862C-CA89-5E8DE4B5FC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30385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BA47AA-9699-7DF9-E0B7-792A99D100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>
            <a:extLst>
              <a:ext uri="{FF2B5EF4-FFF2-40B4-BE49-F238E27FC236}">
                <a16:creationId xmlns:a16="http://schemas.microsoft.com/office/drawing/2014/main" id="{EA38B1F7-9DEF-FB76-9C34-E91180AC27B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72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72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72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72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72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4480EFE-6D52-46DB-9EB5-7CC722C12CAB}" type="slidenum">
              <a:rPr lang="en-US" altLang="en-US" sz="1300" smtClean="0"/>
              <a:pPr/>
              <a:t>14</a:t>
            </a:fld>
            <a:endParaRPr lang="en-US" altLang="en-US" sz="1300"/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B2E8A1B5-6244-2930-4783-2F7991464EC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9138"/>
            <a:ext cx="6400800" cy="3600450"/>
          </a:xfrm>
          <a:ln/>
        </p:spPr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7CB953F5-5A09-46C0-BDA2-9FF822145F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12076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72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72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72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72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72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4480EFE-6D52-46DB-9EB5-7CC722C12CAB}" type="slidenum">
              <a:rPr lang="en-US" altLang="en-US" sz="1300" smtClean="0"/>
              <a:pPr/>
              <a:t>15</a:t>
            </a:fld>
            <a:endParaRPr lang="en-US" altLang="en-US" sz="13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9138"/>
            <a:ext cx="6400800" cy="3600450"/>
          </a:xfrm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23447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60659F-9BBA-7D41-9807-15B72564E9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>
            <a:extLst>
              <a:ext uri="{FF2B5EF4-FFF2-40B4-BE49-F238E27FC236}">
                <a16:creationId xmlns:a16="http://schemas.microsoft.com/office/drawing/2014/main" id="{19988215-7563-EACB-CC9A-7621D48B7BB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72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72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72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72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72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4480EFE-6D52-46DB-9EB5-7CC722C12CAB}" type="slidenum">
              <a:rPr lang="en-US" altLang="en-US" sz="1300" smtClean="0"/>
              <a:pPr/>
              <a:t>16</a:t>
            </a:fld>
            <a:endParaRPr lang="en-US" altLang="en-US" sz="1300"/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96BA94D0-FF11-DDE8-85CD-0C505949F71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9138"/>
            <a:ext cx="6400800" cy="3600450"/>
          </a:xfrm>
          <a:ln/>
        </p:spPr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2AA5286E-2E2F-E623-335D-290F8558F1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4186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B74B7D-D756-B20D-705E-0BBC375637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>
            <a:extLst>
              <a:ext uri="{FF2B5EF4-FFF2-40B4-BE49-F238E27FC236}">
                <a16:creationId xmlns:a16="http://schemas.microsoft.com/office/drawing/2014/main" id="{A656A2C8-B586-0E29-870A-A90CC1F06AE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72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72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72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72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72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4480EFE-6D52-46DB-9EB5-7CC722C12CAB}" type="slidenum">
              <a:rPr lang="en-US" altLang="en-US" sz="1300" smtClean="0"/>
              <a:pPr/>
              <a:t>17</a:t>
            </a:fld>
            <a:endParaRPr lang="en-US" altLang="en-US" sz="1300"/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7666692A-DB1F-DD4F-2592-2686C8F191A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9138"/>
            <a:ext cx="6400800" cy="3600450"/>
          </a:xfrm>
          <a:ln/>
        </p:spPr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6D5D2F1D-7A16-F7F5-0F61-229CAFAFA7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57446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678BAB-0658-EA28-1BBC-0EE732A628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>
            <a:extLst>
              <a:ext uri="{FF2B5EF4-FFF2-40B4-BE49-F238E27FC236}">
                <a16:creationId xmlns:a16="http://schemas.microsoft.com/office/drawing/2014/main" id="{8C759DAF-712E-E38A-71F2-9BE321CDC1A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72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72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72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72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72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4480EFE-6D52-46DB-9EB5-7CC722C12CAB}" type="slidenum">
              <a:rPr lang="en-US" altLang="en-US" sz="1300" smtClean="0"/>
              <a:pPr/>
              <a:t>18</a:t>
            </a:fld>
            <a:endParaRPr lang="en-US" altLang="en-US" sz="1300"/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86AC8BAE-FED6-6D61-BCA9-1BE205CFEA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9138"/>
            <a:ext cx="6400800" cy="3600450"/>
          </a:xfrm>
          <a:ln/>
        </p:spPr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91E2F01E-824F-2516-D2C5-367CC6A396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26924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72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72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72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72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72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4480EFE-6D52-46DB-9EB5-7CC722C12CAB}" type="slidenum">
              <a:rPr lang="en-US" altLang="en-US" sz="1300" smtClean="0"/>
              <a:pPr/>
              <a:t>19</a:t>
            </a:fld>
            <a:endParaRPr lang="en-US" altLang="en-US" sz="13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9138"/>
            <a:ext cx="6400800" cy="3600450"/>
          </a:xfrm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9108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72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72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72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72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72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AAB36F2C-ED86-4440-A417-CEAA24DCCDDC}" type="slidenum">
              <a:rPr lang="en-US" altLang="en-US" sz="1300" smtClean="0"/>
              <a:pPr/>
              <a:t>2</a:t>
            </a:fld>
            <a:endParaRPr lang="en-US" altLang="en-US" sz="130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9138"/>
            <a:ext cx="6400800" cy="3600450"/>
          </a:xfrm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04032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6A4DB4-EE4F-26BF-1D5B-ECF9280CAC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>
            <a:extLst>
              <a:ext uri="{FF2B5EF4-FFF2-40B4-BE49-F238E27FC236}">
                <a16:creationId xmlns:a16="http://schemas.microsoft.com/office/drawing/2014/main" id="{5E37F3B9-198B-A813-3D73-CB7B3010B83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7263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7263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7263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7263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B852883D-2C12-40AF-9EE8-8E568F595835}" type="slidenum">
              <a:rPr lang="en-US" altLang="en-US" sz="1300"/>
              <a:pPr eaLnBrk="1" hangingPunct="1"/>
              <a:t>3</a:t>
            </a:fld>
            <a:endParaRPr lang="en-US" altLang="en-US" sz="1300"/>
          </a:p>
        </p:txBody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id="{FEE881C4-E30E-361E-CD8A-78519DB9234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>
            <a:extLst>
              <a:ext uri="{FF2B5EF4-FFF2-40B4-BE49-F238E27FC236}">
                <a16:creationId xmlns:a16="http://schemas.microsoft.com/office/drawing/2014/main" id="{B2DE34CB-CC4E-DD44-B9CB-F3866AF2E4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62992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72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72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72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72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72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4480EFE-6D52-46DB-9EB5-7CC722C12CAB}" type="slidenum">
              <a:rPr lang="en-US" altLang="en-US" sz="1300" smtClean="0"/>
              <a:pPr/>
              <a:t>4</a:t>
            </a:fld>
            <a:endParaRPr lang="en-US" altLang="en-US" sz="13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9138"/>
            <a:ext cx="6400800" cy="3600450"/>
          </a:xfrm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9041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72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72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72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72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72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4480EFE-6D52-46DB-9EB5-7CC722C12CAB}" type="slidenum">
              <a:rPr lang="en-US" altLang="en-US" sz="1300" smtClean="0"/>
              <a:pPr/>
              <a:t>5</a:t>
            </a:fld>
            <a:endParaRPr lang="en-US" altLang="en-US" sz="13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9138"/>
            <a:ext cx="6400800" cy="3600450"/>
          </a:xfrm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57693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72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72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72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72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72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4480EFE-6D52-46DB-9EB5-7CC722C12CAB}" type="slidenum">
              <a:rPr lang="en-US" altLang="en-US" sz="1300" smtClean="0"/>
              <a:pPr/>
              <a:t>6</a:t>
            </a:fld>
            <a:endParaRPr lang="en-US" altLang="en-US" sz="13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9138"/>
            <a:ext cx="6400800" cy="3600450"/>
          </a:xfrm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78863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6D4A40-9FBE-180D-269B-41F7D25630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>
            <a:extLst>
              <a:ext uri="{FF2B5EF4-FFF2-40B4-BE49-F238E27FC236}">
                <a16:creationId xmlns:a16="http://schemas.microsoft.com/office/drawing/2014/main" id="{50A5A288-ACD1-FDA0-143E-37B502BD0DE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72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72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72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72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72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4480EFE-6D52-46DB-9EB5-7CC722C12CAB}" type="slidenum">
              <a:rPr lang="en-US" altLang="en-US" sz="1300" smtClean="0"/>
              <a:pPr/>
              <a:t>7</a:t>
            </a:fld>
            <a:endParaRPr lang="en-US" altLang="en-US" sz="1300"/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C86A8C5F-F9E1-D7E2-C8A3-EACD7BE4B69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9138"/>
            <a:ext cx="6400800" cy="3600450"/>
          </a:xfrm>
          <a:ln/>
        </p:spPr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85D31762-0EF1-15C8-C763-CC1D421EA3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26089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E295FB-3F6B-A92C-0333-444246AB92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>
            <a:extLst>
              <a:ext uri="{FF2B5EF4-FFF2-40B4-BE49-F238E27FC236}">
                <a16:creationId xmlns:a16="http://schemas.microsoft.com/office/drawing/2014/main" id="{1F0952A5-B10C-DD1E-92E1-DE9051D2E12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72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72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72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72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72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4480EFE-6D52-46DB-9EB5-7CC722C12CAB}" type="slidenum">
              <a:rPr lang="en-US" altLang="en-US" sz="1300" smtClean="0"/>
              <a:pPr/>
              <a:t>8</a:t>
            </a:fld>
            <a:endParaRPr lang="en-US" altLang="en-US" sz="1300"/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572EFF09-9440-B497-B74A-872ADCF3AC7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9138"/>
            <a:ext cx="6400800" cy="3600450"/>
          </a:xfrm>
          <a:ln/>
        </p:spPr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7C6EE9D6-9875-AA3A-288D-869B648050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42080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72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72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72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72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72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4480EFE-6D52-46DB-9EB5-7CC722C12CAB}" type="slidenum">
              <a:rPr lang="en-US" altLang="en-US" sz="1300" smtClean="0"/>
              <a:pPr/>
              <a:t>9</a:t>
            </a:fld>
            <a:endParaRPr lang="en-US" altLang="en-US" sz="13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9138"/>
            <a:ext cx="6400800" cy="3600450"/>
          </a:xfrm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2693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D0D637-C8F1-4663-B6EE-2761EF2F2D7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6413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048F59-C20B-4A16-8C44-752332BC6DD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23980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E4F3D8-3668-4723-AC90-294966BE3D33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7161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FADE8B-AE01-4458-9FE9-4D5546BEC90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65143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E80083-935B-4018-B719-92EEC4734DD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5356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389567-9522-4AE5-85B2-9CC5FE28202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166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B3FD34-D1BC-4D42-B8F5-0CBC47D38A1B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80783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DE7B8B-717E-43C1-8BBA-7D8A804AC40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7720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DE96A6-BAAB-400C-ABDC-28A554146BC3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7148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B8B5E7-AB07-4131-8A9C-75169E02E35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3609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414325-2730-4DC5-AD98-48A9A13AE5A5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48767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0964789-6279-4372-A849-2C9E6803684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4419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emf"/><Relationship Id="rId4" Type="http://schemas.openxmlformats.org/officeDocument/2006/relationships/oleObject" Target="../embeddings/oleObject1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artial_earth_blk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8" t="8893" r="11111" b="18340"/>
          <a:stretch>
            <a:fillRect/>
          </a:stretch>
        </p:blipFill>
        <p:spPr bwMode="auto">
          <a:xfrm>
            <a:off x="1" y="2971799"/>
            <a:ext cx="11998570" cy="3899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152400" y="228600"/>
            <a:ext cx="1173479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FFFF00"/>
                </a:solidFill>
              </a:rPr>
              <a:t>Moving on from OMS: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FFFF00"/>
                </a:solidFill>
              </a:rPr>
              <a:t>GSECARS Experience with Galil Motor Controllers</a:t>
            </a: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2997200" y="1572587"/>
            <a:ext cx="61976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Mark Rivers 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GSECARS, University of Chicago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APS TWG Meeting, February 19, 2026</a:t>
            </a:r>
          </a:p>
        </p:txBody>
      </p:sp>
      <p:sp>
        <p:nvSpPr>
          <p:cNvPr id="4101" name="Rectangle 6"/>
          <p:cNvSpPr>
            <a:spLocks noChangeArrowheads="1"/>
          </p:cNvSpPr>
          <p:nvPr/>
        </p:nvSpPr>
        <p:spPr bwMode="auto">
          <a:xfrm>
            <a:off x="1524000" y="5867400"/>
            <a:ext cx="9144000" cy="990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A3089A-6374-11DD-FED0-99D24ABAA2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>
            <a:extLst>
              <a:ext uri="{FF2B5EF4-FFF2-40B4-BE49-F238E27FC236}">
                <a16:creationId xmlns:a16="http://schemas.microsoft.com/office/drawing/2014/main" id="{4AFF6F78-9321-05A3-1087-51B7017BDB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10744200" cy="838200"/>
          </a:xfrm>
        </p:spPr>
        <p:txBody>
          <a:bodyPr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altLang="en-US" sz="3200" b="1" dirty="0">
                <a:solidFill>
                  <a:srgbClr val="0070C0"/>
                </a:solidFill>
                <a:latin typeface="+mn-lt"/>
              </a:rPr>
              <a:t>GSECARS Packaging for Galil Controllers with Step &amp; Direction to </a:t>
            </a:r>
            <a:br>
              <a:rPr lang="en-US" altLang="en-US" sz="3200" b="1" dirty="0">
                <a:solidFill>
                  <a:srgbClr val="0070C0"/>
                </a:solidFill>
                <a:latin typeface="+mn-lt"/>
              </a:rPr>
            </a:br>
            <a:r>
              <a:rPr lang="en-US" altLang="en-US" sz="3200" b="1" dirty="0">
                <a:solidFill>
                  <a:srgbClr val="0070C0"/>
                </a:solidFill>
                <a:latin typeface="+mn-lt"/>
              </a:rPr>
              <a:t>External Step-Pak or </a:t>
            </a:r>
            <a:r>
              <a:rPr lang="en-US" altLang="en-US" sz="3200" b="1" dirty="0" err="1">
                <a:solidFill>
                  <a:srgbClr val="0070C0"/>
                </a:solidFill>
                <a:latin typeface="+mn-lt"/>
              </a:rPr>
              <a:t>Phytron</a:t>
            </a:r>
            <a:r>
              <a:rPr lang="en-US" altLang="en-US" sz="3200" b="1" dirty="0">
                <a:solidFill>
                  <a:srgbClr val="0070C0"/>
                </a:solidFill>
                <a:latin typeface="+mn-lt"/>
              </a:rPr>
              <a:t> Amplifiers</a:t>
            </a:r>
            <a:endParaRPr lang="en-US" altLang="en-US" sz="2800" noProof="0" dirty="0">
              <a:latin typeface="+mn-lt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F299541-F16E-7518-ACB3-08D07CE0D495}"/>
              </a:ext>
            </a:extLst>
          </p:cNvPr>
          <p:cNvSpPr txBox="1"/>
          <p:nvPr/>
        </p:nvSpPr>
        <p:spPr>
          <a:xfrm>
            <a:off x="3018890" y="1218316"/>
            <a:ext cx="8382000" cy="206210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2000" dirty="0">
                <a:solidFill>
                  <a:prstClr val="black"/>
                </a:solidFill>
                <a:latin typeface="Calibri" panose="020F0502020204030204"/>
              </a:rPr>
              <a:t>Custom circuit board for each channel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2000" dirty="0">
                <a:solidFill>
                  <a:prstClr val="black"/>
                </a:solidFill>
                <a:latin typeface="Calibri" panose="020F0502020204030204"/>
              </a:rPr>
              <a:t>HD-26 connector plugs into Galil controller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2000" dirty="0">
                <a:solidFill>
                  <a:prstClr val="black"/>
                </a:solidFill>
                <a:latin typeface="Calibri" panose="020F0502020204030204"/>
              </a:rPr>
              <a:t>Step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direction, and limits on RJ-45 connector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2000" dirty="0">
                <a:solidFill>
                  <a:prstClr val="black"/>
                </a:solidFill>
                <a:latin typeface="Calibri" panose="020F0502020204030204"/>
              </a:rPr>
              <a:t>Converts step and direction from single-ended to differential, required by Step-Pak and </a:t>
            </a:r>
            <a:r>
              <a:rPr lang="en-US" altLang="en-US" sz="2000" dirty="0" err="1">
                <a:solidFill>
                  <a:prstClr val="black"/>
                </a:solidFill>
                <a:latin typeface="Calibri" panose="020F0502020204030204"/>
              </a:rPr>
              <a:t>Phytron</a:t>
            </a:r>
            <a:endParaRPr lang="en-US" altLang="en-US" sz="2000" dirty="0">
              <a:solidFill>
                <a:prstClr val="black"/>
              </a:solidFill>
              <a:latin typeface="Calibri" panose="020F0502020204030204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2-pin </a:t>
            </a:r>
            <a:r>
              <a:rPr lang="en-US" altLang="en-US" sz="2000" dirty="0">
                <a:solidFill>
                  <a:prstClr val="black"/>
                </a:solidFill>
                <a:latin typeface="Calibri" panose="020F0502020204030204"/>
              </a:rPr>
              <a:t>Molex connector for step-out (single-ended), used for fly scanning.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EAD954-E3C4-A31C-E879-CFB75399F9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9" t="30000" r="15926" b="22222"/>
          <a:stretch>
            <a:fillRect/>
          </a:stretch>
        </p:blipFill>
        <p:spPr>
          <a:xfrm>
            <a:off x="619018" y="1123185"/>
            <a:ext cx="2286000" cy="22340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FE12598-DA1A-B7E0-2703-6C9560805A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8"/>
          <a:stretch>
            <a:fillRect/>
          </a:stretch>
        </p:blipFill>
        <p:spPr>
          <a:xfrm>
            <a:off x="603250" y="3538421"/>
            <a:ext cx="2286000" cy="28109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3D65B18-B5EC-2EB1-D9A1-DA4E767859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19167"/>
          <a:stretch>
            <a:fillRect/>
          </a:stretch>
        </p:blipFill>
        <p:spPr>
          <a:xfrm>
            <a:off x="5841460" y="3484162"/>
            <a:ext cx="3163098" cy="327217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6429040-DF1A-87FE-C938-4D85046CD6AC}"/>
              </a:ext>
            </a:extLst>
          </p:cNvPr>
          <p:cNvSpPr txBox="1"/>
          <p:nvPr/>
        </p:nvSpPr>
        <p:spPr>
          <a:xfrm>
            <a:off x="2972161" y="3695927"/>
            <a:ext cx="2673350" cy="24622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2000" dirty="0">
                <a:solidFill>
                  <a:prstClr val="black"/>
                </a:solidFill>
                <a:latin typeface="Calibri" panose="020F0502020204030204"/>
              </a:rPr>
              <a:t>Enclosure with 2 controllers (1 shown) with circuit boards in place.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2000" dirty="0">
                <a:solidFill>
                  <a:prstClr val="black"/>
                </a:solidFill>
                <a:latin typeface="Calibri" panose="020F0502020204030204"/>
              </a:rPr>
              <a:t>RJ-45 connectors to Step-Pak/</a:t>
            </a:r>
            <a:r>
              <a:rPr lang="en-US" altLang="en-US" sz="2000" dirty="0" err="1">
                <a:solidFill>
                  <a:prstClr val="black"/>
                </a:solidFill>
                <a:latin typeface="Calibri" panose="020F0502020204030204"/>
              </a:rPr>
              <a:t>Phytron</a:t>
            </a:r>
            <a:endParaRPr lang="en-US" altLang="en-US" sz="2000" dirty="0">
              <a:solidFill>
                <a:prstClr val="black"/>
              </a:solidFill>
              <a:latin typeface="Calibri" panose="020F0502020204030204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BNC connector for step-out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BD6AE2-EF4B-C1C7-90EB-6E133409BD8C}"/>
              </a:ext>
            </a:extLst>
          </p:cNvPr>
          <p:cNvSpPr txBox="1"/>
          <p:nvPr/>
        </p:nvSpPr>
        <p:spPr>
          <a:xfrm>
            <a:off x="9144000" y="3712780"/>
            <a:ext cx="2965089" cy="24622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2000" dirty="0">
                <a:solidFill>
                  <a:prstClr val="black"/>
                </a:solidFill>
                <a:latin typeface="Calibri" panose="020F0502020204030204"/>
              </a:rPr>
              <a:t>Racks for 13-BM-D station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2000" dirty="0">
                <a:solidFill>
                  <a:prstClr val="black"/>
                </a:solidFill>
                <a:latin typeface="Calibri" panose="020F0502020204030204"/>
              </a:rPr>
              <a:t>3 enclosures with 2 controllers each for Step-Paks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2000" dirty="0">
                <a:solidFill>
                  <a:prstClr val="black"/>
                </a:solidFill>
                <a:latin typeface="Calibri" panose="020F0502020204030204"/>
              </a:rPr>
              <a:t>1 enclosure with on-board D4040 drivers and ELCO connectors in rear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81394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8D0573-3A40-7079-BDFF-F8DF3317A1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>
            <a:extLst>
              <a:ext uri="{FF2B5EF4-FFF2-40B4-BE49-F238E27FC236}">
                <a16:creationId xmlns:a16="http://schemas.microsoft.com/office/drawing/2014/main" id="{1F6BC9B4-1247-C495-B056-EC0F6F38F58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260220"/>
            <a:ext cx="10744200" cy="533400"/>
          </a:xfrm>
        </p:spPr>
        <p:txBody>
          <a:bodyPr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altLang="en-US" sz="3200" b="1" dirty="0">
                <a:solidFill>
                  <a:srgbClr val="0070C0"/>
                </a:solidFill>
                <a:latin typeface="+mn-lt"/>
              </a:rPr>
              <a:t>GSECARS Packaging for Galil Controllers with On-Board Amplifiers</a:t>
            </a:r>
            <a:endParaRPr lang="en-US" altLang="en-US" sz="2800" noProof="0" dirty="0">
              <a:latin typeface="+mn-lt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C774CC9-92B3-6961-A855-B53243FC392E}"/>
              </a:ext>
            </a:extLst>
          </p:cNvPr>
          <p:cNvSpPr txBox="1"/>
          <p:nvPr/>
        </p:nvSpPr>
        <p:spPr>
          <a:xfrm>
            <a:off x="5162974" y="2135126"/>
            <a:ext cx="6677136" cy="239450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2400" dirty="0">
                <a:solidFill>
                  <a:prstClr val="black"/>
                </a:solidFill>
                <a:latin typeface="Calibri" panose="020F0502020204030204"/>
              </a:rPr>
              <a:t>HD-26 connectors for limits, encoders (8)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4-pin Molex connectors for motor drive output (8)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2400" dirty="0">
                <a:solidFill>
                  <a:prstClr val="black"/>
                </a:solidFill>
                <a:latin typeface="Calibri" panose="020F0502020204030204"/>
              </a:rPr>
              <a:t>HD-44 connectors for limit common, position compare outputs, digital I/O (2)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Powe</a:t>
            </a:r>
            <a:r>
              <a:rPr lang="en-US" altLang="en-US" sz="2400" dirty="0">
                <a:solidFill>
                  <a:prstClr val="black"/>
                </a:solidFill>
                <a:latin typeface="Calibri" panose="020F0502020204030204"/>
              </a:rPr>
              <a:t>r supply chosen for expected motor currents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2400" dirty="0">
                <a:solidFill>
                  <a:prstClr val="black"/>
                </a:solidFill>
                <a:latin typeface="Calibri" panose="020F0502020204030204"/>
              </a:rPr>
              <a:t>~15 minutes to replace controller if needed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224FD0-3AD4-356D-61F0-6FFA43A6CD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2" t="11572" r="2592" b="13333"/>
          <a:stretch>
            <a:fillRect/>
          </a:stretch>
        </p:blipFill>
        <p:spPr>
          <a:xfrm>
            <a:off x="381000" y="1143001"/>
            <a:ext cx="4572000" cy="4828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6300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3AC1FC-7145-4B03-E83F-ECEA75126D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>
            <a:extLst>
              <a:ext uri="{FF2B5EF4-FFF2-40B4-BE49-F238E27FC236}">
                <a16:creationId xmlns:a16="http://schemas.microsoft.com/office/drawing/2014/main" id="{3F0B6F7E-4D69-5CD2-B5D8-5C7B67CF4F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10744200" cy="838200"/>
          </a:xfrm>
        </p:spPr>
        <p:txBody>
          <a:bodyPr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altLang="en-US" sz="3200" b="1" dirty="0">
                <a:solidFill>
                  <a:srgbClr val="0070C0"/>
                </a:solidFill>
                <a:latin typeface="+mn-lt"/>
              </a:rPr>
              <a:t>GSECARS Packaging for Galil Controllers with On-Board Amplifiers</a:t>
            </a:r>
            <a:br>
              <a:rPr lang="en-US" altLang="en-US" sz="3200" b="1" dirty="0">
                <a:solidFill>
                  <a:srgbClr val="0070C0"/>
                </a:solidFill>
                <a:latin typeface="+mn-lt"/>
              </a:rPr>
            </a:br>
            <a:r>
              <a:rPr lang="en-US" altLang="en-US" sz="2700" b="1" dirty="0">
                <a:solidFill>
                  <a:srgbClr val="0070C0"/>
                </a:solidFill>
                <a:latin typeface="+mn-lt"/>
              </a:rPr>
              <a:t>Boxes all Constructed by Pasquale (Lino) Di Donna at GSECARS</a:t>
            </a:r>
            <a:endParaRPr lang="en-US" altLang="en-US" sz="2800" noProof="0" dirty="0">
              <a:latin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4B1546-75DB-FB42-2D1E-024953EE128C}"/>
              </a:ext>
            </a:extLst>
          </p:cNvPr>
          <p:cNvSpPr txBox="1"/>
          <p:nvPr/>
        </p:nvSpPr>
        <p:spPr>
          <a:xfrm>
            <a:off x="5028554" y="2971800"/>
            <a:ext cx="6706246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D4040 stepper drivers using ELCO connectors with APS pinout. </a:t>
            </a:r>
          </a:p>
          <a:p>
            <a:pPr marL="228600" indent="-22860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</a:rPr>
              <a:t>4 D3140 servo drivers (1 A) with DB-25 connectors using standard Newport XPS pinout.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66B60F8-D64B-0B47-7E25-ABD1E1E2E862}"/>
              </a:ext>
            </a:extLst>
          </p:cNvPr>
          <p:cNvSpPr txBox="1"/>
          <p:nvPr/>
        </p:nvSpPr>
        <p:spPr>
          <a:xfrm>
            <a:off x="5028554" y="1515070"/>
            <a:ext cx="6706246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D4040 (1.4A) or D4140 (3.0 A) stepper motor drivers with ELCO connectors using APS pinout. 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Replaces OMS and Step-Pak or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Phytron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drivers.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E6C888-78C4-5834-BDFC-670E286AEB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t="42222" r="4167" b="23333"/>
          <a:stretch>
            <a:fillRect/>
          </a:stretch>
        </p:blipFill>
        <p:spPr>
          <a:xfrm>
            <a:off x="282676" y="1365120"/>
            <a:ext cx="4572000" cy="12768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B14329-4C42-E390-979B-58735998AE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t="38948" r="3333" b="18889"/>
          <a:stretch>
            <a:fillRect/>
          </a:stretch>
        </p:blipFill>
        <p:spPr>
          <a:xfrm>
            <a:off x="282676" y="4800601"/>
            <a:ext cx="4572000" cy="15629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843854C-9943-ED45-4218-5265CE90C5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66" t="44109" r="5832" b="25555"/>
          <a:stretch>
            <a:fillRect/>
          </a:stretch>
        </p:blipFill>
        <p:spPr>
          <a:xfrm>
            <a:off x="-1" y="3067773"/>
            <a:ext cx="4854677" cy="112322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5B33155-23E3-6DA9-9DCD-CD5A60C087A2}"/>
              </a:ext>
            </a:extLst>
          </p:cNvPr>
          <p:cNvSpPr txBox="1"/>
          <p:nvPr/>
        </p:nvSpPr>
        <p:spPr>
          <a:xfrm>
            <a:off x="5028554" y="4876800"/>
            <a:ext cx="6706246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D3547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drivers with DB-25 connectors using standard Newport XPS pinout.  </a:t>
            </a:r>
          </a:p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Can driver stepper motors (6 A), brushed servo motors (8 A), and 2 or 3-phase brushless motors (8 A).</a:t>
            </a:r>
          </a:p>
        </p:txBody>
      </p:sp>
    </p:spTree>
    <p:extLst>
      <p:ext uri="{BB962C8B-B14F-4D97-AF65-F5344CB8AC3E}">
        <p14:creationId xmlns:p14="http://schemas.microsoft.com/office/powerpoint/2010/main" val="4224187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9FEC68-FE3F-6B72-459C-A36058CA82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>
            <a:extLst>
              <a:ext uri="{FF2B5EF4-FFF2-40B4-BE49-F238E27FC236}">
                <a16:creationId xmlns:a16="http://schemas.microsoft.com/office/drawing/2014/main" id="{6DBAF154-BC70-A2EC-C0FD-91E35DE371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76400" y="152400"/>
            <a:ext cx="8305800" cy="5334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altLang="en-US" sz="3200" b="1" dirty="0">
                <a:solidFill>
                  <a:srgbClr val="0070C0"/>
                </a:solidFill>
                <a:latin typeface="+mn-lt"/>
              </a:rPr>
              <a:t>Coordinated Motion for Virtual 2-</a:t>
            </a:r>
            <a:r>
              <a:rPr lang="el-GR" altLang="en-US" sz="32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lang="en-US" altLang="en-US" sz="32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Detector Mount</a:t>
            </a:r>
            <a:endParaRPr lang="en-US" altLang="en-US" sz="32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8B6AFD4-BBF3-9788-9A73-66DBC0D5A0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914400"/>
            <a:ext cx="6819720" cy="2287806"/>
          </a:xfrm>
        </p:spPr>
        <p:txBody>
          <a:bodyPr wrap="square">
            <a:spAutoFit/>
          </a:bodyPr>
          <a:lstStyle/>
          <a:p>
            <a:r>
              <a:rPr lang="en-US" sz="2400" dirty="0"/>
              <a:t>3 Cartesian axes (Xu, Xd, Z), kinematic mount with Hudson 3-phase brushless motors</a:t>
            </a:r>
          </a:p>
          <a:p>
            <a:r>
              <a:rPr lang="en-US" sz="2400" dirty="0">
                <a:solidFill>
                  <a:prstClr val="black"/>
                </a:solidFill>
              </a:rPr>
              <a:t>Want to move detector in polar coordinates on virtual 2-</a:t>
            </a:r>
            <a:r>
              <a:rPr lang="el-GR" sz="2400" dirty="0">
                <a:solidFill>
                  <a:prstClr val="black"/>
                </a:solidFill>
              </a:rPr>
              <a:t>θ</a:t>
            </a:r>
            <a:r>
              <a:rPr lang="en-US" sz="2400" dirty="0">
                <a:solidFill>
                  <a:prstClr val="black"/>
                </a:solidFill>
              </a:rPr>
              <a:t> circle with variable sample-detector distance (SD) and variable X offset (Xo).</a:t>
            </a:r>
          </a:p>
          <a:p>
            <a:pPr marL="0" indent="0">
              <a:buNone/>
            </a:pPr>
            <a:endParaRPr lang="en-US" sz="2000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05E97CB-0FFF-5326-D81C-8A7FA4C53267}"/>
              </a:ext>
            </a:extLst>
          </p:cNvPr>
          <p:cNvGrpSpPr/>
          <p:nvPr/>
        </p:nvGrpSpPr>
        <p:grpSpPr>
          <a:xfrm>
            <a:off x="904890" y="3048000"/>
            <a:ext cx="4924410" cy="3276600"/>
            <a:chOff x="7162800" y="1307864"/>
            <a:chExt cx="4924410" cy="32766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B07666D-691A-5958-5BD1-B016D73755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66" t="29026" r="5833" b="1"/>
            <a:stretch>
              <a:fillRect/>
            </a:stretch>
          </p:blipFill>
          <p:spPr>
            <a:xfrm>
              <a:off x="7162800" y="1307864"/>
              <a:ext cx="4924410" cy="32766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5086E64-AA7D-D73D-A576-9E79833FE395}"/>
                </a:ext>
              </a:extLst>
            </p:cNvPr>
            <p:cNvSpPr txBox="1"/>
            <p:nvPr/>
          </p:nvSpPr>
          <p:spPr>
            <a:xfrm>
              <a:off x="7619640" y="2839074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Z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0FCAAEA-B736-C945-3467-3BD7FE028D86}"/>
                </a:ext>
              </a:extLst>
            </p:cNvPr>
            <p:cNvSpPr txBox="1"/>
            <p:nvPr/>
          </p:nvSpPr>
          <p:spPr>
            <a:xfrm>
              <a:off x="10235629" y="2576832"/>
              <a:ext cx="381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X</a:t>
              </a:r>
              <a:r>
                <a:rPr lang="en-US" baseline="-25000" dirty="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C3BC585-2571-62B0-9A51-98A9FA985579}"/>
                </a:ext>
              </a:extLst>
            </p:cNvPr>
            <p:cNvSpPr txBox="1"/>
            <p:nvPr/>
          </p:nvSpPr>
          <p:spPr>
            <a:xfrm>
              <a:off x="10591800" y="3078235"/>
              <a:ext cx="381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X</a:t>
              </a:r>
              <a:r>
                <a:rPr lang="en-US" baseline="-25000" dirty="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2D9A2F9-27ED-4E2F-AD0A-10FFE7855B42}"/>
                </a:ext>
              </a:extLst>
            </p:cNvPr>
            <p:cNvSpPr txBox="1"/>
            <p:nvPr/>
          </p:nvSpPr>
          <p:spPr>
            <a:xfrm>
              <a:off x="7998721" y="2115167"/>
              <a:ext cx="10848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Detector </a:t>
              </a:r>
            </a:p>
            <a:p>
              <a:r>
                <a:rPr lang="en-US" dirty="0">
                  <a:solidFill>
                    <a:schemeClr val="bg1"/>
                  </a:solidFill>
                </a:rPr>
                <a:t>platform</a:t>
              </a:r>
              <a:endParaRPr lang="en-US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F06BAE0-5D56-7718-A7D2-A65C84319490}"/>
                </a:ext>
              </a:extLst>
            </p:cNvPr>
            <p:cNvSpPr txBox="1"/>
            <p:nvPr/>
          </p:nvSpPr>
          <p:spPr>
            <a:xfrm>
              <a:off x="8772464" y="3309373"/>
              <a:ext cx="6001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Vee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3156119-0B70-6A95-336B-D2A6EE073602}"/>
                </a:ext>
              </a:extLst>
            </p:cNvPr>
            <p:cNvSpPr txBox="1"/>
            <p:nvPr/>
          </p:nvSpPr>
          <p:spPr>
            <a:xfrm>
              <a:off x="7684029" y="3303649"/>
              <a:ext cx="8385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Plane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5A556CE-15F6-238E-424D-C9521642188E}"/>
                </a:ext>
              </a:extLst>
            </p:cNvPr>
            <p:cNvSpPr txBox="1"/>
            <p:nvPr/>
          </p:nvSpPr>
          <p:spPr>
            <a:xfrm>
              <a:off x="8343720" y="1743184"/>
              <a:ext cx="5733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Ball</a:t>
              </a:r>
            </a:p>
          </p:txBody>
        </p:sp>
      </p:grp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09FD2290-F7C3-C744-7E10-280F92B5F6C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0893818"/>
              </p:ext>
            </p:extLst>
          </p:nvPr>
        </p:nvGraphicFramePr>
        <p:xfrm>
          <a:off x="7108253" y="862880"/>
          <a:ext cx="4382040" cy="58427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5143235" imgH="6858000" progId="Acrobat.Document.2020">
                  <p:embed/>
                </p:oleObj>
              </mc:Choice>
              <mc:Fallback>
                <p:oleObj name="Acrobat Document" r:id="rId4" imgW="5143235" imgH="6858000" progId="Acrobat.Document.202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108253" y="862880"/>
                        <a:ext cx="4382040" cy="58427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489580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F53259-9510-880B-A573-6F29BCEFE2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>
            <a:extLst>
              <a:ext uri="{FF2B5EF4-FFF2-40B4-BE49-F238E27FC236}">
                <a16:creationId xmlns:a16="http://schemas.microsoft.com/office/drawing/2014/main" id="{84B8AE6D-ECFA-1160-8F3A-410C83CA8C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76400" y="152400"/>
            <a:ext cx="8305800" cy="5334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sz="3200" b="1" dirty="0">
                <a:solidFill>
                  <a:srgbClr val="0070C0"/>
                </a:solidFill>
                <a:latin typeface="+mn-lt"/>
              </a:rPr>
              <a:t>Simple Solution – Soft Motor Support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6E8E42F-8AC3-20E8-1847-F0010B10CC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791352"/>
            <a:ext cx="10668000" cy="1678408"/>
          </a:xfr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Motor records with soft device support for 2-</a:t>
            </a:r>
            <a:r>
              <a:rPr lang="el-GR" sz="2400" dirty="0">
                <a:solidFill>
                  <a:prstClr val="black"/>
                </a:solidFill>
              </a:rPr>
              <a:t>θ</a:t>
            </a:r>
            <a:r>
              <a:rPr lang="en-US" sz="2400" dirty="0">
                <a:solidFill>
                  <a:prstClr val="black"/>
                </a:solidFill>
              </a:rPr>
              <a:t>, SD, and Xo.</a:t>
            </a:r>
          </a:p>
          <a:p>
            <a:r>
              <a:rPr lang="en-US" sz="2400" dirty="0">
                <a:solidFill>
                  <a:prstClr val="black"/>
                </a:solidFill>
              </a:rPr>
              <a:t>Transform records to calculate the forward and reverse transformations. </a:t>
            </a:r>
          </a:p>
          <a:p>
            <a:r>
              <a:rPr lang="en-US" sz="2400" dirty="0">
                <a:solidFill>
                  <a:prstClr val="black"/>
                </a:solidFill>
              </a:rPr>
              <a:t>This solution works but the motion is not coordinated, so it may lead to collisions and cannot be fly-scanned.</a:t>
            </a:r>
          </a:p>
        </p:txBody>
      </p:sp>
      <p:pic>
        <p:nvPicPr>
          <p:cNvPr id="3" name="IMG_0321">
            <a:hlinkClick r:id="" action="ppaction://media"/>
            <a:extLst>
              <a:ext uri="{FF2B5EF4-FFF2-40B4-BE49-F238E27FC236}">
                <a16:creationId xmlns:a16="http://schemas.microsoft.com/office/drawing/2014/main" id="{9B4C10DC-19F1-1D73-E723-B8E192349CC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2343807"/>
            <a:ext cx="7665297" cy="4343400"/>
          </a:xfrm>
          <a:prstGeom prst="rect">
            <a:avLst/>
          </a:prstGeom>
        </p:spPr>
      </p:pic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1AEF1FBD-CB58-0636-777F-721062C590C4}"/>
              </a:ext>
            </a:extLst>
          </p:cNvPr>
          <p:cNvSpPr txBox="1">
            <a:spLocks/>
          </p:cNvSpPr>
          <p:nvPr/>
        </p:nvSpPr>
        <p:spPr>
          <a:xfrm>
            <a:off x="256854" y="5334000"/>
            <a:ext cx="4010346" cy="162300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prstClr val="black"/>
                </a:solidFill>
              </a:rPr>
              <a:t>Moving soft motor 2-</a:t>
            </a:r>
            <a:r>
              <a:rPr lang="el-GR" sz="2400" dirty="0">
                <a:solidFill>
                  <a:prstClr val="black"/>
                </a:solidFill>
              </a:rPr>
              <a:t>θ</a:t>
            </a:r>
            <a:r>
              <a:rPr lang="en-US" sz="2400" dirty="0">
                <a:solidFill>
                  <a:prstClr val="black"/>
                </a:solidFill>
              </a:rPr>
              <a:t> from 0° to 30°. </a:t>
            </a:r>
          </a:p>
          <a:p>
            <a:r>
              <a:rPr lang="en-US" sz="2400" dirty="0">
                <a:solidFill>
                  <a:prstClr val="black"/>
                </a:solidFill>
              </a:rPr>
              <a:t>Motors are not coordinated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E1B932-9A5D-3FEA-7924-0E90AA5586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2556476"/>
            <a:ext cx="3446970" cy="2544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89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Grp="1" noChangeArrowheads="1"/>
          </p:cNvSpPr>
          <p:nvPr>
            <p:ph type="title"/>
          </p:nvPr>
        </p:nvSpPr>
        <p:spPr>
          <a:xfrm>
            <a:off x="2133600" y="152400"/>
            <a:ext cx="7772400" cy="5334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altLang="en-US" sz="3200" b="1" dirty="0">
                <a:solidFill>
                  <a:srgbClr val="0070C0"/>
                </a:solidFill>
                <a:latin typeface="+mn-lt"/>
              </a:rPr>
              <a:t>More Complex Solution – Profile Move Support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914400"/>
            <a:ext cx="6400800" cy="4795159"/>
          </a:xfrm>
        </p:spPr>
        <p:txBody>
          <a:bodyPr wrap="square">
            <a:spAutoFit/>
          </a:bodyPr>
          <a:lstStyle/>
          <a:p>
            <a:r>
              <a:rPr lang="en-US" sz="2400" dirty="0"/>
              <a:t>The EPICS driver for </a:t>
            </a:r>
            <a:r>
              <a:rPr lang="en-US" sz="2400" dirty="0" err="1"/>
              <a:t>Galil</a:t>
            </a:r>
            <a:r>
              <a:rPr lang="en-US" sz="2400" dirty="0"/>
              <a:t> controllers implements the Model 3 “Profile Move” interface.</a:t>
            </a:r>
          </a:p>
          <a:p>
            <a:r>
              <a:rPr lang="en-US" sz="2400" dirty="0">
                <a:solidFill>
                  <a:prstClr val="black"/>
                </a:solidFill>
              </a:rPr>
              <a:t>This supports complex coordinated motion</a:t>
            </a:r>
          </a:p>
          <a:p>
            <a:r>
              <a:rPr lang="en-US" sz="2400" dirty="0">
                <a:solidFill>
                  <a:prstClr val="black"/>
                </a:solidFill>
              </a:rPr>
              <a:t>PVs for the number of profile points and time per point.</a:t>
            </a:r>
          </a:p>
          <a:p>
            <a:r>
              <a:rPr lang="en-US" sz="2400" dirty="0">
                <a:solidFill>
                  <a:prstClr val="black"/>
                </a:solidFill>
              </a:rPr>
              <a:t>Waveform records define the position of each enabled axis for each point in the profile.</a:t>
            </a:r>
          </a:p>
          <a:p>
            <a:r>
              <a:rPr lang="en-US" sz="2400" dirty="0">
                <a:solidFill>
                  <a:prstClr val="black"/>
                </a:solidFill>
              </a:rPr>
              <a:t>Can use Position Compare outputs to trigger detectors at specific encoder positions</a:t>
            </a:r>
          </a:p>
          <a:p>
            <a:r>
              <a:rPr lang="en-US" sz="2400" dirty="0">
                <a:solidFill>
                  <a:prstClr val="black"/>
                </a:solidFill>
              </a:rPr>
              <a:t>Very similar interface to the Newport XPS profile move.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A83F73-44FA-8398-25D0-92CE2A193C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6600" y="826169"/>
            <a:ext cx="4267200" cy="587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3651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88E3D3-3BB1-085C-D620-F1533CCD38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>
            <a:extLst>
              <a:ext uri="{FF2B5EF4-FFF2-40B4-BE49-F238E27FC236}">
                <a16:creationId xmlns:a16="http://schemas.microsoft.com/office/drawing/2014/main" id="{360ED27A-80DC-69A9-B636-08D9F13008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33600" y="152400"/>
            <a:ext cx="7772400" cy="5334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sz="3200" b="1" dirty="0">
                <a:solidFill>
                  <a:srgbClr val="0070C0"/>
                </a:solidFill>
                <a:latin typeface="+mn-lt"/>
              </a:rPr>
              <a:t>Coordinated Motion of Detector Mount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0581B85-02AB-9AAD-B993-BD04C3A5E1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14400"/>
            <a:ext cx="7467600" cy="2987485"/>
          </a:xfrm>
        </p:spPr>
        <p:txBody>
          <a:bodyPr wrap="square">
            <a:spAutoFit/>
          </a:bodyPr>
          <a:lstStyle/>
          <a:p>
            <a:r>
              <a:rPr lang="en-US" sz="2000" dirty="0"/>
              <a:t>User interface defines:</a:t>
            </a:r>
          </a:p>
          <a:p>
            <a:pPr lvl="1"/>
            <a:r>
              <a:rPr lang="en-US" sz="1800" dirty="0"/>
              <a:t>Number of profile elements (segments)</a:t>
            </a:r>
          </a:p>
          <a:p>
            <a:pPr lvl="1"/>
            <a:r>
              <a:rPr lang="en-US" sz="1800" dirty="0"/>
              <a:t>Total time for the move</a:t>
            </a:r>
          </a:p>
          <a:p>
            <a:pPr lvl="1"/>
            <a:r>
              <a:rPr lang="en-US" sz="1800" dirty="0"/>
              <a:t>Start and end points for </a:t>
            </a:r>
            <a:r>
              <a:rPr lang="en-US" sz="1800" dirty="0">
                <a:solidFill>
                  <a:prstClr val="black"/>
                </a:solidFill>
              </a:rPr>
              <a:t>2-</a:t>
            </a:r>
            <a:r>
              <a:rPr lang="el-GR" sz="1800" dirty="0">
                <a:solidFill>
                  <a:prstClr val="black"/>
                </a:solidFill>
              </a:rPr>
              <a:t>θ</a:t>
            </a:r>
            <a:r>
              <a:rPr lang="en-US" sz="1800" dirty="0">
                <a:solidFill>
                  <a:prstClr val="black"/>
                </a:solidFill>
              </a:rPr>
              <a:t>, SD, and Xo.</a:t>
            </a:r>
          </a:p>
          <a:p>
            <a:pPr lvl="1"/>
            <a:r>
              <a:rPr lang="en-US" sz="1800" dirty="0">
                <a:solidFill>
                  <a:prstClr val="black"/>
                </a:solidFill>
              </a:rPr>
              <a:t>Begin execution</a:t>
            </a:r>
          </a:p>
          <a:p>
            <a:r>
              <a:rPr lang="en-US" sz="2000" dirty="0"/>
              <a:t>The waveforms for motion of each real axis are computed in the IOC (not in a client) using </a:t>
            </a:r>
            <a:r>
              <a:rPr lang="en-US" sz="2000" dirty="0" err="1"/>
              <a:t>acalcout</a:t>
            </a:r>
            <a:r>
              <a:rPr lang="en-US" sz="2000" dirty="0"/>
              <a:t> records.</a:t>
            </a:r>
          </a:p>
          <a:p>
            <a:r>
              <a:rPr lang="en-US" sz="2000" dirty="0"/>
              <a:t>Database copies those waveforms to the Galil driver profile records, builds the profile, and executes it.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8892A0-B933-7FBA-1619-1AEFD8D4A2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8513" y="868457"/>
            <a:ext cx="2914974" cy="29874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E40A00-7963-2F85-69DE-B330BEAA90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784" y="4038600"/>
            <a:ext cx="3749040" cy="24434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0DFF5E-3F53-3E26-87A7-BD09505E38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2748" y="4038600"/>
            <a:ext cx="3749040" cy="24434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363F952-043B-5C4C-4EF2-F77DFE55D5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22266" y="4038600"/>
            <a:ext cx="3749040" cy="244340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68FFEDC-9AC4-3B2F-22B3-F54AD4039CAC}"/>
              </a:ext>
            </a:extLst>
          </p:cNvPr>
          <p:cNvSpPr txBox="1"/>
          <p:nvPr/>
        </p:nvSpPr>
        <p:spPr>
          <a:xfrm>
            <a:off x="457200" y="6482004"/>
            <a:ext cx="3352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Upstream X position array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0D2F409-BE95-9B8A-B696-5526FF819465}"/>
              </a:ext>
            </a:extLst>
          </p:cNvPr>
          <p:cNvSpPr txBox="1"/>
          <p:nvPr/>
        </p:nvSpPr>
        <p:spPr>
          <a:xfrm>
            <a:off x="4485798" y="6482004"/>
            <a:ext cx="3352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Downstream X position array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755C6E-59F8-CC82-05BD-EC2EA59ACA17}"/>
              </a:ext>
            </a:extLst>
          </p:cNvPr>
          <p:cNvSpPr txBox="1"/>
          <p:nvPr/>
        </p:nvSpPr>
        <p:spPr>
          <a:xfrm>
            <a:off x="8514396" y="6482004"/>
            <a:ext cx="3352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Z position array</a:t>
            </a:r>
          </a:p>
        </p:txBody>
      </p:sp>
    </p:spTree>
    <p:extLst>
      <p:ext uri="{BB962C8B-B14F-4D97-AF65-F5344CB8AC3E}">
        <p14:creationId xmlns:p14="http://schemas.microsoft.com/office/powerpoint/2010/main" val="31368814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0A7BE6-DFA7-1B00-2825-DAD1AD3F26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>
            <a:extLst>
              <a:ext uri="{FF2B5EF4-FFF2-40B4-BE49-F238E27FC236}">
                <a16:creationId xmlns:a16="http://schemas.microsoft.com/office/drawing/2014/main" id="{5E62EBF9-AFB8-EEDA-EB59-43DB3C78AA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76400" y="141389"/>
            <a:ext cx="8458200" cy="5334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sz="3200" b="1" dirty="0">
                <a:solidFill>
                  <a:srgbClr val="0070C0"/>
                </a:solidFill>
                <a:latin typeface="+mn-lt"/>
              </a:rPr>
              <a:t>Coordinated Motion of Detector Mount</a:t>
            </a:r>
          </a:p>
        </p:txBody>
      </p:sp>
      <p:pic>
        <p:nvPicPr>
          <p:cNvPr id="10" name="Coordinated_move">
            <a:hlinkClick r:id="" action="ppaction://media"/>
            <a:extLst>
              <a:ext uri="{FF2B5EF4-FFF2-40B4-BE49-F238E27FC236}">
                <a16:creationId xmlns:a16="http://schemas.microsoft.com/office/drawing/2014/main" id="{B35674E4-9580-24F8-32BE-5A73708DD1F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" y="674789"/>
            <a:ext cx="10645775" cy="6032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003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5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39E603-36E2-4FA8-4992-7D72361BDE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>
            <a:extLst>
              <a:ext uri="{FF2B5EF4-FFF2-40B4-BE49-F238E27FC236}">
                <a16:creationId xmlns:a16="http://schemas.microsoft.com/office/drawing/2014/main" id="{25BBF394-DBCF-E08E-74EB-87B1D5049A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152400"/>
            <a:ext cx="7772400" cy="5334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sz="3200" b="1" dirty="0" err="1">
                <a:solidFill>
                  <a:srgbClr val="0070C0"/>
                </a:solidFill>
                <a:latin typeface="+mn-lt"/>
              </a:rPr>
              <a:t>Teknic</a:t>
            </a:r>
            <a:r>
              <a:rPr lang="en-US" altLang="en-US" sz="3200" b="1" dirty="0">
                <a:solidFill>
                  <a:srgbClr val="0070C0"/>
                </a:solidFill>
                <a:latin typeface="+mn-lt"/>
              </a:rPr>
              <a:t> Hudson 3-Phase Brushless Motors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51FAFA4-FDA4-AD28-8748-DDBDE41D65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054" y="816963"/>
            <a:ext cx="6400800" cy="2769989"/>
          </a:xfr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dirty="0"/>
              <a:t>Very nice replacements for stepper motors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Built-in 8,000 counts/rev encoder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6,000 RPM maximum speed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NEMA 23 and 34 frame sizes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24-340 V operational range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Peak torque from 1.6 to 12.3 N-m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Work well with Galil controllers with 3547 amplifiers up to 80V (160V optional)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54A8B6-E316-BEF2-6714-59DC6C4858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69" t="24444" r="2500" b="16667"/>
          <a:stretch>
            <a:fillRect/>
          </a:stretch>
        </p:blipFill>
        <p:spPr>
          <a:xfrm>
            <a:off x="7224357" y="914400"/>
            <a:ext cx="4875390" cy="41148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15BB099-893D-B0A0-B16D-E816074712D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641" t="14445" r="9413" b="23333"/>
          <a:stretch>
            <a:fillRect/>
          </a:stretch>
        </p:blipFill>
        <p:spPr>
          <a:xfrm>
            <a:off x="304800" y="3718115"/>
            <a:ext cx="6881885" cy="2987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7517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Grp="1" noChangeArrowheads="1"/>
          </p:cNvSpPr>
          <p:nvPr>
            <p:ph type="title"/>
          </p:nvPr>
        </p:nvSpPr>
        <p:spPr>
          <a:xfrm>
            <a:off x="2667000" y="181056"/>
            <a:ext cx="7772400" cy="533400"/>
          </a:xfrm>
        </p:spPr>
        <p:txBody>
          <a:bodyPr/>
          <a:lstStyle/>
          <a:p>
            <a:pPr algn="ctr" eaLnBrk="1" hangingPunct="1"/>
            <a:r>
              <a:rPr lang="en-US" altLang="en-US" sz="3200" b="1" dirty="0">
                <a:solidFill>
                  <a:srgbClr val="0070C0"/>
                </a:solidFill>
                <a:latin typeface="+mn-lt"/>
              </a:rPr>
              <a:t>Equipment Racks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233270-0055-23E8-F739-C409A52E3BEF}"/>
              </a:ext>
            </a:extLst>
          </p:cNvPr>
          <p:cNvSpPr txBox="1"/>
          <p:nvPr/>
        </p:nvSpPr>
        <p:spPr>
          <a:xfrm>
            <a:off x="3429000" y="833357"/>
            <a:ext cx="259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13-ID-D Control Rack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FAB92C-5E66-CD11-E8A2-12F9666B719B}"/>
              </a:ext>
            </a:extLst>
          </p:cNvPr>
          <p:cNvSpPr txBox="1"/>
          <p:nvPr/>
        </p:nvSpPr>
        <p:spPr>
          <a:xfrm>
            <a:off x="676579" y="2412946"/>
            <a:ext cx="21428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VME crate, Unused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8510F2-ADCF-B0BD-BDCF-9E21EC231413}"/>
              </a:ext>
            </a:extLst>
          </p:cNvPr>
          <p:cNvSpPr txBox="1"/>
          <p:nvPr/>
        </p:nvSpPr>
        <p:spPr>
          <a:xfrm>
            <a:off x="1295399" y="4114800"/>
            <a:ext cx="152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RHEL 9 server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C02913-BEB7-7B34-9669-25D5FCA8D7A5}"/>
              </a:ext>
            </a:extLst>
          </p:cNvPr>
          <p:cNvSpPr txBox="1"/>
          <p:nvPr/>
        </p:nvSpPr>
        <p:spPr>
          <a:xfrm>
            <a:off x="618201" y="4536344"/>
            <a:ext cx="22011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E-DIO24 for pneumatics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70FFAB-E43C-A71C-D33B-7CC86E217078}"/>
              </a:ext>
            </a:extLst>
          </p:cNvPr>
          <p:cNvSpPr txBox="1"/>
          <p:nvPr/>
        </p:nvSpPr>
        <p:spPr>
          <a:xfrm>
            <a:off x="676580" y="4876800"/>
            <a:ext cx="21428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3 </a:t>
            </a:r>
            <a:r>
              <a:rPr lang="en-US" sz="1600" dirty="0" err="1"/>
              <a:t>MeasComp</a:t>
            </a:r>
            <a:r>
              <a:rPr lang="en-US" sz="1600" dirty="0"/>
              <a:t> modules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E5F42E2-AEF3-186A-0B4E-CC26D07B9904}"/>
              </a:ext>
            </a:extLst>
          </p:cNvPr>
          <p:cNvSpPr txBox="1"/>
          <p:nvPr/>
        </p:nvSpPr>
        <p:spPr>
          <a:xfrm>
            <a:off x="304799" y="3358634"/>
            <a:ext cx="2514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NIM bin, XIA shutter control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FFF67B9-C94C-8DDA-8C5A-6C81BE3E8777}"/>
              </a:ext>
            </a:extLst>
          </p:cNvPr>
          <p:cNvSpPr txBox="1"/>
          <p:nvPr/>
        </p:nvSpPr>
        <p:spPr>
          <a:xfrm>
            <a:off x="198990" y="6062246"/>
            <a:ext cx="26204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16-port serial terminal server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0A4885-3DBF-D591-B648-09F3ED33CD2A}"/>
              </a:ext>
            </a:extLst>
          </p:cNvPr>
          <p:cNvSpPr txBox="1"/>
          <p:nvPr/>
        </p:nvSpPr>
        <p:spPr>
          <a:xfrm>
            <a:off x="676579" y="5681246"/>
            <a:ext cx="21428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24-port network switch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AA6A5D5-FB76-2518-9842-D272F0044548}"/>
              </a:ext>
            </a:extLst>
          </p:cNvPr>
          <p:cNvSpPr txBox="1"/>
          <p:nvPr/>
        </p:nvSpPr>
        <p:spPr>
          <a:xfrm>
            <a:off x="846801" y="5251668"/>
            <a:ext cx="19725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Patch panels to hutch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70DFCA8-59B6-9EE5-9249-EC56CABFDB1A}"/>
              </a:ext>
            </a:extLst>
          </p:cNvPr>
          <p:cNvSpPr txBox="1"/>
          <p:nvPr/>
        </p:nvSpPr>
        <p:spPr>
          <a:xfrm>
            <a:off x="7005051" y="833357"/>
            <a:ext cx="27485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13-BM-D Motor Rack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E8CE408-3E21-1CB9-22D5-247C5FA79E1A}"/>
              </a:ext>
            </a:extLst>
          </p:cNvPr>
          <p:cNvSpPr txBox="1"/>
          <p:nvPr/>
        </p:nvSpPr>
        <p:spPr>
          <a:xfrm>
            <a:off x="10304124" y="2289835"/>
            <a:ext cx="16592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16-channel Galil step/direction controllers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49560DB-175E-9A05-CB82-2C27A4132305}"/>
              </a:ext>
            </a:extLst>
          </p:cNvPr>
          <p:cNvSpPr txBox="1"/>
          <p:nvPr/>
        </p:nvSpPr>
        <p:spPr>
          <a:xfrm>
            <a:off x="10343719" y="3252749"/>
            <a:ext cx="12846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8-channel Step-Paks drivers</a:t>
            </a:r>
          </a:p>
        </p:txBody>
      </p:sp>
      <p:pic>
        <p:nvPicPr>
          <p:cNvPr id="3" name="Picture 2" descr="A machine with many wires and wires&#10;&#10;AI-generated content may be incorrect.">
            <a:extLst>
              <a:ext uri="{FF2B5EF4-FFF2-40B4-BE49-F238E27FC236}">
                <a16:creationId xmlns:a16="http://schemas.microsoft.com/office/drawing/2014/main" id="{A9E1E890-3531-B31F-BD69-7297FBC431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17" t="3952" r="27406" b="4797"/>
          <a:stretch>
            <a:fillRect/>
          </a:stretch>
        </p:blipFill>
        <p:spPr>
          <a:xfrm>
            <a:off x="3657600" y="1295400"/>
            <a:ext cx="2151160" cy="5410209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95BA709-DCDD-9834-22BD-CD319AE1C3EC}"/>
              </a:ext>
            </a:extLst>
          </p:cNvPr>
          <p:cNvCxnSpPr>
            <a:cxnSpLocks/>
            <a:stCxn id="9" idx="3"/>
          </p:cNvCxnSpPr>
          <p:nvPr/>
        </p:nvCxnSpPr>
        <p:spPr>
          <a:xfrm flipV="1">
            <a:off x="2819399" y="2085808"/>
            <a:ext cx="1371601" cy="496415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6BDE426-6F17-C8C2-36A2-C7EE2DCAEDC9}"/>
              </a:ext>
            </a:extLst>
          </p:cNvPr>
          <p:cNvCxnSpPr>
            <a:cxnSpLocks/>
            <a:stCxn id="13" idx="3"/>
          </p:cNvCxnSpPr>
          <p:nvPr/>
        </p:nvCxnSpPr>
        <p:spPr>
          <a:xfrm>
            <a:off x="2819399" y="3527911"/>
            <a:ext cx="1295401" cy="62745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81B1F4D-3123-1755-6B4B-E6187B676CCF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2819399" y="4284077"/>
            <a:ext cx="1010824" cy="49605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C2A9A2E-542B-A829-85F5-CA536730FDA7}"/>
              </a:ext>
            </a:extLst>
          </p:cNvPr>
          <p:cNvCxnSpPr>
            <a:cxnSpLocks/>
          </p:cNvCxnSpPr>
          <p:nvPr/>
        </p:nvCxnSpPr>
        <p:spPr>
          <a:xfrm flipV="1">
            <a:off x="2827078" y="4587058"/>
            <a:ext cx="1211522" cy="10007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A6DE41E-7AEB-7125-0381-5F498699BCAE}"/>
              </a:ext>
            </a:extLst>
          </p:cNvPr>
          <p:cNvCxnSpPr>
            <a:cxnSpLocks/>
            <a:stCxn id="16" idx="3"/>
          </p:cNvCxnSpPr>
          <p:nvPr/>
        </p:nvCxnSpPr>
        <p:spPr>
          <a:xfrm>
            <a:off x="2819399" y="5420945"/>
            <a:ext cx="1295401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37A0EA3-6E67-4307-B47E-4BEC1383B0E6}"/>
              </a:ext>
            </a:extLst>
          </p:cNvPr>
          <p:cNvCxnSpPr>
            <a:cxnSpLocks/>
            <a:stCxn id="15" idx="3"/>
          </p:cNvCxnSpPr>
          <p:nvPr/>
        </p:nvCxnSpPr>
        <p:spPr>
          <a:xfrm flipV="1">
            <a:off x="2819399" y="5758472"/>
            <a:ext cx="1295401" cy="92051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FB4C6C79-31C4-8AF3-1F00-523015467D6B}"/>
              </a:ext>
            </a:extLst>
          </p:cNvPr>
          <p:cNvCxnSpPr>
            <a:cxnSpLocks/>
            <a:stCxn id="14" idx="3"/>
          </p:cNvCxnSpPr>
          <p:nvPr/>
        </p:nvCxnSpPr>
        <p:spPr>
          <a:xfrm flipV="1">
            <a:off x="2819399" y="6201108"/>
            <a:ext cx="1524001" cy="30415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5E3F467-8272-B787-A6E5-88357407D3D9}"/>
              </a:ext>
            </a:extLst>
          </p:cNvPr>
          <p:cNvCxnSpPr>
            <a:cxnSpLocks/>
            <a:stCxn id="12" idx="3"/>
          </p:cNvCxnSpPr>
          <p:nvPr/>
        </p:nvCxnSpPr>
        <p:spPr>
          <a:xfrm flipV="1">
            <a:off x="2819400" y="4937643"/>
            <a:ext cx="1219200" cy="108434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Content Placeholder 29" descr="A black computer equipment with wires and wires&#10;&#10;AI-generated content may be incorrect.">
            <a:extLst>
              <a:ext uri="{FF2B5EF4-FFF2-40B4-BE49-F238E27FC236}">
                <a16:creationId xmlns:a16="http://schemas.microsoft.com/office/drawing/2014/main" id="{180F2E96-5748-59C6-B43F-0D6A828CA6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6" t="201" r="42958" b="13743"/>
          <a:stretch>
            <a:fillRect/>
          </a:stretch>
        </p:blipFill>
        <p:spPr>
          <a:xfrm>
            <a:off x="7339171" y="1281319"/>
            <a:ext cx="2151160" cy="5395625"/>
          </a:xfrm>
        </p:spPr>
      </p:pic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3C335C59-0CBB-47DF-01CA-6852396B4BBC}"/>
              </a:ext>
            </a:extLst>
          </p:cNvPr>
          <p:cNvCxnSpPr>
            <a:cxnSpLocks/>
            <a:stCxn id="42" idx="1"/>
          </p:cNvCxnSpPr>
          <p:nvPr/>
        </p:nvCxnSpPr>
        <p:spPr>
          <a:xfrm flipH="1" flipV="1">
            <a:off x="9117885" y="2582223"/>
            <a:ext cx="1186239" cy="123111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9E97B199-B06D-6D2F-AB58-DC1987B71BD3}"/>
              </a:ext>
            </a:extLst>
          </p:cNvPr>
          <p:cNvCxnSpPr>
            <a:cxnSpLocks/>
            <a:stCxn id="42" idx="1"/>
          </p:cNvCxnSpPr>
          <p:nvPr/>
        </p:nvCxnSpPr>
        <p:spPr>
          <a:xfrm flipH="1">
            <a:off x="9067800" y="2705334"/>
            <a:ext cx="1236324" cy="147018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E30CF155-4830-2CF2-D836-A896B5B7EDBC}"/>
              </a:ext>
            </a:extLst>
          </p:cNvPr>
          <p:cNvCxnSpPr>
            <a:cxnSpLocks/>
            <a:stCxn id="47" idx="1"/>
          </p:cNvCxnSpPr>
          <p:nvPr/>
        </p:nvCxnSpPr>
        <p:spPr>
          <a:xfrm flipH="1" flipV="1">
            <a:off x="9081499" y="3410731"/>
            <a:ext cx="1262220" cy="257517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A0A1EF5C-16D1-5990-4F3D-4825E673EFDB}"/>
              </a:ext>
            </a:extLst>
          </p:cNvPr>
          <p:cNvCxnSpPr>
            <a:cxnSpLocks/>
            <a:stCxn id="47" idx="1"/>
          </p:cNvCxnSpPr>
          <p:nvPr/>
        </p:nvCxnSpPr>
        <p:spPr>
          <a:xfrm flipH="1">
            <a:off x="9094447" y="3668248"/>
            <a:ext cx="1249272" cy="143365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469AA0EF-AEFD-1FDB-ECB2-5358C959856E}"/>
              </a:ext>
            </a:extLst>
          </p:cNvPr>
          <p:cNvSpPr txBox="1"/>
          <p:nvPr/>
        </p:nvSpPr>
        <p:spPr>
          <a:xfrm>
            <a:off x="10317072" y="4430793"/>
            <a:ext cx="16592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8-channel Galil with on-board stepper drivers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59FA4616-BE9E-5E04-0168-E803B4A4FF5B}"/>
              </a:ext>
            </a:extLst>
          </p:cNvPr>
          <p:cNvCxnSpPr>
            <a:cxnSpLocks/>
            <a:stCxn id="51" idx="1"/>
          </p:cNvCxnSpPr>
          <p:nvPr/>
        </p:nvCxnSpPr>
        <p:spPr>
          <a:xfrm flipH="1" flipV="1">
            <a:off x="9050571" y="4720692"/>
            <a:ext cx="1266501" cy="12560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77640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title"/>
          </p:nvPr>
        </p:nvSpPr>
        <p:spPr>
          <a:xfrm>
            <a:off x="2133600" y="228600"/>
            <a:ext cx="7772400" cy="533400"/>
          </a:xfrm>
        </p:spPr>
        <p:txBody>
          <a:bodyPr/>
          <a:lstStyle/>
          <a:p>
            <a:pPr algn="ctr" eaLnBrk="1" hangingPunct="1"/>
            <a:r>
              <a:rPr lang="en-US" altLang="en-US" sz="3200" b="1" dirty="0">
                <a:solidFill>
                  <a:srgbClr val="0070C0"/>
                </a:solidFill>
                <a:latin typeface="+mn-lt"/>
              </a:rPr>
              <a:t>Motivation</a:t>
            </a:r>
          </a:p>
        </p:txBody>
      </p:sp>
      <p:sp>
        <p:nvSpPr>
          <p:cNvPr id="6146" name="Rectangle 2"/>
          <p:cNvSpPr>
            <a:spLocks noGrp="1" noChangeArrowheads="1"/>
          </p:cNvSpPr>
          <p:nvPr>
            <p:ph idx="1"/>
          </p:nvPr>
        </p:nvSpPr>
        <p:spPr>
          <a:xfrm>
            <a:off x="304800" y="990600"/>
            <a:ext cx="11582400" cy="5867400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2400" dirty="0"/>
              <a:t>GSECARS and nearly all other beamlines at the Advanced Photon Source (APS) used VME for motion control, A/D, D/A, digital I/O, and serial control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/>
              <a:t>VME has many disadvantages:</a:t>
            </a:r>
          </a:p>
          <a:p>
            <a:pPr lvl="1"/>
            <a:r>
              <a:rPr lang="en-US" altLang="en-US" sz="2000" dirty="0"/>
              <a:t>Very poor price/performance</a:t>
            </a:r>
          </a:p>
          <a:p>
            <a:pPr lvl="1"/>
            <a:r>
              <a:rPr lang="en-US" altLang="en-US" sz="2000" dirty="0"/>
              <a:t>Difficult development/debugging environment</a:t>
            </a:r>
          </a:p>
          <a:p>
            <a:pPr lvl="1"/>
            <a:r>
              <a:rPr lang="en-US" altLang="en-US" sz="2000" dirty="0"/>
              <a:t>Existing devices becoming obsolete and unsupported, e.g. </a:t>
            </a:r>
            <a:r>
              <a:rPr lang="en-US" altLang="en-US" sz="2000" b="1" dirty="0"/>
              <a:t>OMS is going out of business</a:t>
            </a:r>
          </a:p>
          <a:p>
            <a:pPr lvl="1"/>
            <a:r>
              <a:rPr lang="en-US" altLang="en-US" sz="2000" dirty="0"/>
              <a:t>Few new devices  being developed</a:t>
            </a:r>
          </a:p>
          <a:p>
            <a:pPr lvl="1"/>
            <a:r>
              <a:rPr lang="en-US" altLang="en-US" sz="2000" dirty="0"/>
              <a:t>Local </a:t>
            </a:r>
            <a:r>
              <a:rPr lang="en-US" altLang="en-US" sz="2000" dirty="0" err="1"/>
              <a:t>vxWorks</a:t>
            </a:r>
            <a:r>
              <a:rPr lang="en-US" altLang="en-US" sz="2000" dirty="0"/>
              <a:t> expertise is disappearing as staff retire</a:t>
            </a:r>
          </a:p>
          <a:p>
            <a:r>
              <a:rPr lang="en-US" altLang="en-US" sz="2400" dirty="0"/>
              <a:t>GSECARS decided to take advantage of the APS “dark year” in 2023-2024 to eliminate VME</a:t>
            </a:r>
          </a:p>
          <a:p>
            <a:r>
              <a:rPr lang="en-US" altLang="en-US" sz="2400" dirty="0"/>
              <a:t>Needed to be cost effective since we had a limited budget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050" y="4413071"/>
            <a:ext cx="3009900" cy="225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1629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C71DD0-E9E9-F610-DBCB-A2467363CF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>
            <a:extLst>
              <a:ext uri="{FF2B5EF4-FFF2-40B4-BE49-F238E27FC236}">
                <a16:creationId xmlns:a16="http://schemas.microsoft.com/office/drawing/2014/main" id="{F474322B-A2C5-821A-AA35-F8F4548601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7400" y="304800"/>
            <a:ext cx="8382000" cy="5334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sz="3200" b="1" dirty="0">
                <a:solidFill>
                  <a:srgbClr val="0070C0"/>
                </a:solidFill>
                <a:latin typeface="+mn-lt"/>
              </a:rPr>
              <a:t>Measurement Computing Electronics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8CE2F53E-6E7C-78C1-A8D6-E929528505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69" y="1185809"/>
            <a:ext cx="6372831" cy="3429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78C7283-6832-27B9-F103-99FE5F2F3690}"/>
              </a:ext>
            </a:extLst>
          </p:cNvPr>
          <p:cNvSpPr txBox="1"/>
          <p:nvPr/>
        </p:nvSpPr>
        <p:spPr>
          <a:xfrm>
            <a:off x="533400" y="4684675"/>
            <a:ext cx="6324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GSECARS enclosure for USB-1808X, USB-3104, USB-CTR08</a:t>
            </a:r>
          </a:p>
          <a:p>
            <a:pPr algn="ctr"/>
            <a:r>
              <a:rPr lang="en-US" sz="2000" dirty="0"/>
              <a:t>USB hub, 68 BNC connectors, 2 encoder connectors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$2,200 for electronics, plus packaging done at GSECARS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7516EF-507C-0D44-9A5E-C1C92BC296A3}"/>
              </a:ext>
            </a:extLst>
          </p:cNvPr>
          <p:cNvSpPr txBox="1"/>
          <p:nvPr/>
        </p:nvSpPr>
        <p:spPr>
          <a:xfrm>
            <a:off x="7010400" y="1219200"/>
            <a:ext cx="5029200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000" b="1" dirty="0"/>
              <a:t>Functionality</a:t>
            </a:r>
          </a:p>
          <a:p>
            <a:pPr marL="182880" indent="-18288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8 analog inputs, 18-bit, 200 kHz streaming</a:t>
            </a:r>
          </a:p>
          <a:p>
            <a:pPr marL="182880" indent="-18288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10 analog outputs, 16-bit, 500 kHz streaming</a:t>
            </a:r>
          </a:p>
          <a:p>
            <a:pPr marL="182880" indent="-18288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8-channel counter/timer with same functions as Joerger scaler and SIS 3820 MCS</a:t>
            </a:r>
          </a:p>
          <a:p>
            <a:pPr marL="182880" indent="-18288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6 programmable pulse generators</a:t>
            </a:r>
          </a:p>
          <a:p>
            <a:pPr marL="182880" indent="-18288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20 digital I/O bits, each in or out</a:t>
            </a:r>
          </a:p>
          <a:p>
            <a:pPr marL="182880" indent="-18288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2 quadrature encoder inputs</a:t>
            </a:r>
          </a:p>
        </p:txBody>
      </p:sp>
    </p:spTree>
    <p:extLst>
      <p:ext uri="{BB962C8B-B14F-4D97-AF65-F5344CB8AC3E}">
        <p14:creationId xmlns:p14="http://schemas.microsoft.com/office/powerpoint/2010/main" val="21459509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Grp="1" noChangeArrowheads="1"/>
          </p:cNvSpPr>
          <p:nvPr>
            <p:ph type="title"/>
          </p:nvPr>
        </p:nvSpPr>
        <p:spPr>
          <a:xfrm>
            <a:off x="2133600" y="152400"/>
            <a:ext cx="7772400" cy="533400"/>
          </a:xfrm>
        </p:spPr>
        <p:txBody>
          <a:bodyPr/>
          <a:lstStyle/>
          <a:p>
            <a:pPr algn="ctr" eaLnBrk="1" hangingPunct="1"/>
            <a:r>
              <a:rPr lang="en-US" altLang="en-US" sz="3200" b="1" dirty="0">
                <a:solidFill>
                  <a:srgbClr val="0070C0"/>
                </a:solidFill>
                <a:latin typeface="+mn-lt"/>
              </a:rPr>
              <a:t>Motion Control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7993" y="802958"/>
            <a:ext cx="10515600" cy="838200"/>
          </a:xfrm>
        </p:spPr>
        <p:txBody>
          <a:bodyPr>
            <a:normAutofit fontScale="92500"/>
          </a:bodyPr>
          <a:lstStyle/>
          <a:p>
            <a:r>
              <a:rPr lang="en-US" sz="2400" dirty="0"/>
              <a:t>This was the most challenging aspect of moving away from VME at reasonable cost.</a:t>
            </a:r>
          </a:p>
          <a:p>
            <a:r>
              <a:rPr lang="en-US" sz="2400" dirty="0"/>
              <a:t>This was the count of the motor controllers and axes at GSECARS.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8589535"/>
              </p:ext>
            </p:extLst>
          </p:nvPr>
        </p:nvGraphicFramePr>
        <p:xfrm>
          <a:off x="1447800" y="1673542"/>
          <a:ext cx="8763000" cy="201739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46550">
                  <a:extLst>
                    <a:ext uri="{9D8B030D-6E8A-4147-A177-3AD203B41FA5}">
                      <a16:colId xmlns:a16="http://schemas.microsoft.com/office/drawing/2014/main" val="3360010537"/>
                    </a:ext>
                  </a:extLst>
                </a:gridCol>
                <a:gridCol w="906998">
                  <a:extLst>
                    <a:ext uri="{9D8B030D-6E8A-4147-A177-3AD203B41FA5}">
                      <a16:colId xmlns:a16="http://schemas.microsoft.com/office/drawing/2014/main" val="281375"/>
                    </a:ext>
                  </a:extLst>
                </a:gridCol>
                <a:gridCol w="1325612">
                  <a:extLst>
                    <a:ext uri="{9D8B030D-6E8A-4147-A177-3AD203B41FA5}">
                      <a16:colId xmlns:a16="http://schemas.microsoft.com/office/drawing/2014/main" val="1815299663"/>
                    </a:ext>
                  </a:extLst>
                </a:gridCol>
                <a:gridCol w="1367475">
                  <a:extLst>
                    <a:ext uri="{9D8B030D-6E8A-4147-A177-3AD203B41FA5}">
                      <a16:colId xmlns:a16="http://schemas.microsoft.com/office/drawing/2014/main" val="2025004964"/>
                    </a:ext>
                  </a:extLst>
                </a:gridCol>
                <a:gridCol w="1214220">
                  <a:extLst>
                    <a:ext uri="{9D8B030D-6E8A-4147-A177-3AD203B41FA5}">
                      <a16:colId xmlns:a16="http://schemas.microsoft.com/office/drawing/2014/main" val="1382942804"/>
                    </a:ext>
                  </a:extLst>
                </a:gridCol>
                <a:gridCol w="1199791">
                  <a:extLst>
                    <a:ext uri="{9D8B030D-6E8A-4147-A177-3AD203B41FA5}">
                      <a16:colId xmlns:a16="http://schemas.microsoft.com/office/drawing/2014/main" val="886065076"/>
                    </a:ext>
                  </a:extLst>
                </a:gridCol>
                <a:gridCol w="1102354">
                  <a:extLst>
                    <a:ext uri="{9D8B030D-6E8A-4147-A177-3AD203B41FA5}">
                      <a16:colId xmlns:a16="http://schemas.microsoft.com/office/drawing/2014/main" val="1749499609"/>
                    </a:ext>
                  </a:extLst>
                </a:gridCol>
              </a:tblGrid>
              <a:tr h="47625">
                <a:tc gridSpan="7"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</a:rPr>
                        <a:t>Motor controllers at GSECARS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828497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VME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Non-VME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4071743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OMS-58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OMS </a:t>
                      </a:r>
                      <a:r>
                        <a:rPr lang="en-US" sz="1800" b="1" u="none" strike="noStrike" dirty="0" err="1">
                          <a:effectLst/>
                        </a:rPr>
                        <a:t>MAXv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Newport XPS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ACS MCB-4B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err="1">
                          <a:effectLst/>
                        </a:rPr>
                        <a:t>Aerotech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Delta Tau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1943730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Total controllers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>
                          <a:effectLst/>
                        </a:rPr>
                        <a:t>44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8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17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8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1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2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3827185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Total axes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352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64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136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32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7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14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9220916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67387521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Total axes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605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28408876"/>
                  </a:ext>
                </a:extLst>
              </a:tr>
            </a:tbl>
          </a:graphicData>
        </a:graphic>
      </p:graphicFrame>
      <p:sp>
        <p:nvSpPr>
          <p:cNvPr id="8" name="Content Placeholder 1"/>
          <p:cNvSpPr txBox="1">
            <a:spLocks/>
          </p:cNvSpPr>
          <p:nvPr/>
        </p:nvSpPr>
        <p:spPr>
          <a:xfrm>
            <a:off x="685800" y="3886200"/>
            <a:ext cx="10515600" cy="25146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Two popular non-VME motor controllers at APS are Newport XPS and ACS MP4U.  These each cost more than $16,000 for an 8-axis version.</a:t>
            </a:r>
          </a:p>
          <a:p>
            <a:r>
              <a:rPr lang="en-US" sz="2400" dirty="0"/>
              <a:t>GSECARS needed to replace 52 VME motor controllers, which would be $832K with those controllers.</a:t>
            </a:r>
            <a:endParaRPr lang="en-US" sz="2000" dirty="0"/>
          </a:p>
          <a:p>
            <a:pPr lvl="1"/>
            <a:r>
              <a:rPr lang="en-US" sz="2000" dirty="0"/>
              <a:t>This was not feasible within our budgets.</a:t>
            </a:r>
          </a:p>
          <a:p>
            <a:r>
              <a:rPr lang="en-US" sz="2400" dirty="0"/>
              <a:t>Our VME modules were only controlling simple open-loop stepper motors, mainly with Step-Pak drivers.</a:t>
            </a:r>
          </a:p>
        </p:txBody>
      </p:sp>
    </p:spTree>
    <p:extLst>
      <p:ext uri="{BB962C8B-B14F-4D97-AF65-F5344CB8AC3E}">
        <p14:creationId xmlns:p14="http://schemas.microsoft.com/office/powerpoint/2010/main" val="6507581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Grp="1" noChangeArrowheads="1"/>
          </p:cNvSpPr>
          <p:nvPr>
            <p:ph type="title"/>
          </p:nvPr>
        </p:nvSpPr>
        <p:spPr>
          <a:xfrm>
            <a:off x="2133600" y="152400"/>
            <a:ext cx="7772400" cy="533400"/>
          </a:xfrm>
        </p:spPr>
        <p:txBody>
          <a:bodyPr/>
          <a:lstStyle/>
          <a:p>
            <a:pPr algn="ctr" eaLnBrk="1" hangingPunct="1"/>
            <a:r>
              <a:rPr lang="en-US" altLang="en-US" sz="3200" b="1" dirty="0">
                <a:solidFill>
                  <a:srgbClr val="0070C0"/>
                </a:solidFill>
                <a:latin typeface="+mn-lt"/>
              </a:rPr>
              <a:t>Galil DMC-4183 8-Axis Controller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914400"/>
            <a:ext cx="5556778" cy="5596917"/>
          </a:xfrm>
        </p:spPr>
        <p:txBody>
          <a:bodyPr wrap="square">
            <a:spAutoFit/>
          </a:bodyPr>
          <a:lstStyle/>
          <a:p>
            <a:r>
              <a:rPr lang="en-US" sz="2400" dirty="0"/>
              <a:t>$2,330 base cost without amplifiers </a:t>
            </a:r>
          </a:p>
          <a:p>
            <a:r>
              <a:rPr lang="en-US" sz="2400" dirty="0"/>
              <a:t>7-8 times less expensive than XPS or ACS controllers.</a:t>
            </a:r>
          </a:p>
          <a:p>
            <a:r>
              <a:rPr lang="en-US" sz="2400" dirty="0"/>
              <a:t>Ethernet interface</a:t>
            </a:r>
          </a:p>
          <a:p>
            <a:r>
              <a:rPr lang="en-US" sz="2400" dirty="0"/>
              <a:t>Pulse and direction and analog drive outputs for steppers or servos.</a:t>
            </a:r>
          </a:p>
          <a:p>
            <a:pPr lvl="1"/>
            <a:r>
              <a:rPr lang="en-US" sz="2000" b="1" dirty="0"/>
              <a:t>Directly replaces OMS for use with Step-Pak or </a:t>
            </a:r>
            <a:r>
              <a:rPr lang="en-US" sz="2000" b="1" dirty="0" err="1"/>
              <a:t>Phytron</a:t>
            </a:r>
            <a:r>
              <a:rPr lang="en-US" sz="2000" b="1" dirty="0"/>
              <a:t> drivers</a:t>
            </a:r>
          </a:p>
          <a:p>
            <a:r>
              <a:rPr lang="en-US" sz="2400" dirty="0"/>
              <a:t>Optional on-board stepper and/or servo drivers.</a:t>
            </a:r>
          </a:p>
          <a:p>
            <a:r>
              <a:rPr lang="en-US" sz="2400" dirty="0"/>
              <a:t>Supports incremental and absolute (BISS, SSI) encoders</a:t>
            </a:r>
          </a:p>
          <a:p>
            <a:r>
              <a:rPr lang="en-US" sz="2400" dirty="0"/>
              <a:t>8 analog inputs</a:t>
            </a:r>
          </a:p>
          <a:p>
            <a:r>
              <a:rPr lang="en-US" sz="2400" dirty="0"/>
              <a:t>16 optically isolated inputs and outputs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9178" y="914400"/>
            <a:ext cx="6279141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0822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Grp="1" noChangeArrowheads="1"/>
          </p:cNvSpPr>
          <p:nvPr>
            <p:ph type="title"/>
          </p:nvPr>
        </p:nvSpPr>
        <p:spPr>
          <a:xfrm>
            <a:off x="2133600" y="152400"/>
            <a:ext cx="7772400" cy="533400"/>
          </a:xfrm>
        </p:spPr>
        <p:txBody>
          <a:bodyPr/>
          <a:lstStyle/>
          <a:p>
            <a:pPr algn="ctr" eaLnBrk="1" hangingPunct="1"/>
            <a:r>
              <a:rPr lang="en-US" altLang="en-US" sz="3200" b="1" dirty="0">
                <a:solidFill>
                  <a:srgbClr val="0070C0"/>
                </a:solidFill>
                <a:latin typeface="+mn-lt"/>
              </a:rPr>
              <a:t>Galil DMC-4183 Important Features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836561"/>
            <a:ext cx="11125200" cy="5107039"/>
          </a:xfrm>
        </p:spPr>
        <p:txBody>
          <a:bodyPr wrap="square">
            <a:spAutoFit/>
          </a:bodyPr>
          <a:lstStyle/>
          <a:p>
            <a:r>
              <a:rPr lang="en-US" sz="2400" dirty="0"/>
              <a:t>Up to 15 MHz encoder frequency</a:t>
            </a:r>
          </a:p>
          <a:p>
            <a:r>
              <a:rPr lang="en-US" sz="2400" dirty="0"/>
              <a:t>Multitasking for concurrent execution of up to eight programs.</a:t>
            </a:r>
          </a:p>
          <a:p>
            <a:r>
              <a:rPr lang="en-US" sz="2400" dirty="0"/>
              <a:t>Optically isolated home and limit inputs.</a:t>
            </a:r>
          </a:p>
          <a:p>
            <a:r>
              <a:rPr lang="en-US" sz="2400" dirty="0"/>
              <a:t>PID compensation with velocity and acceleration feedforward, integration limits, notch filter and low-pass filter.</a:t>
            </a:r>
          </a:p>
          <a:p>
            <a:r>
              <a:rPr lang="en-US" sz="2400" dirty="0"/>
              <a:t>Modes of motion include point-to-point positioning, jogging, PVT, contouring, linear and circular interpolation, electronic gearing and ECAM. </a:t>
            </a:r>
          </a:p>
          <a:p>
            <a:r>
              <a:rPr lang="en-US" sz="2400" dirty="0"/>
              <a:t>Mature EPICS driver written by Mark Clift at the Australian Synchrotron</a:t>
            </a:r>
          </a:p>
          <a:p>
            <a:r>
              <a:rPr lang="en-US" sz="2400" dirty="0"/>
              <a:t>Supports complex coordinated motion (EPICS profile moves)</a:t>
            </a:r>
          </a:p>
          <a:p>
            <a:r>
              <a:rPr lang="en-US" sz="2400" dirty="0"/>
              <a:t>Supports Position Compare Output (PCO) for triggering detectors at specific positions</a:t>
            </a:r>
          </a:p>
          <a:p>
            <a:r>
              <a:rPr lang="en-US" sz="2400" dirty="0"/>
              <a:t>Optional plugin amplifier boards for steppers, brushed servos, and 3-phase brushless servos.</a:t>
            </a:r>
          </a:p>
        </p:txBody>
      </p:sp>
    </p:spTree>
    <p:extLst>
      <p:ext uri="{BB962C8B-B14F-4D97-AF65-F5344CB8AC3E}">
        <p14:creationId xmlns:p14="http://schemas.microsoft.com/office/powerpoint/2010/main" val="11189257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FCC4F0-7BD9-8F4C-5766-BFB557653C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>
            <a:extLst>
              <a:ext uri="{FF2B5EF4-FFF2-40B4-BE49-F238E27FC236}">
                <a16:creationId xmlns:a16="http://schemas.microsoft.com/office/drawing/2014/main" id="{942283CD-35DE-DB12-F5C9-EC58C4C439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33600" y="152400"/>
            <a:ext cx="7772400" cy="533400"/>
          </a:xfrm>
        </p:spPr>
        <p:txBody>
          <a:bodyPr/>
          <a:lstStyle/>
          <a:p>
            <a:pPr algn="ctr" eaLnBrk="1" hangingPunct="1"/>
            <a:r>
              <a:rPr lang="en-US" altLang="en-US" sz="3200" b="1" dirty="0">
                <a:solidFill>
                  <a:srgbClr val="0070C0"/>
                </a:solidFill>
                <a:latin typeface="+mn-lt"/>
              </a:rPr>
              <a:t>Current Status at GSECARS and 6-BM-B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4808DE-BF42-FDB2-FBFA-E4AB262E81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762000"/>
            <a:ext cx="11125200" cy="4083682"/>
          </a:xfrm>
        </p:spPr>
        <p:txBody>
          <a:bodyPr wrap="square">
            <a:spAutoFit/>
          </a:bodyPr>
          <a:lstStyle/>
          <a:p>
            <a:r>
              <a:rPr lang="en-US" sz="2400" dirty="0"/>
              <a:t>55 Galil controllers (440 axes) at GSECARS</a:t>
            </a:r>
          </a:p>
          <a:p>
            <a:r>
              <a:rPr lang="en-US" sz="2400" dirty="0"/>
              <a:t>4 controllers (32 axes) at 6-BM-B</a:t>
            </a:r>
            <a:endParaRPr lang="en-US" sz="2000" dirty="0"/>
          </a:p>
          <a:p>
            <a:r>
              <a:rPr lang="en-US" sz="2400" dirty="0"/>
              <a:t>33 controllers using pulse &amp; direction to Step-Pak and </a:t>
            </a:r>
            <a:r>
              <a:rPr lang="en-US" sz="2400" dirty="0" err="1"/>
              <a:t>Phytron</a:t>
            </a:r>
            <a:r>
              <a:rPr lang="en-US" sz="2400" dirty="0"/>
              <a:t> drivers</a:t>
            </a:r>
          </a:p>
          <a:p>
            <a:r>
              <a:rPr lang="en-US" sz="2400" dirty="0"/>
              <a:t>26 controllers using on-board amplifiers for steppers, servos, and 3-phase brushless servo motors</a:t>
            </a:r>
          </a:p>
          <a:p>
            <a:r>
              <a:rPr lang="en-US" sz="2400" dirty="0"/>
              <a:t>No failures in nearly 2 years of operation</a:t>
            </a:r>
          </a:p>
          <a:p>
            <a:r>
              <a:rPr lang="en-US" sz="2400" dirty="0"/>
              <a:t>Very smooth transition from OMS controllers.</a:t>
            </a:r>
          </a:p>
          <a:p>
            <a:pPr lvl="1"/>
            <a:r>
              <a:rPr lang="en-US" sz="2000" dirty="0"/>
              <a:t>Motor numbers stayed the same</a:t>
            </a:r>
          </a:p>
          <a:p>
            <a:pPr lvl="1"/>
            <a:r>
              <a:rPr lang="en-US" sz="2000" dirty="0"/>
              <a:t>Cabling was largely preserved</a:t>
            </a:r>
          </a:p>
          <a:p>
            <a:pPr lvl="1"/>
            <a:r>
              <a:rPr lang="en-US" sz="2000" dirty="0"/>
              <a:t>Much more functionality than OMS provides</a:t>
            </a:r>
          </a:p>
        </p:txBody>
      </p:sp>
    </p:spTree>
    <p:extLst>
      <p:ext uri="{BB962C8B-B14F-4D97-AF65-F5344CB8AC3E}">
        <p14:creationId xmlns:p14="http://schemas.microsoft.com/office/powerpoint/2010/main" val="35056782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1C7295-D269-228C-43CF-27B509F720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>
            <a:extLst>
              <a:ext uri="{FF2B5EF4-FFF2-40B4-BE49-F238E27FC236}">
                <a16:creationId xmlns:a16="http://schemas.microsoft.com/office/drawing/2014/main" id="{D85C952A-206D-AB8E-93AC-336CB9B245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33600" y="152400"/>
            <a:ext cx="7772400" cy="533400"/>
          </a:xfrm>
        </p:spPr>
        <p:txBody>
          <a:bodyPr/>
          <a:lstStyle/>
          <a:p>
            <a:pPr algn="ctr" eaLnBrk="1" hangingPunct="1"/>
            <a:r>
              <a:rPr lang="en-US" altLang="en-US" sz="3200" b="1" dirty="0">
                <a:solidFill>
                  <a:srgbClr val="0070C0"/>
                </a:solidFill>
                <a:latin typeface="+mn-lt"/>
              </a:rPr>
              <a:t>Amplifier Cards Used at GSECARS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A314EBD-F00C-2600-A086-D54A9950D4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686003"/>
            <a:ext cx="11125200" cy="6019597"/>
          </a:xfrm>
        </p:spPr>
        <p:txBody>
          <a:bodyPr wrap="square">
            <a:spAutoFit/>
          </a:bodyPr>
          <a:lstStyle/>
          <a:p>
            <a:r>
              <a:rPr lang="en-US" sz="2400" dirty="0"/>
              <a:t>D4040 for small stepper motors ($205)</a:t>
            </a:r>
          </a:p>
          <a:p>
            <a:pPr lvl="1"/>
            <a:r>
              <a:rPr lang="en-US" sz="2000" dirty="0"/>
              <a:t>4-channel stepper motor driver with 0.5, 0.75, 1.0, 1.4 A/phase</a:t>
            </a:r>
          </a:p>
          <a:p>
            <a:pPr lvl="1"/>
            <a:r>
              <a:rPr lang="en-US" sz="2000" dirty="0"/>
              <a:t>Micro-stepping (x1, x2, x4, x16)</a:t>
            </a:r>
          </a:p>
          <a:p>
            <a:pPr lvl="1"/>
            <a:r>
              <a:rPr lang="en-US" sz="2000" dirty="0"/>
              <a:t>0%, 25%, or 100% holding current</a:t>
            </a:r>
          </a:p>
          <a:p>
            <a:r>
              <a:rPr lang="en-US" sz="2400" dirty="0"/>
              <a:t>D4140 for larger stepper motors ($675)</a:t>
            </a:r>
          </a:p>
          <a:p>
            <a:pPr lvl="1"/>
            <a:r>
              <a:rPr lang="en-US" sz="2000" dirty="0"/>
              <a:t>4-channel stepper motor driver with 0.5, 1.0, 2.0, 3.0 A/phase</a:t>
            </a:r>
          </a:p>
          <a:p>
            <a:pPr lvl="1"/>
            <a:r>
              <a:rPr lang="en-US" sz="2000" dirty="0"/>
              <a:t>Micro-stepping (x64)</a:t>
            </a:r>
          </a:p>
          <a:p>
            <a:pPr lvl="1"/>
            <a:r>
              <a:rPr lang="en-US" sz="2000" dirty="0"/>
              <a:t>0%, 25%, or 100% holding current</a:t>
            </a:r>
          </a:p>
          <a:p>
            <a:r>
              <a:rPr lang="en-US" sz="2400" dirty="0"/>
              <a:t>D3140 for small servo motors ($205)</a:t>
            </a:r>
          </a:p>
          <a:p>
            <a:pPr lvl="1"/>
            <a:r>
              <a:rPr lang="en-US" sz="2000" dirty="0"/>
              <a:t>4-channel brushed servo motor driver with 1 A max. current, 20 W max. power</a:t>
            </a:r>
          </a:p>
          <a:p>
            <a:r>
              <a:rPr lang="en-US" sz="2400" dirty="0"/>
              <a:t>D3020 for larger servo motors ($505)</a:t>
            </a:r>
          </a:p>
          <a:p>
            <a:pPr lvl="1"/>
            <a:r>
              <a:rPr lang="en-US" sz="2000" dirty="0"/>
              <a:t>2-channel brushed servo motor driver with 7 A max. current, 500 W max. power</a:t>
            </a:r>
          </a:p>
          <a:p>
            <a:r>
              <a:rPr lang="en-US" sz="2400" dirty="0"/>
              <a:t>D3547 for larger stepper, brushed servo, and =brushless servo motors ($1,400)</a:t>
            </a:r>
          </a:p>
          <a:p>
            <a:pPr lvl="1"/>
            <a:r>
              <a:rPr lang="en-US" sz="2000" dirty="0"/>
              <a:t>4-channel driver for stepper, brushed servo, and 2 or 3-phase brushless motors </a:t>
            </a:r>
          </a:p>
          <a:p>
            <a:pPr lvl="1"/>
            <a:r>
              <a:rPr lang="en-US" sz="2000" dirty="0"/>
              <a:t>Stepper motors: 0.75, 1.5, 2.0, 6.0 A/phase, micro-stepping (x256)</a:t>
            </a:r>
          </a:p>
          <a:p>
            <a:pPr lvl="1"/>
            <a:r>
              <a:rPr lang="en-US" sz="2000" dirty="0"/>
              <a:t>Brushed and 3-phase brushless servos: 8 A, 600 W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579821-E5D8-9C4D-B4A3-31F025A9469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3929" r="34376"/>
          <a:stretch>
            <a:fillRect/>
          </a:stretch>
        </p:blipFill>
        <p:spPr>
          <a:xfrm>
            <a:off x="7731389" y="1130007"/>
            <a:ext cx="4120622" cy="2819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8E3EE1D-9DDD-752B-8508-FB866956E41C}"/>
              </a:ext>
            </a:extLst>
          </p:cNvPr>
          <p:cNvSpPr txBox="1"/>
          <p:nvPr/>
        </p:nvSpPr>
        <p:spPr>
          <a:xfrm>
            <a:off x="9906000" y="685800"/>
            <a:ext cx="1924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Amplifier outputs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D0C5F6A-5DDD-6AC5-5066-A810FE11E2A2}"/>
              </a:ext>
            </a:extLst>
          </p:cNvPr>
          <p:cNvCxnSpPr>
            <a:cxnSpLocks/>
            <a:stCxn id="4" idx="2"/>
          </p:cNvCxnSpPr>
          <p:nvPr/>
        </p:nvCxnSpPr>
        <p:spPr>
          <a:xfrm flipH="1">
            <a:off x="10134600" y="1055132"/>
            <a:ext cx="733425" cy="444004"/>
          </a:xfrm>
          <a:prstGeom prst="straightConnector1">
            <a:avLst/>
          </a:prstGeom>
          <a:ln>
            <a:tailEnd type="triangle" w="lg" len="lg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2126E47-B84C-717F-FED1-74C1A95756BC}"/>
              </a:ext>
            </a:extLst>
          </p:cNvPr>
          <p:cNvCxnSpPr>
            <a:cxnSpLocks/>
            <a:stCxn id="4" idx="2"/>
          </p:cNvCxnSpPr>
          <p:nvPr/>
        </p:nvCxnSpPr>
        <p:spPr>
          <a:xfrm>
            <a:off x="10868025" y="1055132"/>
            <a:ext cx="228600" cy="697468"/>
          </a:xfrm>
          <a:prstGeom prst="straightConnector1">
            <a:avLst/>
          </a:prstGeom>
          <a:ln>
            <a:tailEnd type="triangle" w="lg" len="lg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81026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Grp="1" noChangeArrowheads="1"/>
          </p:cNvSpPr>
          <p:nvPr>
            <p:ph type="title"/>
          </p:nvPr>
        </p:nvSpPr>
        <p:spPr>
          <a:xfrm>
            <a:off x="2133600" y="152400"/>
            <a:ext cx="7772400" cy="5334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sz="3200" b="1" dirty="0" err="1">
                <a:solidFill>
                  <a:srgbClr val="0070C0"/>
                </a:solidFill>
                <a:latin typeface="+mn-lt"/>
              </a:rPr>
              <a:t>Galil</a:t>
            </a:r>
            <a:r>
              <a:rPr lang="en-US" altLang="en-US" sz="3200" b="1" dirty="0">
                <a:solidFill>
                  <a:srgbClr val="0070C0"/>
                </a:solidFill>
                <a:latin typeface="+mn-lt"/>
              </a:rPr>
              <a:t> Specific Screens – Rich Features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300B12-8780-538D-1E92-BA5A1C7AF5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140" y="762000"/>
            <a:ext cx="3424843" cy="5943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2426AF-C992-225E-B7E6-1F2DEB2627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1511" y="762000"/>
            <a:ext cx="3718809" cy="5943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6422297-504F-0106-20C7-36EF5A4242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5972" y="762000"/>
            <a:ext cx="3620054" cy="25603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7D60B55-2361-52FD-8F53-33A885461E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64979" y="3505200"/>
            <a:ext cx="3282041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989821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11637</TotalTime>
  <Words>1524</Words>
  <Application>Microsoft Office PowerPoint</Application>
  <PresentationFormat>Widescreen</PresentationFormat>
  <Paragraphs>210</Paragraphs>
  <Slides>19</Slides>
  <Notes>19</Notes>
  <HiddenSlides>0</HiddenSlides>
  <MMClips>2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Default Design</vt:lpstr>
      <vt:lpstr>Adobe Acrobat Document</vt:lpstr>
      <vt:lpstr>PowerPoint Presentation</vt:lpstr>
      <vt:lpstr>Motivation</vt:lpstr>
      <vt:lpstr>Measurement Computing Electronics</vt:lpstr>
      <vt:lpstr>Motion Control</vt:lpstr>
      <vt:lpstr>Galil DMC-4183 8-Axis Controller</vt:lpstr>
      <vt:lpstr>Galil DMC-4183 Important Features</vt:lpstr>
      <vt:lpstr>Current Status at GSECARS and 6-BM-B</vt:lpstr>
      <vt:lpstr>Amplifier Cards Used at GSECARS</vt:lpstr>
      <vt:lpstr>Galil Specific Screens – Rich Features</vt:lpstr>
      <vt:lpstr>GSECARS Packaging for Galil Controllers with Step &amp; Direction to  External Step-Pak or Phytron Amplifiers</vt:lpstr>
      <vt:lpstr>GSECARS Packaging for Galil Controllers with On-Board Amplifiers</vt:lpstr>
      <vt:lpstr>GSECARS Packaging for Galil Controllers with On-Board Amplifiers Boxes all Constructed by Pasquale (Lino) Di Donna at GSECARS</vt:lpstr>
      <vt:lpstr>Coordinated Motion for Virtual 2-θ Detector Mount</vt:lpstr>
      <vt:lpstr>Simple Solution – Soft Motor Support</vt:lpstr>
      <vt:lpstr>More Complex Solution – Profile Move Support</vt:lpstr>
      <vt:lpstr>Coordinated Motion of Detector Mount</vt:lpstr>
      <vt:lpstr>Coordinated Motion of Detector Mount</vt:lpstr>
      <vt:lpstr>Teknic Hudson 3-Phase Brushless Motors</vt:lpstr>
      <vt:lpstr>Equipment Racks</vt:lpstr>
    </vt:vector>
  </TitlesOfParts>
  <Company>CARS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On-the-fly Scanning with EPICS and Spec</dc:title>
  <dc:creator>Mark Rivers</dc:creator>
  <cp:lastModifiedBy>Mark Rivers</cp:lastModifiedBy>
  <cp:revision>119</cp:revision>
  <dcterms:created xsi:type="dcterms:W3CDTF">2003-02-20T15:21:08Z</dcterms:created>
  <dcterms:modified xsi:type="dcterms:W3CDTF">2026-02-18T19:23:41Z</dcterms:modified>
</cp:coreProperties>
</file>