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0" r:id="rId3"/>
    <p:sldMasterId id="2147483690" r:id="rId4"/>
    <p:sldMasterId id="2147483702" r:id="rId5"/>
    <p:sldMasterId id="2147483705" r:id="rId6"/>
    <p:sldMasterId id="2147483723" r:id="rId7"/>
  </p:sldMasterIdLst>
  <p:notesMasterIdLst>
    <p:notesMasterId r:id="rId31"/>
  </p:notesMasterIdLst>
  <p:handoutMasterIdLst>
    <p:handoutMasterId r:id="rId32"/>
  </p:handoutMasterIdLst>
  <p:sldIdLst>
    <p:sldId id="421" r:id="rId8"/>
    <p:sldId id="483" r:id="rId9"/>
    <p:sldId id="536" r:id="rId10"/>
    <p:sldId id="485" r:id="rId11"/>
    <p:sldId id="487" r:id="rId12"/>
    <p:sldId id="488" r:id="rId13"/>
    <p:sldId id="484" r:id="rId14"/>
    <p:sldId id="489" r:id="rId15"/>
    <p:sldId id="490" r:id="rId16"/>
    <p:sldId id="492" r:id="rId17"/>
    <p:sldId id="505" r:id="rId18"/>
    <p:sldId id="502" r:id="rId19"/>
    <p:sldId id="534" r:id="rId20"/>
    <p:sldId id="494" r:id="rId21"/>
    <p:sldId id="539" r:id="rId22"/>
    <p:sldId id="506" r:id="rId23"/>
    <p:sldId id="508" r:id="rId24"/>
    <p:sldId id="509" r:id="rId25"/>
    <p:sldId id="521" r:id="rId26"/>
    <p:sldId id="524" r:id="rId27"/>
    <p:sldId id="537" r:id="rId28"/>
    <p:sldId id="538" r:id="rId29"/>
    <p:sldId id="540" r:id="rId30"/>
  </p:sldIdLst>
  <p:sldSz cx="9144000" cy="6858000" type="screen4x3"/>
  <p:notesSz cx="7010400" cy="9296400"/>
  <p:defaultTextStyle>
    <a:defPPr>
      <a:defRPr lang="en-US"/>
    </a:defPPr>
    <a:lvl1pPr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1pPr>
    <a:lvl2pPr marL="4572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2pPr>
    <a:lvl3pPr marL="9144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3pPr>
    <a:lvl4pPr marL="13716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4pPr>
    <a:lvl5pPr marL="18288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5pPr>
    <a:lvl6pPr marL="2286000" algn="l" defTabSz="914400" rtl="0" eaLnBrk="1" latinLnBrk="0" hangingPunct="1">
      <a:defRPr sz="1200" b="1" i="1" kern="1200">
        <a:solidFill>
          <a:schemeClr val="tx1"/>
        </a:solidFill>
        <a:latin typeface="Arial" charset="0"/>
        <a:ea typeface="ＭＳ Ｐゴシック" pitchFamily="-107" charset="-128"/>
        <a:cs typeface="+mn-cs"/>
      </a:defRPr>
    </a:lvl6pPr>
    <a:lvl7pPr marL="2743200" algn="l" defTabSz="914400" rtl="0" eaLnBrk="1" latinLnBrk="0" hangingPunct="1">
      <a:defRPr sz="1200" b="1" i="1" kern="1200">
        <a:solidFill>
          <a:schemeClr val="tx1"/>
        </a:solidFill>
        <a:latin typeface="Arial" charset="0"/>
        <a:ea typeface="ＭＳ Ｐゴシック" pitchFamily="-107" charset="-128"/>
        <a:cs typeface="+mn-cs"/>
      </a:defRPr>
    </a:lvl7pPr>
    <a:lvl8pPr marL="3200400" algn="l" defTabSz="914400" rtl="0" eaLnBrk="1" latinLnBrk="0" hangingPunct="1">
      <a:defRPr sz="1200" b="1" i="1" kern="1200">
        <a:solidFill>
          <a:schemeClr val="tx1"/>
        </a:solidFill>
        <a:latin typeface="Arial" charset="0"/>
        <a:ea typeface="ＭＳ Ｐゴシック" pitchFamily="-107" charset="-128"/>
        <a:cs typeface="+mn-cs"/>
      </a:defRPr>
    </a:lvl8pPr>
    <a:lvl9pPr marL="3657600" algn="l" defTabSz="914400" rtl="0" eaLnBrk="1" latinLnBrk="0" hangingPunct="1">
      <a:defRPr sz="1200" b="1" i="1" kern="1200">
        <a:solidFill>
          <a:schemeClr val="tx1"/>
        </a:solidFill>
        <a:latin typeface="Arial"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FF00"/>
    <a:srgbClr val="FFFFFF"/>
    <a:srgbClr val="CCECFF"/>
    <a:srgbClr val="FFFF66"/>
    <a:srgbClr val="00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0419" autoAdjust="0"/>
  </p:normalViewPr>
  <p:slideViewPr>
    <p:cSldViewPr snapToGrid="0">
      <p:cViewPr varScale="1">
        <p:scale>
          <a:sx n="80" d="100"/>
          <a:sy n="80" d="100"/>
        </p:scale>
        <p:origin x="-1230" y="-90"/>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defTabSz="909638">
              <a:defRPr>
                <a:latin typeface="Arial" pitchFamily="-107" charset="0"/>
                <a:ea typeface="+mn-ea"/>
              </a:defRPr>
            </a:lvl1pPr>
          </a:lstStyle>
          <a:p>
            <a:pPr>
              <a:defRPr/>
            </a:pPr>
            <a:endParaRPr lang="en-US"/>
          </a:p>
        </p:txBody>
      </p:sp>
      <p:sp>
        <p:nvSpPr>
          <p:cNvPr id="50179" name="Rectangle 3"/>
          <p:cNvSpPr>
            <a:spLocks noGrp="1" noChangeArrowheads="1"/>
          </p:cNvSpPr>
          <p:nvPr>
            <p:ph type="dt" sz="quarter" idx="1"/>
          </p:nvPr>
        </p:nvSpPr>
        <p:spPr bwMode="auto">
          <a:xfrm>
            <a:off x="3946525" y="0"/>
            <a:ext cx="3035300"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algn="r" defTabSz="909638">
              <a:defRPr>
                <a:latin typeface="Arial" pitchFamily="-107" charset="0"/>
                <a:ea typeface="+mn-ea"/>
              </a:defRPr>
            </a:lvl1pPr>
          </a:lstStyle>
          <a:p>
            <a:pPr>
              <a:defRPr/>
            </a:pPr>
            <a:endParaRPr lang="en-US"/>
          </a:p>
        </p:txBody>
      </p:sp>
      <p:sp>
        <p:nvSpPr>
          <p:cNvPr id="50180" name="Rectangle 4"/>
          <p:cNvSpPr>
            <a:spLocks noGrp="1" noChangeArrowheads="1"/>
          </p:cNvSpPr>
          <p:nvPr>
            <p:ph type="ftr" sz="quarter" idx="2"/>
          </p:nvPr>
        </p:nvSpPr>
        <p:spPr bwMode="auto">
          <a:xfrm>
            <a:off x="0" y="8867775"/>
            <a:ext cx="3036888"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defTabSz="909638">
              <a:defRPr>
                <a:latin typeface="Arial" pitchFamily="-107" charset="0"/>
                <a:ea typeface="+mn-ea"/>
              </a:defRPr>
            </a:lvl1pPr>
          </a:lstStyle>
          <a:p>
            <a:pPr>
              <a:defRPr/>
            </a:pPr>
            <a:endParaRPr lang="en-US"/>
          </a:p>
        </p:txBody>
      </p:sp>
      <p:sp>
        <p:nvSpPr>
          <p:cNvPr id="50181" name="Rectangle 5"/>
          <p:cNvSpPr>
            <a:spLocks noGrp="1" noChangeArrowheads="1"/>
          </p:cNvSpPr>
          <p:nvPr>
            <p:ph type="sldNum" sz="quarter" idx="3"/>
          </p:nvPr>
        </p:nvSpPr>
        <p:spPr bwMode="auto">
          <a:xfrm>
            <a:off x="3946525" y="8867775"/>
            <a:ext cx="3035300"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algn="r" defTabSz="909638">
              <a:defRPr/>
            </a:lvl1pPr>
          </a:lstStyle>
          <a:p>
            <a:fld id="{32C45EEF-6759-4EEA-A63E-CBDC2538EFC4}" type="slidenum">
              <a:rPr lang="en-US"/>
              <a:pPr/>
              <a:t>‹#›</a:t>
            </a:fld>
            <a:endParaRPr lang="en-US"/>
          </a:p>
        </p:txBody>
      </p:sp>
    </p:spTree>
    <p:extLst>
      <p:ext uri="{BB962C8B-B14F-4D97-AF65-F5344CB8AC3E}">
        <p14:creationId xmlns:p14="http://schemas.microsoft.com/office/powerpoint/2010/main" val="2844306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098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DF02640D-EBA1-48D5-A18F-3163E41D47A3}" type="slidenum">
              <a:rPr lang="en-US">
                <a:solidFill>
                  <a:prstClr val="black"/>
                </a:solidFill>
              </a:rPr>
              <a:pPr/>
              <a:t>16</a:t>
            </a:fld>
            <a:endParaRPr lang="en-US">
              <a:solidFill>
                <a:prstClr val="black"/>
              </a:solidFill>
            </a:endParaRPr>
          </a:p>
        </p:txBody>
      </p:sp>
      <p:sp>
        <p:nvSpPr>
          <p:cNvPr id="13314" name="Rectangle 2"/>
          <p:cNvSpPr>
            <a:spLocks noGrp="1" noRot="1" noChangeAspect="1" noChangeArrowheads="1" noTextEdit="1"/>
          </p:cNvSpPr>
          <p:nvPr>
            <p:ph type="sldImg"/>
          </p:nvPr>
        </p:nvSpPr>
        <p:spPr>
          <a:xfrm>
            <a:off x="1181100" y="696913"/>
            <a:ext cx="4648200" cy="3486150"/>
          </a:xfrm>
          <a:prstGeom prst="rect">
            <a:avLst/>
          </a:prstGeom>
          <a:ln/>
        </p:spPr>
      </p:sp>
      <p:sp>
        <p:nvSpPr>
          <p:cNvPr id="13315"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r>
              <a:rPr lang="en-US" dirty="0" smtClean="0"/>
              <a:t>To utilize different approaches for</a:t>
            </a:r>
            <a:r>
              <a:rPr lang="en-US" baseline="0" dirty="0" smtClean="0"/>
              <a:t> sample characterization we have built </a:t>
            </a:r>
            <a:r>
              <a:rPr lang="en-US" dirty="0" smtClean="0"/>
              <a:t>three dedicated stations: main IDD combined with LH and on-line advanced optical spectroscopy, BMD coupled with BS, and BMC for </a:t>
            </a:r>
            <a:r>
              <a:rPr lang="en-US" dirty="0" err="1" smtClean="0"/>
              <a:t>sXRD</a:t>
            </a:r>
            <a:r>
              <a:rPr lang="en-US" dirty="0" smtClean="0"/>
              <a:t> where 6-axis diffractometer is combined</a:t>
            </a:r>
            <a:r>
              <a:rPr lang="en-US" baseline="0" dirty="0" smtClean="0"/>
              <a:t> with LH, Ruby and Raman</a:t>
            </a:r>
            <a:endParaRPr lang="en-US" dirty="0"/>
          </a:p>
        </p:txBody>
      </p:sp>
    </p:spTree>
    <p:extLst>
      <p:ext uri="{BB962C8B-B14F-4D97-AF65-F5344CB8AC3E}">
        <p14:creationId xmlns:p14="http://schemas.microsoft.com/office/powerpoint/2010/main" val="77616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Significant infrastructure development</a:t>
            </a:r>
            <a:r>
              <a:rPr lang="en-US" baseline="0" dirty="0" smtClean="0"/>
              <a:t> is required to maintain DAC program</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4F70A1FE-ACE4-4223-9676-DDD7F634D1D6}" type="slidenum">
              <a:rPr lang="en-US" altLang="en-US" smtClean="0">
                <a:solidFill>
                  <a:prstClr val="black"/>
                </a:solidFill>
              </a:rPr>
              <a:pPr/>
              <a:t>17</a:t>
            </a:fld>
            <a:endParaRPr lang="en-US" altLang="en-US">
              <a:solidFill>
                <a:prstClr val="black"/>
              </a:solidFill>
            </a:endParaRPr>
          </a:p>
        </p:txBody>
      </p:sp>
    </p:spTree>
    <p:extLst>
      <p:ext uri="{BB962C8B-B14F-4D97-AF65-F5344CB8AC3E}">
        <p14:creationId xmlns:p14="http://schemas.microsoft.com/office/powerpoint/2010/main" val="2116994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algn="just"/>
            <a:r>
              <a:rPr lang="en-US" dirty="0"/>
              <a:t>One of the central aspects for obtaining high quality structural information of disordered materials by X-ray diffraction is perfect background subtraction. This is particularly difficult when employing high-pressure vessels, such as diamond anvil cells (DAC) and Paris-Edinburgh </a:t>
            </a:r>
            <a:r>
              <a:rPr lang="en-US" dirty="0">
                <a:solidFill>
                  <a:srgbClr val="FFFFFF"/>
                </a:solidFill>
              </a:rPr>
              <a:t>large</a:t>
            </a:r>
            <a:r>
              <a:rPr lang="en-US" dirty="0"/>
              <a:t> volume presses (PEP). Their background contribution is very high compared to the low diffuse scattering signal of the sample, especially at high diffraction angles, and furthermore the background is changing during compression and decompression.</a:t>
            </a:r>
          </a:p>
          <a:p>
            <a:pPr algn="just"/>
            <a:r>
              <a:rPr lang="en-US" dirty="0"/>
              <a:t>In order to overcome this challenge we have successfully installed a multichannel collimator (MCC) for the DAC setup at the GSECARS 13-IDD beamline, APS</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2E9723-A9EF-4B4F-84DC-5A4D4832AAE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1483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4F68E8C1-6678-4C6A-BE09-D6B9FF11FD8D}" type="slidenum">
              <a:rPr lang="en-US" altLang="en-US"/>
              <a:pPr/>
              <a:t>4</a:t>
            </a:fld>
            <a:endParaRPr lang="en-US" altLang="en-US"/>
          </a:p>
        </p:txBody>
      </p:sp>
      <p:sp>
        <p:nvSpPr>
          <p:cNvPr id="4098" name="Rectangle 2"/>
          <p:cNvSpPr>
            <a:spLocks noGrp="1" noRot="1" noChangeAspect="1" noChangeArrowheads="1" noTextEdit="1"/>
          </p:cNvSpPr>
          <p:nvPr>
            <p:ph type="sldImg"/>
          </p:nvPr>
        </p:nvSpPr>
        <p:spPr>
          <a:xfrm>
            <a:off x="1181100" y="696913"/>
            <a:ext cx="4648200" cy="3486150"/>
          </a:xfrm>
          <a:prstGeom prst="rect">
            <a:avLst/>
          </a:prstGeom>
          <a:ln/>
        </p:spPr>
      </p:sp>
      <p:sp>
        <p:nvSpPr>
          <p:cNvPr id="4099"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4F68E8C1-6678-4C6A-BE09-D6B9FF11FD8D}" type="slidenum">
              <a:rPr lang="en-US" altLang="en-US"/>
              <a:pPr/>
              <a:t>5</a:t>
            </a:fld>
            <a:endParaRPr lang="en-US" altLang="en-US"/>
          </a:p>
        </p:txBody>
      </p:sp>
      <p:sp>
        <p:nvSpPr>
          <p:cNvPr id="4098" name="Rectangle 2"/>
          <p:cNvSpPr>
            <a:spLocks noGrp="1" noRot="1" noChangeAspect="1" noChangeArrowheads="1" noTextEdit="1"/>
          </p:cNvSpPr>
          <p:nvPr>
            <p:ph type="sldImg"/>
          </p:nvPr>
        </p:nvSpPr>
        <p:spPr>
          <a:xfrm>
            <a:off x="1181100" y="696913"/>
            <a:ext cx="4648200" cy="3486150"/>
          </a:xfrm>
          <a:prstGeom prst="rect">
            <a:avLst/>
          </a:prstGeom>
          <a:ln/>
        </p:spPr>
      </p:sp>
      <p:sp>
        <p:nvSpPr>
          <p:cNvPr id="4099"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fld id="{C252B7D4-D1DC-4067-9492-185D183A7E67}" type="slidenum">
              <a:rPr lang="en-US" altLang="en-US"/>
              <a:pPr/>
              <a:t>6</a:t>
            </a:fld>
            <a:endParaRPr lang="en-US" altLang="en-US"/>
          </a:p>
        </p:txBody>
      </p:sp>
      <p:sp>
        <p:nvSpPr>
          <p:cNvPr id="11266" name="Rectangle 2"/>
          <p:cNvSpPr>
            <a:spLocks noGrp="1" noRot="1" noChangeAspect="1" noChangeArrowheads="1" noTextEdit="1"/>
          </p:cNvSpPr>
          <p:nvPr>
            <p:ph type="sldImg"/>
          </p:nvPr>
        </p:nvSpPr>
        <p:spPr>
          <a:xfrm>
            <a:off x="1181100" y="696913"/>
            <a:ext cx="4648200" cy="3486150"/>
          </a:xfrm>
          <a:prstGeom prst="rect">
            <a:avLst/>
          </a:prstGeom>
          <a:ln/>
        </p:spPr>
      </p:sp>
      <p:sp>
        <p:nvSpPr>
          <p:cNvPr id="11267"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8C2A670D-0121-F840-B8A7-B5F28CFC5A7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3261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11341" y="5429913"/>
            <a:ext cx="9162288"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en-US" sz="1800" b="0" i="0">
              <a:solidFill>
                <a:srgbClr val="FFFFFF"/>
              </a:solidFill>
            </a:endParaRPr>
          </a:p>
        </p:txBody>
      </p:sp>
    </p:spTree>
    <p:extLst>
      <p:ext uri="{BB962C8B-B14F-4D97-AF65-F5344CB8AC3E}">
        <p14:creationId xmlns:p14="http://schemas.microsoft.com/office/powerpoint/2010/main" val="332802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lvl1pPr algn="l">
              <a:defRPr b="1" i="0">
                <a:solidFill>
                  <a:schemeClr val="tx1"/>
                </a:solidFill>
                <a:latin typeface="Calibri"/>
                <a:cs typeface="Calibri"/>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0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514600"/>
            <a:ext cx="7772400" cy="1362075"/>
          </a:xfrm>
        </p:spPr>
        <p:txBody>
          <a:bodyPr anchor="t"/>
          <a:lstStyle>
            <a:lvl1pPr algn="l">
              <a:defRPr sz="4000" b="1" cap="none" baseline="0"/>
            </a:lvl1pPr>
          </a:lstStyle>
          <a:p>
            <a:r>
              <a:rPr lang="en-US" dirty="0"/>
              <a:t>Section heading – option 1</a:t>
            </a:r>
          </a:p>
        </p:txBody>
      </p:sp>
    </p:spTree>
    <p:extLst>
      <p:ext uri="{BB962C8B-B14F-4D97-AF65-F5344CB8AC3E}">
        <p14:creationId xmlns:p14="http://schemas.microsoft.com/office/powerpoint/2010/main" val="1281479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2514600"/>
            <a:ext cx="3657600" cy="1362075"/>
          </a:xfrm>
        </p:spPr>
        <p:txBody>
          <a:bodyPr anchor="t"/>
          <a:lstStyle>
            <a:lvl1pPr algn="r">
              <a:defRPr sz="4000" b="1" cap="none" baseline="0"/>
            </a:lvl1pPr>
          </a:lstStyle>
          <a:p>
            <a:r>
              <a:rPr lang="en-US" dirty="0"/>
              <a:t>Section heading – option 2</a:t>
            </a:r>
          </a:p>
        </p:txBody>
      </p:sp>
      <p:cxnSp>
        <p:nvCxnSpPr>
          <p:cNvPr id="10" name="Straight Connector 9"/>
          <p:cNvCxnSpPr/>
          <p:nvPr userDrawn="1"/>
        </p:nvCxnSpPr>
        <p:spPr>
          <a:xfrm>
            <a:off x="4495800" y="2362200"/>
            <a:ext cx="0" cy="1676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0" hasCustomPrompt="1"/>
          </p:nvPr>
        </p:nvSpPr>
        <p:spPr>
          <a:xfrm>
            <a:off x="4724400" y="2545960"/>
            <a:ext cx="3733800" cy="914400"/>
          </a:xfrm>
        </p:spPr>
        <p:txBody>
          <a:bodyPr/>
          <a:lstStyle>
            <a:lvl1pPr marL="0" indent="0">
              <a:buNone/>
              <a:defRPr/>
            </a:lvl1pPr>
          </a:lstStyle>
          <a:p>
            <a:pPr lvl="0"/>
            <a:r>
              <a:rPr lang="en-US" dirty="0"/>
              <a:t>Section overview</a:t>
            </a:r>
          </a:p>
        </p:txBody>
      </p:sp>
    </p:spTree>
    <p:extLst>
      <p:ext uri="{BB962C8B-B14F-4D97-AF65-F5344CB8AC3E}">
        <p14:creationId xmlns:p14="http://schemas.microsoft.com/office/powerpoint/2010/main" val="183533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966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95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2564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46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 completely">
    <p:spTree>
      <p:nvGrpSpPr>
        <p:cNvPr id="1" name=""/>
        <p:cNvGrpSpPr/>
        <p:nvPr/>
      </p:nvGrpSpPr>
      <p:grpSpPr>
        <a:xfrm>
          <a:off x="0" y="0"/>
          <a:ext cx="0" cy="0"/>
          <a:chOff x="0" y="0"/>
          <a:chExt cx="0" cy="0"/>
        </a:xfrm>
      </p:grpSpPr>
      <p:sp>
        <p:nvSpPr>
          <p:cNvPr id="5" name="Rectangle 4"/>
          <p:cNvSpPr/>
          <p:nvPr userDrawn="1"/>
        </p:nvSpPr>
        <p:spPr>
          <a:xfrm>
            <a:off x="-11341" y="5429913"/>
            <a:ext cx="9162288"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en-US" sz="1800" b="0" i="0">
              <a:solidFill>
                <a:srgbClr val="FFFFFF"/>
              </a:solidFill>
            </a:endParaRPr>
          </a:p>
        </p:txBody>
      </p:sp>
    </p:spTree>
    <p:extLst>
      <p:ext uri="{BB962C8B-B14F-4D97-AF65-F5344CB8AC3E}">
        <p14:creationId xmlns:p14="http://schemas.microsoft.com/office/powerpoint/2010/main" val="1351232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11341" y="5429913"/>
            <a:ext cx="9162288"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en-US" sz="1800" b="0" i="0">
              <a:solidFill>
                <a:srgbClr val="FFFFFF"/>
              </a:solidFill>
            </a:endParaRPr>
          </a:p>
        </p:txBody>
      </p:sp>
    </p:spTree>
    <p:extLst>
      <p:ext uri="{BB962C8B-B14F-4D97-AF65-F5344CB8AC3E}">
        <p14:creationId xmlns:p14="http://schemas.microsoft.com/office/powerpoint/2010/main" val="1657578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lvl1pPr algn="l">
              <a:defRPr b="1" i="0">
                <a:solidFill>
                  <a:schemeClr val="tx1"/>
                </a:solidFill>
                <a:latin typeface="Calibri"/>
                <a:cs typeface="Calibri"/>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5741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514600"/>
            <a:ext cx="7772400" cy="1362075"/>
          </a:xfrm>
        </p:spPr>
        <p:txBody>
          <a:bodyPr anchor="t"/>
          <a:lstStyle>
            <a:lvl1pPr algn="l">
              <a:defRPr sz="4000" b="1" cap="none" baseline="0"/>
            </a:lvl1pPr>
          </a:lstStyle>
          <a:p>
            <a:r>
              <a:rPr lang="en-US" dirty="0"/>
              <a:t>Section heading – option 1</a:t>
            </a:r>
          </a:p>
        </p:txBody>
      </p:sp>
    </p:spTree>
    <p:extLst>
      <p:ext uri="{BB962C8B-B14F-4D97-AF65-F5344CB8AC3E}">
        <p14:creationId xmlns:p14="http://schemas.microsoft.com/office/powerpoint/2010/main" val="102506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2514600"/>
            <a:ext cx="3657600" cy="1362075"/>
          </a:xfrm>
        </p:spPr>
        <p:txBody>
          <a:bodyPr anchor="t"/>
          <a:lstStyle>
            <a:lvl1pPr algn="r">
              <a:defRPr sz="4000" b="1" cap="none" baseline="0"/>
            </a:lvl1pPr>
          </a:lstStyle>
          <a:p>
            <a:r>
              <a:rPr lang="en-US" dirty="0"/>
              <a:t>Section heading – option 2</a:t>
            </a:r>
          </a:p>
        </p:txBody>
      </p:sp>
      <p:cxnSp>
        <p:nvCxnSpPr>
          <p:cNvPr id="10" name="Straight Connector 9"/>
          <p:cNvCxnSpPr/>
          <p:nvPr userDrawn="1"/>
        </p:nvCxnSpPr>
        <p:spPr>
          <a:xfrm>
            <a:off x="4495800" y="2362200"/>
            <a:ext cx="0" cy="1676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0" hasCustomPrompt="1"/>
          </p:nvPr>
        </p:nvSpPr>
        <p:spPr>
          <a:xfrm>
            <a:off x="4724400" y="2545960"/>
            <a:ext cx="3733800" cy="914400"/>
          </a:xfrm>
        </p:spPr>
        <p:txBody>
          <a:bodyPr/>
          <a:lstStyle>
            <a:lvl1pPr marL="0" indent="0">
              <a:buNone/>
              <a:defRPr/>
            </a:lvl1pPr>
          </a:lstStyle>
          <a:p>
            <a:pPr lvl="0"/>
            <a:r>
              <a:rPr lang="en-US" dirty="0"/>
              <a:t>Section overview</a:t>
            </a:r>
          </a:p>
        </p:txBody>
      </p:sp>
    </p:spTree>
    <p:extLst>
      <p:ext uri="{BB962C8B-B14F-4D97-AF65-F5344CB8AC3E}">
        <p14:creationId xmlns:p14="http://schemas.microsoft.com/office/powerpoint/2010/main" val="3936357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4440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4224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975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07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completely">
    <p:spTree>
      <p:nvGrpSpPr>
        <p:cNvPr id="1" name=""/>
        <p:cNvGrpSpPr/>
        <p:nvPr/>
      </p:nvGrpSpPr>
      <p:grpSpPr>
        <a:xfrm>
          <a:off x="0" y="0"/>
          <a:ext cx="0" cy="0"/>
          <a:chOff x="0" y="0"/>
          <a:chExt cx="0" cy="0"/>
        </a:xfrm>
      </p:grpSpPr>
      <p:sp>
        <p:nvSpPr>
          <p:cNvPr id="5" name="Rectangle 4"/>
          <p:cNvSpPr/>
          <p:nvPr userDrawn="1"/>
        </p:nvSpPr>
        <p:spPr>
          <a:xfrm>
            <a:off x="-11341" y="5429913"/>
            <a:ext cx="9162288" cy="1447800"/>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en-US" sz="1800" b="0" i="0">
              <a:solidFill>
                <a:srgbClr val="FFFFFF"/>
              </a:solidFill>
            </a:endParaRPr>
          </a:p>
        </p:txBody>
      </p:sp>
    </p:spTree>
    <p:extLst>
      <p:ext uri="{BB962C8B-B14F-4D97-AF65-F5344CB8AC3E}">
        <p14:creationId xmlns:p14="http://schemas.microsoft.com/office/powerpoint/2010/main" val="51492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08653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2836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86764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412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5382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4237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919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3744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9552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13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1632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grpSp>
        <p:nvGrpSpPr>
          <p:cNvPr id="15" name="Group 14"/>
          <p:cNvGrpSpPr/>
          <p:nvPr userDrawn="1"/>
        </p:nvGrpSpPr>
        <p:grpSpPr>
          <a:xfrm>
            <a:off x="0" y="6369978"/>
            <a:ext cx="9144000" cy="488021"/>
            <a:chOff x="0" y="6369978"/>
            <a:chExt cx="9144000" cy="488021"/>
          </a:xfrm>
        </p:grpSpPr>
        <p:sp>
          <p:nvSpPr>
            <p:cNvPr id="16" name="Text Box 8"/>
            <p:cNvSpPr txBox="1">
              <a:spLocks noChangeArrowheads="1"/>
            </p:cNvSpPr>
            <p:nvPr/>
          </p:nvSpPr>
          <p:spPr bwMode="auto">
            <a:xfrm>
              <a:off x="3975008" y="6498969"/>
              <a:ext cx="796180" cy="338554"/>
            </a:xfrm>
            <a:prstGeom prst="rect">
              <a:avLst/>
            </a:prstGeom>
            <a:noFill/>
            <a:ln>
              <a:noFill/>
            </a:ln>
            <a:effectLst/>
            <a:extLst>
              <a:ext uri="{909E8E84-426E-40DD-AFC4-6F175D3DCCD1}">
                <a14:hiddenFill xmlns:a14="http://schemas.microsoft.com/office/drawing/2010/main">
                  <a:gradFill rotWithShape="1">
                    <a:gsLst>
                      <a:gs pos="0">
                        <a:srgbClr val="996633"/>
                      </a:gs>
                      <a:gs pos="100000">
                        <a:srgbClr val="6633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pPr>
              <a:r>
                <a:rPr lang="en-US" sz="1600" b="0" i="0" dirty="0" smtClean="0">
                  <a:solidFill>
                    <a:srgbClr val="89A4A7"/>
                  </a:solidFill>
                  <a:latin typeface="Cambria" pitchFamily="18" charset="0"/>
                  <a:ea typeface="+mn-ea"/>
                </a:rPr>
                <a:t>HPCAT</a:t>
              </a:r>
              <a:endParaRPr lang="en-US" sz="1600" b="0" i="0" dirty="0">
                <a:solidFill>
                  <a:srgbClr val="89A4A7"/>
                </a:solidFill>
                <a:latin typeface="Cambria" pitchFamily="18" charset="0"/>
                <a:ea typeface="+mn-ea"/>
              </a:endParaRPr>
            </a:p>
          </p:txBody>
        </p:sp>
        <p:pic>
          <p:nvPicPr>
            <p:cNvPr id="1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69978"/>
              <a:ext cx="960177" cy="48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946150" y="6457950"/>
              <a:ext cx="8197850" cy="6350"/>
            </a:xfrm>
            <a:prstGeom prst="line">
              <a:avLst/>
            </a:prstGeom>
            <a:ln w="19050" cmpd="sng">
              <a:gradFill>
                <a:gsLst>
                  <a:gs pos="0">
                    <a:srgbClr val="00527D"/>
                  </a:gs>
                  <a:gs pos="50000">
                    <a:schemeClr val="accent1">
                      <a:shade val="67500"/>
                      <a:satMod val="115000"/>
                    </a:schemeClr>
                  </a:gs>
                  <a:gs pos="100000">
                    <a:srgbClr val="990099"/>
                  </a:gs>
                </a:gsLst>
                <a:lin ang="540000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4766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7187"/>
          </a:xfrm>
        </p:spPr>
        <p:txBody>
          <a:bodyPr/>
          <a:lstStyle>
            <a:lvl1pPr>
              <a:defRPr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87888"/>
            <a:ext cx="8229600" cy="483827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6369978"/>
            <a:ext cx="9144000" cy="488022"/>
            <a:chOff x="0" y="6369978"/>
            <a:chExt cx="9144000" cy="488022"/>
          </a:xfrm>
        </p:grpSpPr>
        <p:sp>
          <p:nvSpPr>
            <p:cNvPr id="16" name="Text Box 8"/>
            <p:cNvSpPr txBox="1">
              <a:spLocks noChangeArrowheads="1"/>
            </p:cNvSpPr>
            <p:nvPr/>
          </p:nvSpPr>
          <p:spPr bwMode="auto">
            <a:xfrm>
              <a:off x="4013778" y="6488668"/>
              <a:ext cx="871649" cy="369332"/>
            </a:xfrm>
            <a:prstGeom prst="rect">
              <a:avLst/>
            </a:prstGeom>
            <a:noFill/>
            <a:ln>
              <a:noFill/>
            </a:ln>
            <a:effectLst/>
            <a:extLst>
              <a:ext uri="{909E8E84-426E-40DD-AFC4-6F175D3DCCD1}">
                <a14:hiddenFill xmlns:a14="http://schemas.microsoft.com/office/drawing/2010/main">
                  <a:gradFill rotWithShape="1">
                    <a:gsLst>
                      <a:gs pos="0">
                        <a:srgbClr val="996633"/>
                      </a:gs>
                      <a:gs pos="100000">
                        <a:srgbClr val="6633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pPr>
              <a:r>
                <a:rPr lang="en-US" sz="1800" b="0" i="0" dirty="0" smtClean="0">
                  <a:solidFill>
                    <a:srgbClr val="89A4A7"/>
                  </a:solidFill>
                  <a:latin typeface="Cambria" pitchFamily="18" charset="0"/>
                  <a:ea typeface="+mn-ea"/>
                </a:rPr>
                <a:t>HPCAT</a:t>
              </a:r>
              <a:endParaRPr lang="en-US" b="0" i="0" dirty="0">
                <a:solidFill>
                  <a:srgbClr val="89A4A7"/>
                </a:solidFill>
                <a:latin typeface="Cambria" pitchFamily="18" charset="0"/>
                <a:ea typeface="+mn-ea"/>
              </a:endParaRPr>
            </a:p>
          </p:txBody>
        </p:sp>
        <p:pic>
          <p:nvPicPr>
            <p:cNvPr id="1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69978"/>
              <a:ext cx="960177" cy="48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946150" y="6457950"/>
              <a:ext cx="8197850" cy="6350"/>
            </a:xfrm>
            <a:prstGeom prst="line">
              <a:avLst/>
            </a:prstGeom>
            <a:ln w="19050" cmpd="sng">
              <a:gradFill>
                <a:gsLst>
                  <a:gs pos="0">
                    <a:srgbClr val="00527D"/>
                  </a:gs>
                  <a:gs pos="50000">
                    <a:schemeClr val="accent1">
                      <a:shade val="67500"/>
                      <a:satMod val="115000"/>
                    </a:schemeClr>
                  </a:gs>
                  <a:gs pos="100000">
                    <a:srgbClr val="990099"/>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4" name="Rectangle 3"/>
          <p:cNvSpPr/>
          <p:nvPr userDrawn="1"/>
        </p:nvSpPr>
        <p:spPr>
          <a:xfrm>
            <a:off x="0" y="1068946"/>
            <a:ext cx="9144000" cy="7727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i="0">
              <a:solidFill>
                <a:prstClr val="white"/>
              </a:solidFill>
            </a:endParaRPr>
          </a:p>
        </p:txBody>
      </p:sp>
      <p:sp>
        <p:nvSpPr>
          <p:cNvPr id="6" name="Slide Number Placeholder 5"/>
          <p:cNvSpPr>
            <a:spLocks noGrp="1"/>
          </p:cNvSpPr>
          <p:nvPr>
            <p:ph type="sldNum" sz="quarter" idx="11"/>
          </p:nvPr>
        </p:nvSpPr>
        <p:spPr>
          <a:xfrm>
            <a:off x="7010400" y="6492875"/>
            <a:ext cx="2133600" cy="365125"/>
          </a:xfrm>
        </p:spPr>
        <p:txBody>
          <a:bodyPr/>
          <a:lstStyle/>
          <a:p>
            <a:fld id="{735A511C-F00C-45E3-A465-CE1718B3EC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6304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8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28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09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58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811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985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78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03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840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013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912613-51C0-434F-8494-13A0F769FF99}" type="datetimeFigureOut">
              <a:rPr lang="en-US" smtClean="0">
                <a:solidFill>
                  <a:prstClr val="black">
                    <a:tint val="75000"/>
                  </a:prstClr>
                </a:solidFill>
              </a:rPr>
              <a:pPr/>
              <a:t>10/28/2017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8D65E9-2B96-004F-A1D9-972293D8F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929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4282709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4097960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3643640" y="6728867"/>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
        <p:nvSpPr>
          <p:cNvPr id="6" name="TextBox 5"/>
          <p:cNvSpPr txBox="1"/>
          <p:nvPr userDrawn="1"/>
        </p:nvSpPr>
        <p:spPr>
          <a:xfrm>
            <a:off x="6994113" y="6617185"/>
            <a:ext cx="184731" cy="369332"/>
          </a:xfrm>
          <a:prstGeom prst="rect">
            <a:avLst/>
          </a:prstGeom>
          <a:noFill/>
        </p:spPr>
        <p:txBody>
          <a:bodyPr wrap="none" rtlCol="0">
            <a:spAutoFit/>
          </a:bodyPr>
          <a:lstStyle/>
          <a:p>
            <a:pPr eaLnBrk="1" fontAlgn="auto" hangingPunct="1">
              <a:spcBef>
                <a:spcPts val="0"/>
              </a:spcBef>
              <a:spcAft>
                <a:spcPts val="0"/>
              </a:spcAft>
            </a:pP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1997728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78902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498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522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9404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91592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0690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59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5382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39594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3547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528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w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w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508000" y="6572250"/>
            <a:ext cx="7710488"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a:latin typeface="Arial" pitchFamily="-107" charset="0"/>
              <a:ea typeface="+mn-ea"/>
            </a:endParaRPr>
          </a:p>
        </p:txBody>
      </p:sp>
      <p:sp>
        <p:nvSpPr>
          <p:cNvPr id="1033" name="Rectangle 9"/>
          <p:cNvSpPr>
            <a:spLocks noChangeArrowheads="1"/>
          </p:cNvSpPr>
          <p:nvPr/>
        </p:nvSpPr>
        <p:spPr bwMode="auto">
          <a:xfrm>
            <a:off x="1200150" y="6343650"/>
            <a:ext cx="7232650" cy="457200"/>
          </a:xfrm>
          <a:prstGeom prst="rect">
            <a:avLst/>
          </a:prstGeom>
          <a:noFill/>
          <a:ln w="9525">
            <a:noFill/>
            <a:miter lim="800000"/>
            <a:headEnd/>
            <a:tailEnd/>
          </a:ln>
          <a:effectLst/>
        </p:spPr>
        <p:txBody>
          <a:bodyPr lIns="92075" tIns="46038" rIns="92075" bIns="46038">
            <a:spAutoFit/>
          </a:bodyPr>
          <a:lstStyle/>
          <a:p>
            <a:r>
              <a:rPr lang="en-US"/>
              <a:t>GeoSoilEnviroCARS           		COMPRES Annual Meeting 2011</a:t>
            </a:r>
          </a:p>
          <a:p>
            <a:endParaRPr lang="en-US" i="0"/>
          </a:p>
        </p:txBody>
      </p:sp>
      <p:pic>
        <p:nvPicPr>
          <p:cNvPr id="1030" name="Picture 10"/>
          <p:cNvPicPr>
            <a:picLocks noChangeArrowheads="1"/>
          </p:cNvPicPr>
          <p:nvPr/>
        </p:nvPicPr>
        <p:blipFill>
          <a:blip r:embed="rId13"/>
          <a:srcRect/>
          <a:stretch>
            <a:fillRect/>
          </a:stretch>
        </p:blipFill>
        <p:spPr bwMode="auto">
          <a:xfrm>
            <a:off x="457200" y="5867400"/>
            <a:ext cx="676275" cy="658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2" name="Straight Connector 11"/>
          <p:cNvCxnSpPr/>
          <p:nvPr userDrawn="1"/>
        </p:nvCxnSpPr>
        <p:spPr>
          <a:xfrm>
            <a:off x="-22680" y="6824692"/>
            <a:ext cx="9171432" cy="0"/>
          </a:xfrm>
          <a:prstGeom prst="line">
            <a:avLst/>
          </a:prstGeom>
          <a:ln w="1016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95401"/>
            <a:ext cx="8229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0001_2016_ALS_Acronym_SIgnature_Horizontal_multiblue_RGB_ELCTRONIC.png"/>
          <p:cNvPicPr>
            <a:picLocks noChangeAspect="1"/>
          </p:cNvPicPr>
          <p:nvPr userDrawn="1"/>
        </p:nvPicPr>
        <p:blipFill rotWithShape="1">
          <a:blip r:embed="rId11" cstate="print">
            <a:extLst>
              <a:ext uri="{28A0092B-C50C-407E-A947-70E740481C1C}">
                <a14:useLocalDpi xmlns:a14="http://schemas.microsoft.com/office/drawing/2010/main" val="0"/>
              </a:ext>
            </a:extLst>
          </a:blip>
          <a:srcRect l="15385" t="22628" r="14957" b="21354"/>
          <a:stretch/>
        </p:blipFill>
        <p:spPr>
          <a:xfrm>
            <a:off x="8078582" y="6220492"/>
            <a:ext cx="914606" cy="493774"/>
          </a:xfrm>
          <a:prstGeom prst="rect">
            <a:avLst/>
          </a:prstGeom>
        </p:spPr>
      </p:pic>
      <p:pic>
        <p:nvPicPr>
          <p:cNvPr id="5" name="Picture 25" descr="LBL_logo_bl_notext.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49221" y="6194163"/>
            <a:ext cx="663050" cy="50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lide Number Placeholder 25"/>
          <p:cNvSpPr>
            <a:spLocks noGrp="1"/>
          </p:cNvSpPr>
          <p:nvPr>
            <p:ph type="sldNum" sz="quarter" idx="4"/>
          </p:nvPr>
        </p:nvSpPr>
        <p:spPr>
          <a:xfrm>
            <a:off x="3505200" y="6458855"/>
            <a:ext cx="2133600" cy="365125"/>
          </a:xfrm>
          <a:prstGeom prst="rect">
            <a:avLst/>
          </a:prstGeom>
        </p:spPr>
        <p:txBody>
          <a:bodyPr vert="horz" lIns="91440" tIns="45720" rIns="91440" bIns="45720" rtlCol="0" anchor="ctr"/>
          <a:lstStyle>
            <a:lvl1pPr algn="ctr">
              <a:defRPr sz="1000" b="0">
                <a:solidFill>
                  <a:schemeClr val="bg2"/>
                </a:solidFill>
                <a:latin typeface="Calibri"/>
                <a:cs typeface="Calibri"/>
              </a:defRPr>
            </a:lvl1pPr>
          </a:lstStyle>
          <a:p>
            <a:pPr eaLnBrk="1" fontAlgn="auto" hangingPunct="1">
              <a:spcBef>
                <a:spcPts val="0"/>
              </a:spcBef>
              <a:spcAft>
                <a:spcPts val="0"/>
              </a:spcAft>
            </a:pPr>
            <a:fld id="{8E8EECC0-62E2-794C-BFF4-3606EC20E166}" type="slidenum">
              <a:rPr lang="en-US" i="0" smtClean="0">
                <a:solidFill>
                  <a:srgbClr val="63666A"/>
                </a:solidFill>
                <a:ea typeface="+mn-ea"/>
              </a:rPr>
              <a:pPr eaLnBrk="1" fontAlgn="auto" hangingPunct="1">
                <a:spcBef>
                  <a:spcPts val="0"/>
                </a:spcBef>
                <a:spcAft>
                  <a:spcPts val="0"/>
                </a:spcAft>
              </a:pPr>
              <a:t>‹#›</a:t>
            </a:fld>
            <a:endParaRPr lang="en-US" i="0" dirty="0">
              <a:solidFill>
                <a:srgbClr val="63666A"/>
              </a:solidFill>
              <a:ea typeface="+mn-ea"/>
            </a:endParaRPr>
          </a:p>
        </p:txBody>
      </p:sp>
    </p:spTree>
    <p:extLst>
      <p:ext uri="{BB962C8B-B14F-4D97-AF65-F5344CB8AC3E}">
        <p14:creationId xmlns:p14="http://schemas.microsoft.com/office/powerpoint/2010/main" val="149525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a:ea typeface="+mj-ea"/>
          <a:cs typeface="Calibri"/>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800" kern="1200">
          <a:solidFill>
            <a:schemeClr val="bg2">
              <a:lumMod val="50000"/>
            </a:schemeClr>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400" kern="1200">
          <a:solidFill>
            <a:schemeClr val="bg2">
              <a:lumMod val="50000"/>
            </a:schemeClr>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2" name="Straight Connector 11"/>
          <p:cNvCxnSpPr/>
          <p:nvPr userDrawn="1"/>
        </p:nvCxnSpPr>
        <p:spPr>
          <a:xfrm>
            <a:off x="-22680" y="6824692"/>
            <a:ext cx="9171432" cy="0"/>
          </a:xfrm>
          <a:prstGeom prst="line">
            <a:avLst/>
          </a:prstGeom>
          <a:ln w="1016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95401"/>
            <a:ext cx="8229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0001_2016_ALS_Acronym_SIgnature_Horizontal_multiblue_RGB_ELCTRONIC.png"/>
          <p:cNvPicPr>
            <a:picLocks noChangeAspect="1"/>
          </p:cNvPicPr>
          <p:nvPr userDrawn="1"/>
        </p:nvPicPr>
        <p:blipFill rotWithShape="1">
          <a:blip r:embed="rId11" cstate="print">
            <a:extLst>
              <a:ext uri="{28A0092B-C50C-407E-A947-70E740481C1C}">
                <a14:useLocalDpi xmlns:a14="http://schemas.microsoft.com/office/drawing/2010/main" val="0"/>
              </a:ext>
            </a:extLst>
          </a:blip>
          <a:srcRect l="15385" t="22628" r="14957" b="21354"/>
          <a:stretch/>
        </p:blipFill>
        <p:spPr>
          <a:xfrm>
            <a:off x="8078582" y="6220492"/>
            <a:ext cx="914606" cy="493774"/>
          </a:xfrm>
          <a:prstGeom prst="rect">
            <a:avLst/>
          </a:prstGeom>
        </p:spPr>
      </p:pic>
      <p:pic>
        <p:nvPicPr>
          <p:cNvPr id="5" name="Picture 25" descr="LBL_logo_bl_notext.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49221" y="6194163"/>
            <a:ext cx="663050" cy="50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lide Number Placeholder 25"/>
          <p:cNvSpPr>
            <a:spLocks noGrp="1"/>
          </p:cNvSpPr>
          <p:nvPr>
            <p:ph type="sldNum" sz="quarter" idx="4"/>
          </p:nvPr>
        </p:nvSpPr>
        <p:spPr>
          <a:xfrm>
            <a:off x="3505200" y="6458855"/>
            <a:ext cx="2133600" cy="365125"/>
          </a:xfrm>
          <a:prstGeom prst="rect">
            <a:avLst/>
          </a:prstGeom>
        </p:spPr>
        <p:txBody>
          <a:bodyPr vert="horz" lIns="91440" tIns="45720" rIns="91440" bIns="45720" rtlCol="0" anchor="ctr"/>
          <a:lstStyle>
            <a:lvl1pPr algn="ctr">
              <a:defRPr sz="1000" b="0">
                <a:solidFill>
                  <a:schemeClr val="bg2"/>
                </a:solidFill>
                <a:latin typeface="Calibri"/>
                <a:cs typeface="Calibri"/>
              </a:defRPr>
            </a:lvl1pPr>
          </a:lstStyle>
          <a:p>
            <a:pPr eaLnBrk="1" fontAlgn="auto" hangingPunct="1">
              <a:spcBef>
                <a:spcPts val="0"/>
              </a:spcBef>
              <a:spcAft>
                <a:spcPts val="0"/>
              </a:spcAft>
            </a:pPr>
            <a:fld id="{8E8EECC0-62E2-794C-BFF4-3606EC20E166}" type="slidenum">
              <a:rPr lang="en-US" i="0" smtClean="0">
                <a:solidFill>
                  <a:srgbClr val="63666A"/>
                </a:solidFill>
                <a:ea typeface="+mn-ea"/>
              </a:rPr>
              <a:pPr eaLnBrk="1" fontAlgn="auto" hangingPunct="1">
                <a:spcBef>
                  <a:spcPts val="0"/>
                </a:spcBef>
                <a:spcAft>
                  <a:spcPts val="0"/>
                </a:spcAft>
              </a:pPr>
              <a:t>‹#›</a:t>
            </a:fld>
            <a:endParaRPr lang="en-US" i="0" dirty="0">
              <a:solidFill>
                <a:srgbClr val="63666A"/>
              </a:solidFill>
              <a:ea typeface="+mn-ea"/>
            </a:endParaRPr>
          </a:p>
        </p:txBody>
      </p:sp>
    </p:spTree>
    <p:extLst>
      <p:ext uri="{BB962C8B-B14F-4D97-AF65-F5344CB8AC3E}">
        <p14:creationId xmlns:p14="http://schemas.microsoft.com/office/powerpoint/2010/main" val="25285356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a:ea typeface="+mj-ea"/>
          <a:cs typeface="Calibri"/>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800" kern="1200">
          <a:solidFill>
            <a:schemeClr val="bg2">
              <a:lumMod val="50000"/>
            </a:schemeClr>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400" kern="1200">
          <a:solidFill>
            <a:schemeClr val="bg2">
              <a:lumMod val="50000"/>
            </a:schemeClr>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508000" y="6572250"/>
            <a:ext cx="7710488"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a:solidFill>
                <a:srgbClr val="000000"/>
              </a:solidFill>
              <a:latin typeface="Arial" pitchFamily="-107" charset="0"/>
            </a:endParaRPr>
          </a:p>
        </p:txBody>
      </p:sp>
      <p:sp>
        <p:nvSpPr>
          <p:cNvPr id="1033" name="Rectangle 9"/>
          <p:cNvSpPr>
            <a:spLocks noChangeArrowheads="1"/>
          </p:cNvSpPr>
          <p:nvPr/>
        </p:nvSpPr>
        <p:spPr bwMode="auto">
          <a:xfrm>
            <a:off x="1200150" y="6343650"/>
            <a:ext cx="7232650" cy="457200"/>
          </a:xfrm>
          <a:prstGeom prst="rect">
            <a:avLst/>
          </a:prstGeom>
          <a:noFill/>
          <a:ln w="9525">
            <a:noFill/>
            <a:miter lim="800000"/>
            <a:headEnd/>
            <a:tailEnd/>
          </a:ln>
          <a:effectLst/>
        </p:spPr>
        <p:txBody>
          <a:bodyPr lIns="92075" tIns="46038" rIns="92075" bIns="46038">
            <a:spAutoFit/>
          </a:bodyPr>
          <a:lstStyle/>
          <a:p>
            <a:r>
              <a:rPr lang="en-US">
                <a:solidFill>
                  <a:srgbClr val="000000"/>
                </a:solidFill>
              </a:rPr>
              <a:t>GeoSoilEnviroCARS           		COMPRES Annual Meeting 2011</a:t>
            </a:r>
          </a:p>
          <a:p>
            <a:endParaRPr lang="en-US" i="0">
              <a:solidFill>
                <a:srgbClr val="000000"/>
              </a:solidFill>
            </a:endParaRPr>
          </a:p>
        </p:txBody>
      </p:sp>
      <p:pic>
        <p:nvPicPr>
          <p:cNvPr id="1030" name="Picture 10"/>
          <p:cNvPicPr>
            <a:picLocks noChangeArrowheads="1"/>
          </p:cNvPicPr>
          <p:nvPr/>
        </p:nvPicPr>
        <p:blipFill>
          <a:blip r:embed="rId13"/>
          <a:srcRect/>
          <a:stretch>
            <a:fillRect/>
          </a:stretch>
        </p:blipFill>
        <p:spPr bwMode="auto">
          <a:xfrm>
            <a:off x="457200" y="5867400"/>
            <a:ext cx="676275" cy="658813"/>
          </a:xfrm>
          <a:prstGeom prst="rect">
            <a:avLst/>
          </a:prstGeom>
          <a:noFill/>
          <a:ln w="9525">
            <a:noFill/>
            <a:miter lim="800000"/>
            <a:headEnd/>
            <a:tailEnd/>
          </a:ln>
        </p:spPr>
      </p:pic>
    </p:spTree>
    <p:extLst>
      <p:ext uri="{BB962C8B-B14F-4D97-AF65-F5344CB8AC3E}">
        <p14:creationId xmlns:p14="http://schemas.microsoft.com/office/powerpoint/2010/main" val="10796758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i="0">
              <a:solidFill>
                <a:prstClr val="black">
                  <a:tint val="75000"/>
                </a:prstClr>
              </a:solidFill>
              <a:latin typeface="Cambria"/>
              <a:ea typeface="+mn-ea"/>
            </a:endParaRPr>
          </a:p>
        </p:txBody>
      </p:sp>
      <p:sp>
        <p:nvSpPr>
          <p:cNvPr id="6" name="Slide Number Placeholder 5"/>
          <p:cNvSpPr>
            <a:spLocks noGrp="1"/>
          </p:cNvSpPr>
          <p:nvPr>
            <p:ph type="sldNum" sz="quarter" idx="4"/>
          </p:nvPr>
        </p:nvSpPr>
        <p:spPr>
          <a:xfrm>
            <a:off x="7010400" y="-164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35A511C-F00C-45E3-A465-CE1718B3ECF4}" type="slidenum">
              <a:rPr lang="en-US" b="0" i="0" smtClean="0">
                <a:solidFill>
                  <a:prstClr val="black">
                    <a:tint val="75000"/>
                  </a:prstClr>
                </a:solidFill>
                <a:latin typeface="Cambria"/>
                <a:ea typeface="+mn-ea"/>
              </a:rPr>
              <a:pPr eaLnBrk="1" fontAlgn="auto" hangingPunct="1">
                <a:spcBef>
                  <a:spcPts val="0"/>
                </a:spcBef>
                <a:spcAft>
                  <a:spcPts val="0"/>
                </a:spcAft>
              </a:pPr>
              <a:t>‹#›</a:t>
            </a:fld>
            <a:endParaRPr lang="en-US" b="0" i="0" dirty="0">
              <a:solidFill>
                <a:prstClr val="black">
                  <a:tint val="75000"/>
                </a:prstClr>
              </a:solidFill>
              <a:latin typeface="Cambria"/>
              <a:ea typeface="+mn-ea"/>
            </a:endParaRPr>
          </a:p>
        </p:txBody>
      </p:sp>
    </p:spTree>
    <p:extLst>
      <p:ext uri="{BB962C8B-B14F-4D97-AF65-F5344CB8AC3E}">
        <p14:creationId xmlns:p14="http://schemas.microsoft.com/office/powerpoint/2010/main" val="938692670"/>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1912613-51C0-434F-8494-13A0F769FF99}" type="datetimeFigureOut">
              <a:rPr lang="en-US" b="0" i="0" smtClean="0">
                <a:solidFill>
                  <a:prstClr val="black">
                    <a:tint val="75000"/>
                  </a:prstClr>
                </a:solidFill>
                <a:latin typeface="Calibri" panose="020F0502020204030204"/>
                <a:ea typeface="+mn-ea"/>
              </a:rPr>
              <a:pPr eaLnBrk="1" fontAlgn="auto" hangingPunct="1">
                <a:spcBef>
                  <a:spcPts val="0"/>
                </a:spcBef>
                <a:spcAft>
                  <a:spcPts val="0"/>
                </a:spcAft>
              </a:pPr>
              <a:t>10/28/2017</a:t>
            </a:fld>
            <a:endParaRPr lang="en-US" b="0" i="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i="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98D65E9-2B96-004F-A1D9-972293D8F182}" type="slidenum">
              <a:rPr lang="en-US" b="0" i="0"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b="0" i="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4592195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508000" y="6572250"/>
            <a:ext cx="7710488"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a:solidFill>
                <a:srgbClr val="000000"/>
              </a:solidFill>
              <a:latin typeface="Arial" pitchFamily="-107" charset="0"/>
            </a:endParaRPr>
          </a:p>
        </p:txBody>
      </p:sp>
      <p:sp>
        <p:nvSpPr>
          <p:cNvPr id="1033" name="Rectangle 9"/>
          <p:cNvSpPr>
            <a:spLocks noChangeArrowheads="1"/>
          </p:cNvSpPr>
          <p:nvPr/>
        </p:nvSpPr>
        <p:spPr bwMode="auto">
          <a:xfrm>
            <a:off x="1200150" y="6343650"/>
            <a:ext cx="7232650" cy="457200"/>
          </a:xfrm>
          <a:prstGeom prst="rect">
            <a:avLst/>
          </a:prstGeom>
          <a:noFill/>
          <a:ln w="9525">
            <a:noFill/>
            <a:miter lim="800000"/>
            <a:headEnd/>
            <a:tailEnd/>
          </a:ln>
          <a:effectLst/>
        </p:spPr>
        <p:txBody>
          <a:bodyPr lIns="92075" tIns="46038" rIns="92075" bIns="46038">
            <a:spAutoFit/>
          </a:bodyPr>
          <a:lstStyle/>
          <a:p>
            <a:r>
              <a:rPr lang="en-US">
                <a:solidFill>
                  <a:srgbClr val="000000"/>
                </a:solidFill>
              </a:rPr>
              <a:t>GeoSoilEnviroCARS           		COMPRES Annual Meeting 2011</a:t>
            </a:r>
          </a:p>
          <a:p>
            <a:endParaRPr lang="en-US" i="0">
              <a:solidFill>
                <a:srgbClr val="000000"/>
              </a:solidFill>
            </a:endParaRPr>
          </a:p>
        </p:txBody>
      </p:sp>
      <p:pic>
        <p:nvPicPr>
          <p:cNvPr id="1030" name="Picture 10"/>
          <p:cNvPicPr>
            <a:picLocks noChangeArrowheads="1"/>
          </p:cNvPicPr>
          <p:nvPr/>
        </p:nvPicPr>
        <p:blipFill>
          <a:blip r:embed="rId13"/>
          <a:srcRect/>
          <a:stretch>
            <a:fillRect/>
          </a:stretch>
        </p:blipFill>
        <p:spPr bwMode="auto">
          <a:xfrm>
            <a:off x="457200" y="5867400"/>
            <a:ext cx="676275" cy="658813"/>
          </a:xfrm>
          <a:prstGeom prst="rect">
            <a:avLst/>
          </a:prstGeom>
          <a:noFill/>
          <a:ln w="9525">
            <a:noFill/>
            <a:miter lim="800000"/>
            <a:headEnd/>
            <a:tailEnd/>
          </a:ln>
        </p:spPr>
      </p:pic>
    </p:spTree>
    <p:extLst>
      <p:ext uri="{BB962C8B-B14F-4D97-AF65-F5344CB8AC3E}">
        <p14:creationId xmlns:p14="http://schemas.microsoft.com/office/powerpoint/2010/main" val="137099090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jpe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tiff"/><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5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microsoft.com/office/2007/relationships/hdphoto" Target="../media/hdphoto1.wdp"/><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2" descr="partial_earth_blk2"/>
          <p:cNvPicPr>
            <a:picLocks noChangeAspect="1" noChangeArrowheads="1"/>
          </p:cNvPicPr>
          <p:nvPr/>
        </p:nvPicPr>
        <p:blipFill>
          <a:blip r:embed="rId3"/>
          <a:srcRect l="8888" t="8893" r="11111" b="18340"/>
          <a:stretch>
            <a:fillRect/>
          </a:stretch>
        </p:blipFill>
        <p:spPr bwMode="auto">
          <a:xfrm>
            <a:off x="0" y="3028950"/>
            <a:ext cx="9144000" cy="2971800"/>
          </a:xfrm>
          <a:prstGeom prst="rect">
            <a:avLst/>
          </a:prstGeom>
          <a:noFill/>
        </p:spPr>
      </p:pic>
      <p:sp>
        <p:nvSpPr>
          <p:cNvPr id="74755" name="Rectangle 3"/>
          <p:cNvSpPr>
            <a:spLocks noGrp="1" noChangeArrowheads="1"/>
          </p:cNvSpPr>
          <p:nvPr>
            <p:ph type="ctrTitle"/>
          </p:nvPr>
        </p:nvSpPr>
        <p:spPr>
          <a:xfrm>
            <a:off x="685800" y="304800"/>
            <a:ext cx="7772400" cy="2003425"/>
          </a:xfrm>
          <a:noFill/>
          <a:ln/>
        </p:spPr>
        <p:txBody>
          <a:bodyPr/>
          <a:lstStyle/>
          <a:p>
            <a:r>
              <a:rPr lang="en-US" sz="3600" dirty="0" smtClean="0">
                <a:solidFill>
                  <a:srgbClr val="FFFF00"/>
                </a:solidFill>
              </a:rPr>
              <a:t>US Facilities for </a:t>
            </a:r>
            <a:br>
              <a:rPr lang="en-US" sz="3600" dirty="0" smtClean="0">
                <a:solidFill>
                  <a:srgbClr val="FFFF00"/>
                </a:solidFill>
              </a:rPr>
            </a:br>
            <a:r>
              <a:rPr lang="en-US" sz="3600" dirty="0" smtClean="0">
                <a:solidFill>
                  <a:srgbClr val="FFFF00"/>
                </a:solidFill>
              </a:rPr>
              <a:t>Diamond Anvil Cell Research</a:t>
            </a:r>
          </a:p>
        </p:txBody>
      </p:sp>
      <p:sp>
        <p:nvSpPr>
          <p:cNvPr id="74756" name="Rectangle 4"/>
          <p:cNvSpPr>
            <a:spLocks noGrp="1" noChangeArrowheads="1"/>
          </p:cNvSpPr>
          <p:nvPr>
            <p:ph type="subTitle" idx="1"/>
          </p:nvPr>
        </p:nvSpPr>
        <p:spPr>
          <a:xfrm>
            <a:off x="1447800" y="2209800"/>
            <a:ext cx="6400800" cy="1752600"/>
          </a:xfrm>
          <a:noFill/>
          <a:ln/>
        </p:spPr>
        <p:txBody>
          <a:bodyPr/>
          <a:lstStyle/>
          <a:p>
            <a:r>
              <a:rPr lang="en-US" dirty="0" smtClean="0">
                <a:solidFill>
                  <a:srgbClr val="FFFF00"/>
                </a:solidFill>
              </a:rPr>
              <a:t>COMPRES Workshop</a:t>
            </a:r>
          </a:p>
          <a:p>
            <a:r>
              <a:rPr lang="en-US" dirty="0" smtClean="0">
                <a:solidFill>
                  <a:srgbClr val="FFFF00"/>
                </a:solidFill>
              </a:rPr>
              <a:t>October 28,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04800"/>
            <a:ext cx="8229600" cy="428625"/>
          </a:xfrm>
          <a:noFill/>
          <a:ln/>
        </p:spPr>
        <p:txBody>
          <a:bodyPr/>
          <a:lstStyle/>
          <a:p>
            <a:r>
              <a:rPr lang="en-US" b="1" dirty="0" smtClean="0">
                <a:solidFill>
                  <a:srgbClr val="0066FF"/>
                </a:solidFill>
              </a:rPr>
              <a:t>Beamlines 3-ID and 30-ID at the </a:t>
            </a:r>
            <a:br>
              <a:rPr lang="en-US" b="1" dirty="0" smtClean="0">
                <a:solidFill>
                  <a:srgbClr val="0066FF"/>
                </a:solidFill>
              </a:rPr>
            </a:br>
            <a:r>
              <a:rPr lang="en-US" b="1" dirty="0" smtClean="0">
                <a:solidFill>
                  <a:srgbClr val="0066FF"/>
                </a:solidFill>
              </a:rPr>
              <a:t>Advanced Photon Source</a:t>
            </a:r>
          </a:p>
        </p:txBody>
      </p:sp>
      <p:sp>
        <p:nvSpPr>
          <p:cNvPr id="84995" name="Rectangle 3"/>
          <p:cNvSpPr>
            <a:spLocks noGrp="1" noChangeArrowheads="1"/>
          </p:cNvSpPr>
          <p:nvPr>
            <p:ph type="body" idx="1"/>
          </p:nvPr>
        </p:nvSpPr>
        <p:spPr>
          <a:xfrm>
            <a:off x="381000" y="1088575"/>
            <a:ext cx="8534400" cy="4800600"/>
          </a:xfrm>
          <a:noFill/>
          <a:ln/>
        </p:spPr>
        <p:txBody>
          <a:bodyPr/>
          <a:lstStyle/>
          <a:p>
            <a:r>
              <a:rPr lang="en-US" sz="2800" dirty="0" err="1" smtClean="0"/>
              <a:t>Undulator</a:t>
            </a:r>
            <a:r>
              <a:rPr lang="en-US" sz="2800" dirty="0" smtClean="0"/>
              <a:t> sources</a:t>
            </a:r>
          </a:p>
          <a:p>
            <a:pPr lvl="1"/>
            <a:r>
              <a:rPr lang="en-US" sz="2600" dirty="0" smtClean="0"/>
              <a:t>2x22.7 cm and 2x1.7cm period, optimized</a:t>
            </a:r>
          </a:p>
          <a:p>
            <a:r>
              <a:rPr lang="en-US" sz="2800" dirty="0" smtClean="0"/>
              <a:t>COMPRES contributes 75% of beamline scientist, </a:t>
            </a:r>
            <a:r>
              <a:rPr lang="en-US" sz="2800" dirty="0" err="1" smtClean="0"/>
              <a:t>Wenli</a:t>
            </a:r>
            <a:r>
              <a:rPr lang="en-US" sz="2800" dirty="0" smtClean="0"/>
              <a:t> Bi.</a:t>
            </a:r>
          </a:p>
          <a:p>
            <a:r>
              <a:rPr lang="en-US" sz="2800" dirty="0" smtClean="0"/>
              <a:t>No guaranteed beam time, but COMPRES users are successful in General User program</a:t>
            </a:r>
          </a:p>
          <a:p>
            <a:pPr lvl="1"/>
            <a:r>
              <a:rPr lang="en-US" sz="2600" dirty="0" smtClean="0"/>
              <a:t>~40% of time to COMPRES community</a:t>
            </a:r>
            <a:endParaRPr lang="en-US" sz="2600" dirty="0"/>
          </a:p>
          <a:p>
            <a:r>
              <a:rPr lang="en-US" sz="2800" dirty="0" smtClean="0"/>
              <a:t>Technical specialties</a:t>
            </a:r>
          </a:p>
          <a:p>
            <a:pPr lvl="1"/>
            <a:r>
              <a:rPr lang="en-US" sz="2400" dirty="0" smtClean="0"/>
              <a:t>Nuclear Resonance Inelastic Scattering (NRIXS)</a:t>
            </a:r>
          </a:p>
          <a:p>
            <a:pPr lvl="1"/>
            <a:r>
              <a:rPr lang="en-US" sz="2400" dirty="0" smtClean="0"/>
              <a:t>Synchrotron Mossbauer Spectroscopy (SMS)</a:t>
            </a:r>
          </a:p>
          <a:p>
            <a:pPr lvl="1"/>
            <a:r>
              <a:rPr lang="en-US" sz="2400" dirty="0" smtClean="0"/>
              <a:t>High Energy Resolution Inelastic Scattering (HERIX)</a:t>
            </a:r>
          </a:p>
          <a:p>
            <a:endParaRPr lang="en-US" sz="2800" dirty="0" smtClean="0"/>
          </a:p>
        </p:txBody>
      </p:sp>
    </p:spTree>
    <p:extLst>
      <p:ext uri="{BB962C8B-B14F-4D97-AF65-F5344CB8AC3E}">
        <p14:creationId xmlns:p14="http://schemas.microsoft.com/office/powerpoint/2010/main" val="711923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alks\NSLS-II DAC Workshop 2017\Sector3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955" y="458621"/>
            <a:ext cx="455438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Talks\NSLS-II DAC Workshop 2017\Sector3_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4944" y="4116133"/>
            <a:ext cx="7772400" cy="27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17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Talks\NSLS-II DAC Workshop 2017\Sector3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762"/>
            <a:ext cx="9144000" cy="642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17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45425"/>
            <a:ext cx="8229600" cy="942109"/>
          </a:xfrm>
          <a:noFill/>
          <a:ln/>
        </p:spPr>
        <p:txBody>
          <a:bodyPr/>
          <a:lstStyle/>
          <a:p>
            <a:r>
              <a:rPr lang="en-US" sz="3200" b="1" dirty="0" smtClean="0">
                <a:solidFill>
                  <a:srgbClr val="0066FF"/>
                </a:solidFill>
              </a:rPr>
              <a:t>HPCAT Sector 16 at the </a:t>
            </a:r>
            <a:br>
              <a:rPr lang="en-US" sz="3200" b="1" dirty="0" smtClean="0">
                <a:solidFill>
                  <a:srgbClr val="0066FF"/>
                </a:solidFill>
              </a:rPr>
            </a:br>
            <a:r>
              <a:rPr lang="en-US" sz="3200" b="1" dirty="0" smtClean="0">
                <a:solidFill>
                  <a:srgbClr val="0066FF"/>
                </a:solidFill>
              </a:rPr>
              <a:t>Advanced Photon Source</a:t>
            </a:r>
          </a:p>
        </p:txBody>
      </p:sp>
      <p:sp>
        <p:nvSpPr>
          <p:cNvPr id="84995" name="Rectangle 3"/>
          <p:cNvSpPr>
            <a:spLocks noGrp="1" noChangeArrowheads="1"/>
          </p:cNvSpPr>
          <p:nvPr>
            <p:ph type="body" idx="1"/>
          </p:nvPr>
        </p:nvSpPr>
        <p:spPr>
          <a:xfrm>
            <a:off x="381000" y="1385450"/>
            <a:ext cx="8534400" cy="4800600"/>
          </a:xfrm>
          <a:noFill/>
          <a:ln/>
        </p:spPr>
        <p:txBody>
          <a:bodyPr/>
          <a:lstStyle/>
          <a:p>
            <a:r>
              <a:rPr lang="en-US" sz="2800" dirty="0" smtClean="0"/>
              <a:t>2 </a:t>
            </a:r>
            <a:r>
              <a:rPr lang="en-US" sz="2800" dirty="0" err="1" smtClean="0"/>
              <a:t>undulator</a:t>
            </a:r>
            <a:r>
              <a:rPr lang="en-US" sz="2800" dirty="0" smtClean="0"/>
              <a:t> beamlines, 2 bending magnet beamlines</a:t>
            </a:r>
          </a:p>
          <a:p>
            <a:r>
              <a:rPr lang="en-US" sz="2800" dirty="0" smtClean="0"/>
              <a:t>100% of time for high-pressure </a:t>
            </a:r>
          </a:p>
          <a:p>
            <a:pPr lvl="1"/>
            <a:r>
              <a:rPr lang="en-US" sz="2400" dirty="0" smtClean="0"/>
              <a:t>DAC and Paris-Edinburgh cell</a:t>
            </a:r>
          </a:p>
          <a:p>
            <a:r>
              <a:rPr lang="en-US" sz="2800" dirty="0" smtClean="0"/>
              <a:t>Major funding from NNSA with 75% of time to NNSA funded investigators</a:t>
            </a:r>
          </a:p>
          <a:p>
            <a:pPr lvl="1"/>
            <a:r>
              <a:rPr lang="en-US" sz="2400" dirty="0" smtClean="0"/>
              <a:t>25% of time for General Users</a:t>
            </a:r>
          </a:p>
          <a:p>
            <a:pPr lvl="1"/>
            <a:r>
              <a:rPr lang="en-US" sz="2400" dirty="0" smtClean="0"/>
              <a:t>COMPRES community typically 15%-20% of each beamline</a:t>
            </a:r>
            <a:endParaRPr lang="en-US" sz="2000" dirty="0" smtClean="0"/>
          </a:p>
          <a:p>
            <a:endParaRPr lang="en-US" sz="2800" dirty="0" smtClean="0"/>
          </a:p>
        </p:txBody>
      </p:sp>
    </p:spTree>
    <p:extLst>
      <p:ext uri="{BB962C8B-B14F-4D97-AF65-F5344CB8AC3E}">
        <p14:creationId xmlns:p14="http://schemas.microsoft.com/office/powerpoint/2010/main" val="3632730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677862"/>
          </a:xfrm>
          <a:ln>
            <a:noFill/>
          </a:ln>
        </p:spPr>
        <p:style>
          <a:lnRef idx="2">
            <a:schemeClr val="accent1"/>
          </a:lnRef>
          <a:fillRef idx="1">
            <a:schemeClr val="lt1"/>
          </a:fillRef>
          <a:effectRef idx="0">
            <a:schemeClr val="accent1"/>
          </a:effectRef>
          <a:fontRef idx="minor">
            <a:schemeClr val="dk1"/>
          </a:fontRef>
        </p:style>
        <p:txBody>
          <a:bodyPr>
            <a:noAutofit/>
          </a:bodyPr>
          <a:lstStyle/>
          <a:p>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HPCAT –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Four </a:t>
            </a: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B</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eamlines</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ndParaRPr>
          </a:p>
        </p:txBody>
      </p:sp>
      <p:sp>
        <p:nvSpPr>
          <p:cNvPr id="9220" name="Line 3"/>
          <p:cNvSpPr>
            <a:spLocks noChangeShapeType="1"/>
          </p:cNvSpPr>
          <p:nvPr/>
        </p:nvSpPr>
        <p:spPr bwMode="auto">
          <a:xfrm flipH="1">
            <a:off x="2720973" y="1744980"/>
            <a:ext cx="106046" cy="142208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21" name="Line 4"/>
          <p:cNvSpPr>
            <a:spLocks noChangeShapeType="1"/>
          </p:cNvSpPr>
          <p:nvPr/>
        </p:nvSpPr>
        <p:spPr bwMode="auto">
          <a:xfrm flipH="1">
            <a:off x="2667000" y="3167062"/>
            <a:ext cx="53975" cy="871537"/>
          </a:xfrm>
          <a:prstGeom prst="line">
            <a:avLst/>
          </a:prstGeom>
          <a:noFill/>
          <a:ln w="571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22" name="Line 5"/>
          <p:cNvSpPr>
            <a:spLocks noChangeShapeType="1"/>
          </p:cNvSpPr>
          <p:nvPr/>
        </p:nvSpPr>
        <p:spPr bwMode="auto">
          <a:xfrm>
            <a:off x="3482975" y="3852863"/>
            <a:ext cx="0" cy="1143000"/>
          </a:xfrm>
          <a:prstGeom prst="line">
            <a:avLst/>
          </a:prstGeom>
          <a:noFill/>
          <a:ln w="50800" cmpd="dbl">
            <a:solidFill>
              <a:srgbClr val="5F5F5F"/>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23" name="Line 6"/>
          <p:cNvSpPr>
            <a:spLocks noChangeShapeType="1"/>
          </p:cNvSpPr>
          <p:nvPr/>
        </p:nvSpPr>
        <p:spPr bwMode="auto">
          <a:xfrm>
            <a:off x="2587625" y="2976563"/>
            <a:ext cx="257175" cy="409575"/>
          </a:xfrm>
          <a:prstGeom prst="line">
            <a:avLst/>
          </a:prstGeom>
          <a:ln>
            <a:headEnd/>
            <a:tailEnd/>
          </a:ln>
          <a:extLst/>
        </p:spPr>
        <p:style>
          <a:lnRef idx="3">
            <a:schemeClr val="dk1"/>
          </a:lnRef>
          <a:fillRef idx="0">
            <a:schemeClr val="dk1"/>
          </a:fillRef>
          <a:effectRef idx="2">
            <a:schemeClr val="dk1"/>
          </a:effectRef>
          <a:fontRef idx="minor">
            <a:schemeClr val="tx1"/>
          </a:fontRef>
        </p:style>
        <p:txBody>
          <a:bodyPr/>
          <a:lstStyle/>
          <a:p>
            <a:pPr eaLnBrk="1" hangingPunct="1"/>
            <a:endParaRPr lang="en-US" sz="1800" b="0" i="0" smtClean="0">
              <a:solidFill>
                <a:srgbClr val="000000"/>
              </a:solidFill>
            </a:endParaRPr>
          </a:p>
        </p:txBody>
      </p:sp>
      <p:sp>
        <p:nvSpPr>
          <p:cNvPr id="9224" name="Line 7"/>
          <p:cNvSpPr>
            <a:spLocks noChangeShapeType="1"/>
          </p:cNvSpPr>
          <p:nvPr/>
        </p:nvSpPr>
        <p:spPr bwMode="auto">
          <a:xfrm>
            <a:off x="2720975" y="3167063"/>
            <a:ext cx="762000" cy="685800"/>
          </a:xfrm>
          <a:prstGeom prst="line">
            <a:avLst/>
          </a:prstGeom>
          <a:noFill/>
          <a:ln w="50800" cmpd="dbl">
            <a:solidFill>
              <a:srgbClr val="5F5F5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25" name="Line 8"/>
          <p:cNvSpPr>
            <a:spLocks noChangeShapeType="1"/>
          </p:cNvSpPr>
          <p:nvPr/>
        </p:nvSpPr>
        <p:spPr bwMode="auto">
          <a:xfrm>
            <a:off x="3378200" y="3624263"/>
            <a:ext cx="228600" cy="381000"/>
          </a:xfrm>
          <a:prstGeom prst="line">
            <a:avLst/>
          </a:prstGeom>
          <a:ln>
            <a:headEnd/>
            <a:tailEnd/>
          </a:ln>
          <a:extLst/>
        </p:spPr>
        <p:style>
          <a:lnRef idx="3">
            <a:schemeClr val="dk1"/>
          </a:lnRef>
          <a:fillRef idx="0">
            <a:schemeClr val="dk1"/>
          </a:fillRef>
          <a:effectRef idx="2">
            <a:schemeClr val="dk1"/>
          </a:effectRef>
          <a:fontRef idx="minor">
            <a:schemeClr val="tx1"/>
          </a:fontRef>
        </p:style>
        <p:txBody>
          <a:bodyPr/>
          <a:lstStyle/>
          <a:p>
            <a:pPr eaLnBrk="1" hangingPunct="1"/>
            <a:endParaRPr lang="en-US" sz="1800" b="0" i="0" smtClean="0">
              <a:solidFill>
                <a:srgbClr val="000000"/>
              </a:solidFill>
            </a:endParaRPr>
          </a:p>
        </p:txBody>
      </p:sp>
      <p:sp>
        <p:nvSpPr>
          <p:cNvPr id="9226" name="Text Box 9"/>
          <p:cNvSpPr txBox="1">
            <a:spLocks noChangeArrowheads="1"/>
          </p:cNvSpPr>
          <p:nvPr/>
        </p:nvSpPr>
        <p:spPr bwMode="auto">
          <a:xfrm>
            <a:off x="1296348" y="1131888"/>
            <a:ext cx="28905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algn="ctr" eaLnBrk="1" hangingPunct="1"/>
            <a:r>
              <a:rPr lang="en-US" sz="1800" i="0" dirty="0" smtClean="0">
                <a:solidFill>
                  <a:srgbClr val="FF0000"/>
                </a:solidFill>
                <a:ea typeface="+mn-ea"/>
              </a:rPr>
              <a:t>Sector 16</a:t>
            </a:r>
          </a:p>
          <a:p>
            <a:pPr algn="ctr" eaLnBrk="1" hangingPunct="1"/>
            <a:r>
              <a:rPr lang="en-US" sz="1800" i="0" u="sng" dirty="0">
                <a:solidFill>
                  <a:srgbClr val="FF0000"/>
                </a:solidFill>
                <a:ea typeface="+mn-ea"/>
              </a:rPr>
              <a:t>C</a:t>
            </a:r>
            <a:r>
              <a:rPr lang="en-US" sz="1800" i="0" u="sng" dirty="0" smtClean="0">
                <a:solidFill>
                  <a:srgbClr val="FF0000"/>
                </a:solidFill>
                <a:ea typeface="+mn-ea"/>
              </a:rPr>
              <a:t>anted </a:t>
            </a:r>
            <a:r>
              <a:rPr lang="en-US" sz="1800" i="0" dirty="0" err="1" smtClean="0">
                <a:solidFill>
                  <a:srgbClr val="FF0000"/>
                </a:solidFill>
                <a:ea typeface="+mn-ea"/>
              </a:rPr>
              <a:t>undulator</a:t>
            </a:r>
            <a:r>
              <a:rPr lang="en-US" sz="1800" i="0" dirty="0" smtClean="0">
                <a:solidFill>
                  <a:srgbClr val="FF0000"/>
                </a:solidFill>
                <a:ea typeface="+mn-ea"/>
              </a:rPr>
              <a:t> beams</a:t>
            </a:r>
          </a:p>
        </p:txBody>
      </p:sp>
      <p:sp>
        <p:nvSpPr>
          <p:cNvPr id="9228" name="Line 11"/>
          <p:cNvSpPr>
            <a:spLocks noChangeShapeType="1"/>
          </p:cNvSpPr>
          <p:nvPr/>
        </p:nvSpPr>
        <p:spPr bwMode="auto">
          <a:xfrm flipH="1" flipV="1">
            <a:off x="2865119" y="3200400"/>
            <a:ext cx="538479" cy="71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29" name="Text Box 12"/>
          <p:cNvSpPr txBox="1">
            <a:spLocks noChangeArrowheads="1"/>
          </p:cNvSpPr>
          <p:nvPr/>
        </p:nvSpPr>
        <p:spPr bwMode="auto">
          <a:xfrm>
            <a:off x="970280" y="5057140"/>
            <a:ext cx="1633781"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800" i="0" dirty="0" smtClean="0">
                <a:solidFill>
                  <a:srgbClr val="FF3300"/>
                </a:solidFill>
                <a:ea typeface="+mn-ea"/>
              </a:rPr>
              <a:t>ID-C/D/E:</a:t>
            </a:r>
            <a:endParaRPr lang="en-US" sz="1800" b="0" i="0" dirty="0" smtClean="0">
              <a:solidFill>
                <a:srgbClr val="000000"/>
              </a:solidFill>
              <a:ea typeface="+mn-ea"/>
            </a:endParaRPr>
          </a:p>
          <a:p>
            <a:pPr eaLnBrk="1" hangingPunct="1"/>
            <a:r>
              <a:rPr lang="en-US" sz="1800" b="0" i="0" dirty="0" smtClean="0">
                <a:solidFill>
                  <a:srgbClr val="000000"/>
                </a:solidFill>
                <a:ea typeface="+mn-ea"/>
              </a:rPr>
              <a:t>Spectroscopy</a:t>
            </a:r>
          </a:p>
          <a:p>
            <a:pPr eaLnBrk="1" hangingPunct="1"/>
            <a:r>
              <a:rPr lang="en-US" sz="1800" b="0" i="0" dirty="0" smtClean="0">
                <a:solidFill>
                  <a:srgbClr val="000000"/>
                </a:solidFill>
                <a:ea typeface="+mn-ea"/>
              </a:rPr>
              <a:t>Scattering</a:t>
            </a:r>
          </a:p>
          <a:p>
            <a:pPr marL="228600" eaLnBrk="1" hangingPunct="1"/>
            <a:r>
              <a:rPr lang="en-US" sz="1400" b="0" dirty="0" smtClean="0">
                <a:solidFill>
                  <a:srgbClr val="000000"/>
                </a:solidFill>
                <a:ea typeface="+mn-ea"/>
              </a:rPr>
              <a:t>XES,IXS – 1eV</a:t>
            </a:r>
          </a:p>
          <a:p>
            <a:pPr marL="228600" eaLnBrk="1" hangingPunct="1"/>
            <a:r>
              <a:rPr lang="en-US" sz="1400" b="0" dirty="0" smtClean="0">
                <a:solidFill>
                  <a:srgbClr val="000000"/>
                </a:solidFill>
                <a:ea typeface="+mn-ea"/>
              </a:rPr>
              <a:t>NRIXS – 2meV</a:t>
            </a:r>
          </a:p>
        </p:txBody>
      </p:sp>
      <p:sp>
        <p:nvSpPr>
          <p:cNvPr id="9230" name="Text Box 13"/>
          <p:cNvSpPr txBox="1">
            <a:spLocks noChangeArrowheads="1"/>
          </p:cNvSpPr>
          <p:nvPr/>
        </p:nvSpPr>
        <p:spPr bwMode="auto">
          <a:xfrm>
            <a:off x="2973705" y="5067300"/>
            <a:ext cx="228940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800" i="0" dirty="0" smtClean="0">
                <a:solidFill>
                  <a:srgbClr val="FF3300"/>
                </a:solidFill>
                <a:ea typeface="+mn-ea"/>
              </a:rPr>
              <a:t>IDB:</a:t>
            </a:r>
            <a:endParaRPr lang="en-US" sz="1800" b="0" i="0" dirty="0" smtClean="0">
              <a:solidFill>
                <a:srgbClr val="000000"/>
              </a:solidFill>
              <a:ea typeface="+mn-ea"/>
            </a:endParaRPr>
          </a:p>
          <a:p>
            <a:pPr eaLnBrk="1" hangingPunct="1"/>
            <a:r>
              <a:rPr lang="en-US" sz="1800" b="0" i="0" dirty="0" smtClean="0">
                <a:solidFill>
                  <a:srgbClr val="000000"/>
                </a:solidFill>
                <a:ea typeface="+mn-ea"/>
              </a:rPr>
              <a:t>Micro-diffraction</a:t>
            </a:r>
          </a:p>
          <a:p>
            <a:pPr eaLnBrk="1" hangingPunct="1"/>
            <a:r>
              <a:rPr lang="en-US" sz="1400" b="0" dirty="0" smtClean="0">
                <a:solidFill>
                  <a:srgbClr val="000000"/>
                </a:solidFill>
                <a:ea typeface="+mn-ea"/>
              </a:rPr>
              <a:t>(high photon flux)</a:t>
            </a:r>
          </a:p>
          <a:p>
            <a:pPr marL="228600" eaLnBrk="1" hangingPunct="1"/>
            <a:r>
              <a:rPr lang="en-US" sz="1400" b="0" dirty="0" smtClean="0">
                <a:solidFill>
                  <a:srgbClr val="000000"/>
                </a:solidFill>
                <a:ea typeface="+mn-ea"/>
              </a:rPr>
              <a:t>Laser heating (&gt;3000K)</a:t>
            </a:r>
          </a:p>
          <a:p>
            <a:pPr marL="228600" eaLnBrk="1" hangingPunct="1"/>
            <a:r>
              <a:rPr lang="en-US" sz="1400" b="0" dirty="0" smtClean="0">
                <a:solidFill>
                  <a:srgbClr val="000000"/>
                </a:solidFill>
                <a:ea typeface="+mn-ea"/>
              </a:rPr>
              <a:t>Cryostat (&lt;4k)</a:t>
            </a:r>
          </a:p>
        </p:txBody>
      </p:sp>
      <p:sp>
        <p:nvSpPr>
          <p:cNvPr id="9231" name="AutoShape 15"/>
          <p:cNvSpPr>
            <a:spLocks noChangeArrowheads="1"/>
          </p:cNvSpPr>
          <p:nvPr/>
        </p:nvSpPr>
        <p:spPr bwMode="auto">
          <a:xfrm>
            <a:off x="6562725" y="1851025"/>
            <a:ext cx="676275" cy="3306763"/>
          </a:xfrm>
          <a:prstGeom prst="triangle">
            <a:avLst>
              <a:gd name="adj" fmla="val 49847"/>
            </a:avLst>
          </a:prstGeom>
          <a:solidFill>
            <a:schemeClr val="tx1">
              <a:lumMod val="65000"/>
              <a:lumOff val="35000"/>
            </a:schemeClr>
          </a:solidFill>
          <a:ln w="9525">
            <a:solidFill>
              <a:schemeClr val="tx1"/>
            </a:solidFill>
            <a:miter lim="800000"/>
            <a:headEnd/>
            <a:tailEnd/>
          </a:ln>
        </p:spPr>
        <p:txBody>
          <a:bodyPr wrap="none" anchor="ctr"/>
          <a:lstStyle/>
          <a:p>
            <a:pPr eaLnBrk="1" hangingPunct="1"/>
            <a:endParaRPr lang="en-US" sz="1800" b="0" i="0" smtClean="0">
              <a:solidFill>
                <a:srgbClr val="000000"/>
              </a:solidFill>
              <a:latin typeface="Cambria"/>
              <a:ea typeface="+mn-ea"/>
            </a:endParaRPr>
          </a:p>
        </p:txBody>
      </p:sp>
      <p:sp>
        <p:nvSpPr>
          <p:cNvPr id="9232" name="AutoShape 16"/>
          <p:cNvSpPr>
            <a:spLocks noChangeArrowheads="1"/>
          </p:cNvSpPr>
          <p:nvPr/>
        </p:nvSpPr>
        <p:spPr bwMode="auto">
          <a:xfrm>
            <a:off x="6773863" y="1843088"/>
            <a:ext cx="260350" cy="3306762"/>
          </a:xfrm>
          <a:prstGeom prst="triangle">
            <a:avLst>
              <a:gd name="adj" fmla="val 49847"/>
            </a:avLst>
          </a:prstGeom>
          <a:solidFill>
            <a:schemeClr val="bg1"/>
          </a:solidFill>
          <a:ln w="9525">
            <a:solidFill>
              <a:schemeClr val="tx1"/>
            </a:solidFill>
            <a:miter lim="800000"/>
            <a:headEnd/>
            <a:tailEnd/>
          </a:ln>
        </p:spPr>
        <p:txBody>
          <a:bodyPr wrap="none" anchor="ctr"/>
          <a:lstStyle/>
          <a:p>
            <a:pPr eaLnBrk="1" hangingPunct="1"/>
            <a:endParaRPr lang="en-US" sz="1800" b="0" i="0" smtClean="0">
              <a:solidFill>
                <a:srgbClr val="000000"/>
              </a:solidFill>
              <a:latin typeface="Cambria"/>
              <a:ea typeface="+mn-ea"/>
            </a:endParaRPr>
          </a:p>
        </p:txBody>
      </p:sp>
      <p:sp>
        <p:nvSpPr>
          <p:cNvPr id="9233" name="AutoShape 17"/>
          <p:cNvSpPr>
            <a:spLocks noChangeArrowheads="1"/>
          </p:cNvSpPr>
          <p:nvPr/>
        </p:nvSpPr>
        <p:spPr bwMode="auto">
          <a:xfrm>
            <a:off x="6742113" y="1843088"/>
            <a:ext cx="311150" cy="1547812"/>
          </a:xfrm>
          <a:prstGeom prst="triangle">
            <a:avLst>
              <a:gd name="adj" fmla="val 49847"/>
            </a:avLst>
          </a:prstGeom>
          <a:solidFill>
            <a:schemeClr val="tx1">
              <a:lumMod val="65000"/>
              <a:lumOff val="35000"/>
            </a:schemeClr>
          </a:solidFill>
          <a:ln>
            <a:noFill/>
          </a:ln>
          <a:extLst/>
        </p:spPr>
        <p:txBody>
          <a:bodyPr wrap="none" anchor="ctr"/>
          <a:lstStyle/>
          <a:p>
            <a:pPr eaLnBrk="1" hangingPunct="1"/>
            <a:endParaRPr lang="en-US" sz="1800" b="0" i="0" smtClean="0">
              <a:solidFill>
                <a:srgbClr val="000000"/>
              </a:solidFill>
              <a:latin typeface="Cambria"/>
              <a:ea typeface="+mn-ea"/>
            </a:endParaRPr>
          </a:p>
        </p:txBody>
      </p:sp>
      <p:sp>
        <p:nvSpPr>
          <p:cNvPr id="9234" name="Text Box 18"/>
          <p:cNvSpPr txBox="1">
            <a:spLocks noChangeArrowheads="1"/>
          </p:cNvSpPr>
          <p:nvPr/>
        </p:nvSpPr>
        <p:spPr bwMode="auto">
          <a:xfrm>
            <a:off x="5610225" y="1101725"/>
            <a:ext cx="2635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algn="ctr" eaLnBrk="1" hangingPunct="1"/>
            <a:r>
              <a:rPr lang="en-US" sz="1800" i="0" smtClean="0">
                <a:solidFill>
                  <a:srgbClr val="FF0000"/>
                </a:solidFill>
                <a:ea typeface="+mn-ea"/>
              </a:rPr>
              <a:t>Sector 16</a:t>
            </a:r>
          </a:p>
          <a:p>
            <a:pPr algn="ctr" eaLnBrk="1" hangingPunct="1"/>
            <a:r>
              <a:rPr lang="en-US" sz="1800" i="0" smtClean="0">
                <a:solidFill>
                  <a:srgbClr val="FF0000"/>
                </a:solidFill>
                <a:ea typeface="+mn-ea"/>
              </a:rPr>
              <a:t>Bending magnet beam</a:t>
            </a:r>
          </a:p>
        </p:txBody>
      </p:sp>
      <p:sp>
        <p:nvSpPr>
          <p:cNvPr id="9235" name="Text Box 19"/>
          <p:cNvSpPr txBox="1">
            <a:spLocks noChangeArrowheads="1"/>
          </p:cNvSpPr>
          <p:nvPr/>
        </p:nvSpPr>
        <p:spPr bwMode="auto">
          <a:xfrm>
            <a:off x="7034213" y="5101570"/>
            <a:ext cx="19431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800" i="0" dirty="0" smtClean="0">
                <a:solidFill>
                  <a:srgbClr val="FF3300"/>
                </a:solidFill>
                <a:ea typeface="+mn-ea"/>
              </a:rPr>
              <a:t>BMB:</a:t>
            </a:r>
          </a:p>
          <a:p>
            <a:pPr eaLnBrk="1" hangingPunct="1"/>
            <a:r>
              <a:rPr lang="en-US" sz="1800" b="0" i="0" dirty="0" smtClean="0">
                <a:solidFill>
                  <a:srgbClr val="000000"/>
                </a:solidFill>
                <a:ea typeface="+mn-ea"/>
              </a:rPr>
              <a:t>White Laue</a:t>
            </a:r>
          </a:p>
          <a:p>
            <a:pPr eaLnBrk="1" hangingPunct="1"/>
            <a:r>
              <a:rPr lang="en-US" sz="1800" b="0" i="0" dirty="0" smtClean="0">
                <a:solidFill>
                  <a:srgbClr val="000000"/>
                </a:solidFill>
                <a:ea typeface="+mn-ea"/>
              </a:rPr>
              <a:t>Paris-Edinburgh </a:t>
            </a:r>
          </a:p>
          <a:p>
            <a:pPr defTabSz="288925" eaLnBrk="1" hangingPunct="1"/>
            <a:r>
              <a:rPr lang="en-US" sz="1800" b="0" i="0" dirty="0">
                <a:solidFill>
                  <a:srgbClr val="000000"/>
                </a:solidFill>
                <a:ea typeface="+mn-ea"/>
              </a:rPr>
              <a:t>	</a:t>
            </a:r>
            <a:r>
              <a:rPr lang="en-US" sz="1800" b="0" i="0" dirty="0" smtClean="0">
                <a:solidFill>
                  <a:srgbClr val="000000"/>
                </a:solidFill>
                <a:ea typeface="+mn-ea"/>
              </a:rPr>
              <a:t>Press</a:t>
            </a:r>
          </a:p>
          <a:p>
            <a:pPr defTabSz="288925" eaLnBrk="1" hangingPunct="1"/>
            <a:r>
              <a:rPr lang="en-US" sz="1400" b="0" dirty="0" smtClean="0">
                <a:solidFill>
                  <a:srgbClr val="000000"/>
                </a:solidFill>
                <a:ea typeface="+mn-ea"/>
              </a:rPr>
              <a:t>(fast x-ray imaging)</a:t>
            </a:r>
          </a:p>
        </p:txBody>
      </p:sp>
      <p:sp>
        <p:nvSpPr>
          <p:cNvPr id="9236" name="Text Box 20"/>
          <p:cNvSpPr txBox="1">
            <a:spLocks noChangeArrowheads="1"/>
          </p:cNvSpPr>
          <p:nvPr/>
        </p:nvSpPr>
        <p:spPr bwMode="auto">
          <a:xfrm>
            <a:off x="5198110" y="5068570"/>
            <a:ext cx="18097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800" i="0" dirty="0" smtClean="0">
                <a:solidFill>
                  <a:srgbClr val="FF3300"/>
                </a:solidFill>
                <a:ea typeface="+mn-ea"/>
              </a:rPr>
              <a:t>BM-C/D:</a:t>
            </a:r>
          </a:p>
          <a:p>
            <a:pPr eaLnBrk="1" hangingPunct="1"/>
            <a:r>
              <a:rPr lang="en-US" sz="1800" b="0" i="0" dirty="0" smtClean="0">
                <a:solidFill>
                  <a:srgbClr val="000000"/>
                </a:solidFill>
                <a:ea typeface="+mn-ea"/>
              </a:rPr>
              <a:t>Micro-diffraction</a:t>
            </a:r>
          </a:p>
          <a:p>
            <a:pPr eaLnBrk="1" hangingPunct="1"/>
            <a:r>
              <a:rPr lang="en-US" sz="1800" b="0" i="0" dirty="0" smtClean="0">
                <a:solidFill>
                  <a:srgbClr val="000000"/>
                </a:solidFill>
                <a:ea typeface="+mn-ea"/>
              </a:rPr>
              <a:t>XANES</a:t>
            </a:r>
          </a:p>
        </p:txBody>
      </p:sp>
      <p:sp>
        <p:nvSpPr>
          <p:cNvPr id="9237" name="Text Box 21"/>
          <p:cNvSpPr txBox="1">
            <a:spLocks noChangeArrowheads="1"/>
          </p:cNvSpPr>
          <p:nvPr/>
        </p:nvSpPr>
        <p:spPr bwMode="auto">
          <a:xfrm>
            <a:off x="5108575" y="2855913"/>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600" i="0" smtClean="0">
                <a:solidFill>
                  <a:srgbClr val="808080"/>
                </a:solidFill>
                <a:ea typeface="+mn-ea"/>
              </a:rPr>
              <a:t>Split in space</a:t>
            </a:r>
          </a:p>
        </p:txBody>
      </p:sp>
      <p:sp>
        <p:nvSpPr>
          <p:cNvPr id="9238" name="Line 22"/>
          <p:cNvSpPr>
            <a:spLocks noChangeShapeType="1"/>
          </p:cNvSpPr>
          <p:nvPr/>
        </p:nvSpPr>
        <p:spPr bwMode="auto">
          <a:xfrm>
            <a:off x="6124575" y="3214688"/>
            <a:ext cx="523875" cy="133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39" name="Text Box 25"/>
          <p:cNvSpPr txBox="1">
            <a:spLocks noChangeArrowheads="1"/>
          </p:cNvSpPr>
          <p:nvPr/>
        </p:nvSpPr>
        <p:spPr bwMode="auto">
          <a:xfrm>
            <a:off x="3375660" y="3084195"/>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800" b="0" i="0" dirty="0" smtClean="0">
                <a:solidFill>
                  <a:srgbClr val="000000"/>
                </a:solidFill>
                <a:ea typeface="+mn-ea"/>
              </a:rPr>
              <a:t>14-42 </a:t>
            </a:r>
            <a:r>
              <a:rPr lang="en-US" sz="1800" b="0" i="0" dirty="0" err="1" smtClean="0">
                <a:solidFill>
                  <a:srgbClr val="000000"/>
                </a:solidFill>
                <a:ea typeface="+mn-ea"/>
              </a:rPr>
              <a:t>keV</a:t>
            </a:r>
            <a:endParaRPr lang="en-US" sz="1800" b="0" i="0" dirty="0" smtClean="0">
              <a:solidFill>
                <a:srgbClr val="000000"/>
              </a:solidFill>
              <a:ea typeface="+mn-ea"/>
            </a:endParaRPr>
          </a:p>
        </p:txBody>
      </p:sp>
      <p:sp>
        <p:nvSpPr>
          <p:cNvPr id="9240" name="Text Box 26"/>
          <p:cNvSpPr txBox="1">
            <a:spLocks noChangeArrowheads="1"/>
          </p:cNvSpPr>
          <p:nvPr/>
        </p:nvSpPr>
        <p:spPr bwMode="auto">
          <a:xfrm>
            <a:off x="3302318" y="1973263"/>
            <a:ext cx="1107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37931725" indent="-37474525">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marL="457200" fontAlgn="base">
              <a:spcBef>
                <a:spcPct val="0"/>
              </a:spcBef>
              <a:spcAft>
                <a:spcPct val="0"/>
              </a:spcAft>
              <a:defRPr>
                <a:solidFill>
                  <a:schemeClr val="tx1"/>
                </a:solidFill>
                <a:latin typeface="Arial" pitchFamily="34" charset="0"/>
                <a:cs typeface="Arial" pitchFamily="34" charset="0"/>
              </a:defRPr>
            </a:lvl6pPr>
            <a:lvl7pPr marL="914400" fontAlgn="base">
              <a:spcBef>
                <a:spcPct val="0"/>
              </a:spcBef>
              <a:spcAft>
                <a:spcPct val="0"/>
              </a:spcAft>
              <a:defRPr>
                <a:solidFill>
                  <a:schemeClr val="tx1"/>
                </a:solidFill>
                <a:latin typeface="Arial" pitchFamily="34" charset="0"/>
                <a:cs typeface="Arial" pitchFamily="34" charset="0"/>
              </a:defRPr>
            </a:lvl7pPr>
            <a:lvl8pPr marL="1371600" fontAlgn="base">
              <a:spcBef>
                <a:spcPct val="0"/>
              </a:spcBef>
              <a:spcAft>
                <a:spcPct val="0"/>
              </a:spcAft>
              <a:defRPr>
                <a:solidFill>
                  <a:schemeClr val="tx1"/>
                </a:solidFill>
                <a:latin typeface="Arial" pitchFamily="34" charset="0"/>
                <a:cs typeface="Arial" pitchFamily="34" charset="0"/>
              </a:defRPr>
            </a:lvl8pPr>
            <a:lvl9pPr marL="1828800"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sz="1800" b="0" i="0" dirty="0" smtClean="0">
                <a:solidFill>
                  <a:srgbClr val="000000"/>
                </a:solidFill>
                <a:ea typeface="+mn-ea"/>
              </a:rPr>
              <a:t>5-36 </a:t>
            </a:r>
            <a:r>
              <a:rPr lang="en-US" sz="1800" b="0" i="0" dirty="0" err="1" smtClean="0">
                <a:solidFill>
                  <a:srgbClr val="000000"/>
                </a:solidFill>
                <a:ea typeface="+mn-ea"/>
              </a:rPr>
              <a:t>keV</a:t>
            </a:r>
            <a:endParaRPr lang="en-US" sz="1800" b="0" i="0" dirty="0" smtClean="0">
              <a:solidFill>
                <a:srgbClr val="000000"/>
              </a:solidFill>
              <a:ea typeface="+mn-ea"/>
            </a:endParaRPr>
          </a:p>
        </p:txBody>
      </p:sp>
      <p:sp>
        <p:nvSpPr>
          <p:cNvPr id="9241" name="Line 32"/>
          <p:cNvSpPr>
            <a:spLocks noChangeShapeType="1"/>
          </p:cNvSpPr>
          <p:nvPr/>
        </p:nvSpPr>
        <p:spPr bwMode="auto">
          <a:xfrm flipH="1">
            <a:off x="2905760" y="2037080"/>
            <a:ext cx="173037" cy="204788"/>
          </a:xfrm>
          <a:prstGeom prst="line">
            <a:avLst/>
          </a:prstGeom>
          <a:ln>
            <a:headEnd/>
            <a:tailEnd/>
          </a:ln>
          <a:extLst/>
        </p:spPr>
        <p:style>
          <a:lnRef idx="3">
            <a:schemeClr val="dk1"/>
          </a:lnRef>
          <a:fillRef idx="0">
            <a:schemeClr val="dk1"/>
          </a:fillRef>
          <a:effectRef idx="2">
            <a:schemeClr val="dk1"/>
          </a:effectRef>
          <a:fontRef idx="minor">
            <a:schemeClr val="tx1"/>
          </a:fontRef>
        </p:style>
        <p:txBody>
          <a:bodyPr/>
          <a:lstStyle/>
          <a:p>
            <a:pPr eaLnBrk="1" hangingPunct="1"/>
            <a:endParaRPr lang="en-US" sz="1800" b="0" i="0" smtClean="0">
              <a:solidFill>
                <a:srgbClr val="000000"/>
              </a:solidFill>
            </a:endParaRPr>
          </a:p>
        </p:txBody>
      </p:sp>
      <p:sp>
        <p:nvSpPr>
          <p:cNvPr id="9242" name="Line 33"/>
          <p:cNvSpPr>
            <a:spLocks noChangeShapeType="1"/>
          </p:cNvSpPr>
          <p:nvPr/>
        </p:nvSpPr>
        <p:spPr bwMode="auto">
          <a:xfrm flipH="1">
            <a:off x="2484437" y="2110740"/>
            <a:ext cx="494982" cy="173673"/>
          </a:xfrm>
          <a:prstGeom prst="line">
            <a:avLst/>
          </a:prstGeom>
          <a:noFill/>
          <a:ln w="57150" cmpd="thinThick">
            <a:solidFill>
              <a:schemeClr val="accent2">
                <a:lumMod val="75000"/>
              </a:schemeClr>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43" name="Line 34"/>
          <p:cNvSpPr>
            <a:spLocks noChangeShapeType="1"/>
          </p:cNvSpPr>
          <p:nvPr/>
        </p:nvSpPr>
        <p:spPr bwMode="auto">
          <a:xfrm>
            <a:off x="2463800" y="2279650"/>
            <a:ext cx="0" cy="2692400"/>
          </a:xfrm>
          <a:prstGeom prst="line">
            <a:avLst/>
          </a:prstGeom>
          <a:noFill/>
          <a:ln w="57150" cmpd="thinThick">
            <a:solidFill>
              <a:schemeClr val="accent2">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9244" name="AutoShape 35"/>
          <p:cNvSpPr>
            <a:spLocks noChangeArrowheads="1"/>
          </p:cNvSpPr>
          <p:nvPr/>
        </p:nvSpPr>
        <p:spPr bwMode="auto">
          <a:xfrm flipV="1">
            <a:off x="2519363" y="3875088"/>
            <a:ext cx="300037" cy="236537"/>
          </a:xfrm>
          <a:custGeom>
            <a:avLst/>
            <a:gdLst>
              <a:gd name="T0" fmla="*/ 2083854 w 21600"/>
              <a:gd name="T1" fmla="*/ 0 h 21600"/>
              <a:gd name="T2" fmla="*/ 520967 w 21600"/>
              <a:gd name="T3" fmla="*/ 1295144 h 21600"/>
              <a:gd name="T4" fmla="*/ 2083854 w 21600"/>
              <a:gd name="T5" fmla="*/ 647578 h 21600"/>
              <a:gd name="T6" fmla="*/ 3646727 w 21600"/>
              <a:gd name="T7" fmla="*/ 129514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bg2"/>
          </a:solidFill>
          <a:ln w="9525">
            <a:solidFill>
              <a:schemeClr val="tx1"/>
            </a:solidFill>
            <a:miter lim="800000"/>
            <a:headEnd/>
            <a:tailEnd/>
          </a:ln>
        </p:spPr>
        <p:txBody>
          <a:bodyPr rot="10800000" wrap="none" anchor="ctr"/>
          <a:lstStyle/>
          <a:p>
            <a:pPr eaLnBrk="1" hangingPunct="1"/>
            <a:endParaRPr lang="en-US" sz="1800" b="0" i="0" smtClean="0">
              <a:solidFill>
                <a:srgbClr val="000000"/>
              </a:solidFill>
              <a:latin typeface="Cambria"/>
              <a:ea typeface="+mn-ea"/>
            </a:endParaRPr>
          </a:p>
        </p:txBody>
      </p:sp>
      <p:sp>
        <p:nvSpPr>
          <p:cNvPr id="9245" name="Line 36"/>
          <p:cNvSpPr>
            <a:spLocks noChangeShapeType="1"/>
          </p:cNvSpPr>
          <p:nvPr/>
        </p:nvSpPr>
        <p:spPr bwMode="auto">
          <a:xfrm flipH="1">
            <a:off x="2386013" y="2168525"/>
            <a:ext cx="173037" cy="204788"/>
          </a:xfrm>
          <a:prstGeom prst="line">
            <a:avLst/>
          </a:prstGeom>
          <a:ln>
            <a:headEnd/>
            <a:tailEnd/>
          </a:ln>
          <a:extLst/>
        </p:spPr>
        <p:style>
          <a:lnRef idx="3">
            <a:schemeClr val="dk1"/>
          </a:lnRef>
          <a:fillRef idx="0">
            <a:schemeClr val="dk1"/>
          </a:fillRef>
          <a:effectRef idx="2">
            <a:schemeClr val="dk1"/>
          </a:effectRef>
          <a:fontRef idx="minor">
            <a:schemeClr val="tx1"/>
          </a:fontRef>
        </p:style>
        <p:txBody>
          <a:bodyPr/>
          <a:lstStyle/>
          <a:p>
            <a:pPr eaLnBrk="1" hangingPunct="1"/>
            <a:endParaRPr lang="en-US" sz="1800" b="0" i="0" smtClean="0">
              <a:solidFill>
                <a:srgbClr val="000000"/>
              </a:solidFill>
            </a:endParaRPr>
          </a:p>
        </p:txBody>
      </p:sp>
      <p:sp>
        <p:nvSpPr>
          <p:cNvPr id="9246" name="Line 37"/>
          <p:cNvSpPr>
            <a:spLocks noChangeShapeType="1"/>
          </p:cNvSpPr>
          <p:nvPr/>
        </p:nvSpPr>
        <p:spPr bwMode="auto">
          <a:xfrm flipH="1" flipV="1">
            <a:off x="2987674" y="2185988"/>
            <a:ext cx="273686" cy="593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pic>
        <p:nvPicPr>
          <p:cNvPr id="9249" name="Picture 33" descr="MVC-759F"/>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63" y="2162175"/>
            <a:ext cx="1570037" cy="1633538"/>
          </a:xfrm>
          <a:prstGeom prst="rect">
            <a:avLst/>
          </a:prstGeom>
          <a:solidFill>
            <a:srgbClr val="CCFFFF"/>
          </a:solidFill>
          <a:ln w="9525">
            <a:solidFill>
              <a:schemeClr val="tx1"/>
            </a:solidFill>
            <a:miter lim="800000"/>
            <a:headEnd/>
            <a:tailEnd/>
          </a:ln>
        </p:spPr>
      </p:pic>
      <p:pic>
        <p:nvPicPr>
          <p:cNvPr id="9250" name="Picture 34" descr="IMG_1853"/>
          <p:cNvPicPr>
            <a:picLocks noChangeAspect="1" noChangeArrowheads="1"/>
          </p:cNvPicPr>
          <p:nvPr/>
        </p:nvPicPr>
        <p:blipFill>
          <a:blip r:embed="rId3" cstate="print">
            <a:extLst>
              <a:ext uri="{28A0092B-C50C-407E-A947-70E740481C1C}">
                <a14:useLocalDpi xmlns:a14="http://schemas.microsoft.com/office/drawing/2010/main" val="0"/>
              </a:ext>
            </a:extLst>
          </a:blip>
          <a:srcRect r="23619"/>
          <a:stretch>
            <a:fillRect/>
          </a:stretch>
        </p:blipFill>
        <p:spPr bwMode="auto">
          <a:xfrm>
            <a:off x="7562850" y="2290763"/>
            <a:ext cx="1581150" cy="1552575"/>
          </a:xfrm>
          <a:prstGeom prst="rect">
            <a:avLst/>
          </a:prstGeom>
          <a:noFill/>
          <a:extLst>
            <a:ext uri="{909E8E84-426E-40DD-AFC4-6F175D3DCCD1}">
              <a14:hiddenFill xmlns:a14="http://schemas.microsoft.com/office/drawing/2010/main">
                <a:solidFill>
                  <a:srgbClr val="FFFFFF"/>
                </a:solidFill>
              </a14:hiddenFill>
            </a:ext>
          </a:extLst>
        </p:spPr>
      </p:pic>
      <p:sp>
        <p:nvSpPr>
          <p:cNvPr id="35" name="Line 33"/>
          <p:cNvSpPr>
            <a:spLocks noChangeShapeType="1"/>
          </p:cNvSpPr>
          <p:nvPr/>
        </p:nvSpPr>
        <p:spPr bwMode="auto">
          <a:xfrm flipH="1" flipV="1">
            <a:off x="2907030" y="1741170"/>
            <a:ext cx="64770" cy="392426"/>
          </a:xfrm>
          <a:prstGeom prst="line">
            <a:avLst/>
          </a:prstGeom>
          <a:noFill/>
          <a:ln w="57150" cmpd="sng">
            <a:solidFill>
              <a:schemeClr val="accent2">
                <a:lumMod val="75000"/>
              </a:schemeClr>
            </a:solidFill>
            <a:prstDash val="solid"/>
            <a:round/>
            <a:headEnd/>
            <a:tailEnd/>
          </a:ln>
          <a:extLst>
            <a:ext uri="{909E8E84-426E-40DD-AFC4-6F175D3DCCD1}">
              <a14:hiddenFill xmlns:a14="http://schemas.microsoft.com/office/drawing/2010/main">
                <a:noFill/>
              </a14:hiddenFill>
            </a:ext>
          </a:extLst>
        </p:spPr>
        <p:txBody>
          <a:bodyPr/>
          <a:lstStyle/>
          <a:p>
            <a:pPr eaLnBrk="1" hangingPunct="1"/>
            <a:endParaRPr lang="en-US" sz="1800" b="0" i="0" smtClean="0">
              <a:solidFill>
                <a:srgbClr val="000000"/>
              </a:solidFill>
              <a:latin typeface="Cambria"/>
              <a:ea typeface="+mn-ea"/>
            </a:endParaRPr>
          </a:p>
        </p:txBody>
      </p:sp>
      <p:sp>
        <p:nvSpPr>
          <p:cNvPr id="2" name="Slide Number Placeholder 1"/>
          <p:cNvSpPr>
            <a:spLocks noGrp="1"/>
          </p:cNvSpPr>
          <p:nvPr>
            <p:ph type="sldNum" sz="quarter" idx="11"/>
          </p:nvPr>
        </p:nvSpPr>
        <p:spPr/>
        <p:txBody>
          <a:bodyPr/>
          <a:lstStyle/>
          <a:p>
            <a:fld id="{735A511C-F00C-45E3-A465-CE1718B3ECF4}"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1618930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5630"/>
            <a:ext cx="8229600" cy="1104405"/>
          </a:xfrm>
          <a:noFill/>
          <a:ln/>
        </p:spPr>
        <p:txBody>
          <a:bodyPr/>
          <a:lstStyle/>
          <a:p>
            <a:r>
              <a:rPr lang="en-US" b="1" dirty="0" smtClean="0">
                <a:solidFill>
                  <a:srgbClr val="0066FF"/>
                </a:solidFill>
              </a:rPr>
              <a:t>GSECARS Sector 13 at the </a:t>
            </a:r>
            <a:br>
              <a:rPr lang="en-US" b="1" dirty="0" smtClean="0">
                <a:solidFill>
                  <a:srgbClr val="0066FF"/>
                </a:solidFill>
              </a:rPr>
            </a:br>
            <a:r>
              <a:rPr lang="en-US" b="1" dirty="0" smtClean="0">
                <a:solidFill>
                  <a:srgbClr val="0066FF"/>
                </a:solidFill>
              </a:rPr>
              <a:t>Advanced Photon Source</a:t>
            </a:r>
          </a:p>
        </p:txBody>
      </p:sp>
      <p:sp>
        <p:nvSpPr>
          <p:cNvPr id="84995" name="Rectangle 3"/>
          <p:cNvSpPr>
            <a:spLocks noGrp="1" noChangeArrowheads="1"/>
          </p:cNvSpPr>
          <p:nvPr>
            <p:ph type="body" idx="1"/>
          </p:nvPr>
        </p:nvSpPr>
        <p:spPr>
          <a:xfrm>
            <a:off x="381000" y="1029200"/>
            <a:ext cx="8534400" cy="4800600"/>
          </a:xfrm>
          <a:noFill/>
          <a:ln/>
        </p:spPr>
        <p:txBody>
          <a:bodyPr/>
          <a:lstStyle/>
          <a:p>
            <a:r>
              <a:rPr lang="en-US" sz="2400" dirty="0" smtClean="0"/>
              <a:t>2 </a:t>
            </a:r>
            <a:r>
              <a:rPr lang="en-US" sz="2400" dirty="0" err="1" smtClean="0"/>
              <a:t>undulator</a:t>
            </a:r>
            <a:r>
              <a:rPr lang="en-US" sz="2400" dirty="0" smtClean="0"/>
              <a:t> beamlines, 2 bending magnet beamlines</a:t>
            </a:r>
          </a:p>
          <a:p>
            <a:r>
              <a:rPr lang="en-US" sz="2400" dirty="0"/>
              <a:t>F</a:t>
            </a:r>
            <a:r>
              <a:rPr lang="en-US" sz="2400" dirty="0" smtClean="0"/>
              <a:t>unding from NSF-EAR with 100% of time available to geoscience community through General User program</a:t>
            </a:r>
          </a:p>
          <a:p>
            <a:r>
              <a:rPr lang="en-US" sz="2400" dirty="0" smtClean="0"/>
              <a:t>13-ID-D </a:t>
            </a:r>
          </a:p>
          <a:p>
            <a:pPr lvl="1"/>
            <a:r>
              <a:rPr lang="en-US" sz="2200" dirty="0"/>
              <a:t>D</a:t>
            </a:r>
            <a:r>
              <a:rPr lang="en-US" sz="2200" dirty="0" smtClean="0"/>
              <a:t>ouble sided laser heating (pulsed), emission spectroscopy, fast Pilatus 3X </a:t>
            </a:r>
            <a:r>
              <a:rPr lang="en-US" sz="2200" dirty="0" err="1" smtClean="0"/>
              <a:t>CdTe</a:t>
            </a:r>
            <a:r>
              <a:rPr lang="en-US" sz="2200" dirty="0" smtClean="0"/>
              <a:t> detector</a:t>
            </a:r>
          </a:p>
          <a:p>
            <a:pPr lvl="1"/>
            <a:r>
              <a:rPr lang="en-US" sz="2200" dirty="0" smtClean="0"/>
              <a:t>~60% time</a:t>
            </a:r>
          </a:p>
          <a:p>
            <a:r>
              <a:rPr lang="en-US" sz="2400" dirty="0" smtClean="0"/>
              <a:t>13-BM-D </a:t>
            </a:r>
            <a:endParaRPr lang="en-US" sz="2400" dirty="0"/>
          </a:p>
          <a:p>
            <a:pPr lvl="1"/>
            <a:r>
              <a:rPr lang="en-US" sz="2200" dirty="0" smtClean="0"/>
              <a:t>Brillouin scattering with online x-ray diffraction, external heating</a:t>
            </a:r>
            <a:endParaRPr lang="en-US" sz="2200" dirty="0"/>
          </a:p>
          <a:p>
            <a:pPr lvl="1"/>
            <a:r>
              <a:rPr lang="en-US" sz="2200" dirty="0" smtClean="0"/>
              <a:t>~50</a:t>
            </a:r>
            <a:r>
              <a:rPr lang="en-US" sz="2200" dirty="0"/>
              <a:t>% time</a:t>
            </a:r>
          </a:p>
          <a:p>
            <a:r>
              <a:rPr lang="en-US" sz="2400" dirty="0" smtClean="0"/>
              <a:t>13-BM-C (PX^2 partnership with COMPRES)</a:t>
            </a:r>
            <a:endParaRPr lang="en-US" sz="2400" dirty="0"/>
          </a:p>
          <a:p>
            <a:pPr lvl="1"/>
            <a:r>
              <a:rPr lang="en-US" sz="2200" dirty="0" smtClean="0"/>
              <a:t>Single crystal diffraction in DAC, external and laser heating</a:t>
            </a:r>
            <a:endParaRPr lang="en-US" sz="2200" dirty="0"/>
          </a:p>
          <a:p>
            <a:pPr lvl="1"/>
            <a:r>
              <a:rPr lang="en-US" sz="2200" dirty="0" smtClean="0"/>
              <a:t>~75% </a:t>
            </a:r>
            <a:r>
              <a:rPr lang="en-US" sz="2200" dirty="0"/>
              <a:t>time</a:t>
            </a:r>
          </a:p>
          <a:p>
            <a:endParaRPr lang="en-US" sz="2400" dirty="0" smtClean="0"/>
          </a:p>
        </p:txBody>
      </p:sp>
    </p:spTree>
    <p:extLst>
      <p:ext uri="{BB962C8B-B14F-4D97-AF65-F5344CB8AC3E}">
        <p14:creationId xmlns:p14="http://schemas.microsoft.com/office/powerpoint/2010/main" val="3277809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250115" y="4191000"/>
            <a:ext cx="3331285" cy="2031325"/>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pPr>
            <a:r>
              <a:rPr lang="en-US" sz="1800" dirty="0" smtClean="0">
                <a:solidFill>
                  <a:srgbClr val="0070C0"/>
                </a:solidFill>
                <a:latin typeface="Calibri" panose="020F0502020204030204"/>
                <a:ea typeface="+mn-ea"/>
              </a:rPr>
              <a:t>X-ray energy 5-80 </a:t>
            </a:r>
            <a:r>
              <a:rPr lang="en-US" sz="1800" dirty="0" err="1" smtClean="0">
                <a:solidFill>
                  <a:srgbClr val="0070C0"/>
                </a:solidFill>
                <a:latin typeface="Calibri" panose="020F0502020204030204"/>
                <a:ea typeface="+mn-ea"/>
              </a:rPr>
              <a:t>keV</a:t>
            </a:r>
            <a:endParaRPr lang="en-US" sz="1800" dirty="0" smtClean="0">
              <a:solidFill>
                <a:srgbClr val="0070C0"/>
              </a:solidFill>
              <a:latin typeface="Calibri" panose="020F0502020204030204"/>
              <a:ea typeface="+mn-ea"/>
            </a:endParaRPr>
          </a:p>
          <a:p>
            <a:pPr eaLnBrk="1" fontAlgn="auto" hangingPunct="1">
              <a:spcBef>
                <a:spcPts val="0"/>
              </a:spcBef>
              <a:spcAft>
                <a:spcPts val="0"/>
              </a:spcAft>
            </a:pPr>
            <a:r>
              <a:rPr lang="en-US" sz="1800" dirty="0" smtClean="0">
                <a:solidFill>
                  <a:srgbClr val="0070C0"/>
                </a:solidFill>
                <a:latin typeface="Calibri" panose="020F0502020204030204"/>
                <a:ea typeface="+mn-ea"/>
              </a:rPr>
              <a:t> beam size ~3 µm</a:t>
            </a:r>
          </a:p>
          <a:p>
            <a:pPr eaLnBrk="1" fontAlgn="auto" hangingPunct="1">
              <a:spcBef>
                <a:spcPts val="0"/>
              </a:spcBef>
              <a:spcAft>
                <a:spcPts val="0"/>
              </a:spcAft>
            </a:pPr>
            <a:endParaRPr lang="en-US" sz="1800" dirty="0" smtClean="0">
              <a:solidFill>
                <a:srgbClr val="0070C0"/>
              </a:solidFill>
              <a:latin typeface="Calibri" panose="020F0502020204030204"/>
              <a:ea typeface="+mn-ea"/>
            </a:endParaRPr>
          </a:p>
          <a:p>
            <a:pPr eaLnBrk="1" fontAlgn="auto" hangingPunct="1">
              <a:spcBef>
                <a:spcPts val="0"/>
              </a:spcBef>
              <a:spcAft>
                <a:spcPts val="0"/>
              </a:spcAft>
            </a:pPr>
            <a:r>
              <a:rPr lang="en-US" sz="1800" dirty="0" smtClean="0">
                <a:solidFill>
                  <a:srgbClr val="002060"/>
                </a:solidFill>
                <a:latin typeface="Calibri" panose="020F0502020204030204"/>
                <a:ea typeface="+mn-ea"/>
              </a:rPr>
              <a:t>XRD, </a:t>
            </a:r>
            <a:r>
              <a:rPr lang="en-US" sz="1800" dirty="0" err="1" smtClean="0">
                <a:solidFill>
                  <a:srgbClr val="002060"/>
                </a:solidFill>
                <a:latin typeface="Calibri" panose="020F0502020204030204"/>
                <a:ea typeface="+mn-ea"/>
              </a:rPr>
              <a:t>sXRD</a:t>
            </a:r>
            <a:r>
              <a:rPr lang="en-US" sz="1800" dirty="0" smtClean="0">
                <a:solidFill>
                  <a:srgbClr val="002060"/>
                </a:solidFill>
                <a:latin typeface="Calibri" panose="020F0502020204030204"/>
                <a:ea typeface="+mn-ea"/>
              </a:rPr>
              <a:t>, XES</a:t>
            </a:r>
          </a:p>
          <a:p>
            <a:pPr eaLnBrk="1" fontAlgn="auto" hangingPunct="1">
              <a:spcBef>
                <a:spcPts val="0"/>
              </a:spcBef>
              <a:spcAft>
                <a:spcPts val="0"/>
              </a:spcAft>
            </a:pPr>
            <a:r>
              <a:rPr lang="en-US" sz="1800" dirty="0" smtClean="0">
                <a:solidFill>
                  <a:srgbClr val="002060"/>
                </a:solidFill>
                <a:latin typeface="Calibri" panose="020F0502020204030204"/>
                <a:ea typeface="+mn-ea"/>
              </a:rPr>
              <a:t>on-line laser heating,</a:t>
            </a:r>
          </a:p>
          <a:p>
            <a:pPr eaLnBrk="1" fontAlgn="auto" hangingPunct="1">
              <a:spcBef>
                <a:spcPts val="0"/>
              </a:spcBef>
              <a:spcAft>
                <a:spcPts val="0"/>
              </a:spcAft>
            </a:pPr>
            <a:r>
              <a:rPr lang="en-US" sz="1800" dirty="0" smtClean="0">
                <a:solidFill>
                  <a:srgbClr val="002060"/>
                </a:solidFill>
                <a:latin typeface="Calibri" panose="020F0502020204030204"/>
                <a:ea typeface="+mn-ea"/>
              </a:rPr>
              <a:t>Raman and</a:t>
            </a:r>
          </a:p>
          <a:p>
            <a:pPr eaLnBrk="1" fontAlgn="auto" hangingPunct="1">
              <a:spcBef>
                <a:spcPts val="0"/>
              </a:spcBef>
              <a:spcAft>
                <a:spcPts val="0"/>
              </a:spcAft>
            </a:pPr>
            <a:r>
              <a:rPr lang="en-US" sz="1800" dirty="0" smtClean="0">
                <a:solidFill>
                  <a:srgbClr val="002060"/>
                </a:solidFill>
                <a:latin typeface="Calibri" panose="020F0502020204030204"/>
                <a:ea typeface="+mn-ea"/>
              </a:rPr>
              <a:t>VIS-IR spectroscopy</a:t>
            </a:r>
            <a:endParaRPr lang="en-US" sz="1800" dirty="0">
              <a:solidFill>
                <a:srgbClr val="002060"/>
              </a:solidFill>
              <a:latin typeface="Calibri" panose="020F0502020204030204"/>
              <a:ea typeface="+mn-ea"/>
            </a:endParaRPr>
          </a:p>
        </p:txBody>
      </p:sp>
      <p:sp>
        <p:nvSpPr>
          <p:cNvPr id="5" name="TextBox 4"/>
          <p:cNvSpPr txBox="1"/>
          <p:nvPr/>
        </p:nvSpPr>
        <p:spPr>
          <a:xfrm>
            <a:off x="0" y="0"/>
            <a:ext cx="8839200" cy="830997"/>
          </a:xfrm>
          <a:prstGeom prst="rect">
            <a:avLst/>
          </a:prstGeom>
          <a:noFill/>
        </p:spPr>
        <p:txBody>
          <a:bodyPr wrap="square" rtlCol="0">
            <a:spAutoFit/>
          </a:bodyPr>
          <a:lstStyle/>
          <a:p>
            <a:pPr algn="ctr" eaLnBrk="1" fontAlgn="auto" hangingPunct="1">
              <a:spcBef>
                <a:spcPts val="0"/>
              </a:spcBef>
              <a:spcAft>
                <a:spcPts val="0"/>
              </a:spcAft>
            </a:pPr>
            <a:r>
              <a:rPr lang="en-US" sz="2400" i="0" dirty="0" smtClean="0">
                <a:solidFill>
                  <a:prstClr val="black"/>
                </a:solidFill>
                <a:latin typeface="Comic Sans MS" pitchFamily="66" charset="0"/>
                <a:ea typeface="+mn-ea"/>
              </a:rPr>
              <a:t>Five optical focal points (x-ray, lasers, spectroscopy)</a:t>
            </a:r>
          </a:p>
          <a:p>
            <a:pPr algn="ctr" eaLnBrk="1" fontAlgn="auto" hangingPunct="1">
              <a:spcBef>
                <a:spcPts val="0"/>
              </a:spcBef>
              <a:spcAft>
                <a:spcPts val="0"/>
              </a:spcAft>
            </a:pPr>
            <a:r>
              <a:rPr lang="en-US" sz="2400" i="0" dirty="0" smtClean="0">
                <a:solidFill>
                  <a:prstClr val="black"/>
                </a:solidFill>
                <a:latin typeface="Comic Sans MS" pitchFamily="66" charset="0"/>
                <a:ea typeface="+mn-ea"/>
              </a:rPr>
              <a:t> are aligned with precision better than 1 µm in the DAC</a:t>
            </a:r>
            <a:endParaRPr lang="en-US" sz="2400" i="0" dirty="0">
              <a:solidFill>
                <a:prstClr val="black"/>
              </a:solidFill>
              <a:latin typeface="Comic Sans MS" pitchFamily="66" charset="0"/>
              <a:ea typeface="+mn-ea"/>
            </a:endParaRPr>
          </a:p>
        </p:txBody>
      </p:sp>
      <p:sp>
        <p:nvSpPr>
          <p:cNvPr id="11" name="Text Box 3"/>
          <p:cNvSpPr txBox="1">
            <a:spLocks noChangeArrowheads="1"/>
          </p:cNvSpPr>
          <p:nvPr/>
        </p:nvSpPr>
        <p:spPr bwMode="auto">
          <a:xfrm>
            <a:off x="3200400" y="4494074"/>
            <a:ext cx="2962274" cy="1754326"/>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pPr>
            <a:r>
              <a:rPr lang="en-US" sz="1800" dirty="0" smtClean="0">
                <a:solidFill>
                  <a:srgbClr val="0070C0"/>
                </a:solidFill>
                <a:latin typeface="Calibri" panose="020F0502020204030204"/>
                <a:ea typeface="+mn-ea"/>
              </a:rPr>
              <a:t>X-ray energy 5-80 </a:t>
            </a:r>
            <a:r>
              <a:rPr lang="en-US" sz="1800" dirty="0" err="1" smtClean="0">
                <a:solidFill>
                  <a:srgbClr val="0070C0"/>
                </a:solidFill>
                <a:latin typeface="Calibri" panose="020F0502020204030204"/>
                <a:ea typeface="+mn-ea"/>
              </a:rPr>
              <a:t>keV</a:t>
            </a:r>
            <a:endParaRPr lang="en-US" sz="1800" dirty="0">
              <a:solidFill>
                <a:srgbClr val="0070C0"/>
              </a:solidFill>
              <a:latin typeface="Calibri" panose="020F0502020204030204"/>
              <a:ea typeface="+mn-ea"/>
            </a:endParaRPr>
          </a:p>
          <a:p>
            <a:pPr eaLnBrk="1" fontAlgn="auto" hangingPunct="1">
              <a:spcBef>
                <a:spcPts val="0"/>
              </a:spcBef>
              <a:spcAft>
                <a:spcPts val="0"/>
              </a:spcAft>
            </a:pPr>
            <a:r>
              <a:rPr lang="en-US" sz="1800" dirty="0" smtClean="0">
                <a:solidFill>
                  <a:srgbClr val="0070C0"/>
                </a:solidFill>
                <a:latin typeface="Calibri" panose="020F0502020204030204"/>
                <a:ea typeface="+mn-ea"/>
              </a:rPr>
              <a:t>beam size ~6 x 12 µm</a:t>
            </a:r>
          </a:p>
          <a:p>
            <a:pPr eaLnBrk="1" fontAlgn="auto" hangingPunct="1">
              <a:spcBef>
                <a:spcPts val="0"/>
              </a:spcBef>
              <a:spcAft>
                <a:spcPts val="0"/>
              </a:spcAft>
            </a:pPr>
            <a:endParaRPr lang="en-US" sz="1800" dirty="0" smtClean="0">
              <a:solidFill>
                <a:srgbClr val="0070C0"/>
              </a:solidFill>
              <a:latin typeface="Calibri" panose="020F0502020204030204"/>
              <a:ea typeface="+mn-ea"/>
            </a:endParaRPr>
          </a:p>
          <a:p>
            <a:pPr eaLnBrk="1" fontAlgn="auto" hangingPunct="1">
              <a:spcBef>
                <a:spcPts val="0"/>
              </a:spcBef>
              <a:spcAft>
                <a:spcPts val="0"/>
              </a:spcAft>
            </a:pPr>
            <a:r>
              <a:rPr lang="en-US" sz="1800" dirty="0" smtClean="0">
                <a:solidFill>
                  <a:srgbClr val="002060"/>
                </a:solidFill>
                <a:latin typeface="Calibri" panose="020F0502020204030204"/>
                <a:ea typeface="+mn-ea"/>
              </a:rPr>
              <a:t>XRD,  </a:t>
            </a:r>
            <a:r>
              <a:rPr lang="en-US" sz="1800" dirty="0" err="1" smtClean="0">
                <a:solidFill>
                  <a:srgbClr val="002060"/>
                </a:solidFill>
                <a:latin typeface="Calibri" panose="020F0502020204030204"/>
                <a:ea typeface="+mn-ea"/>
              </a:rPr>
              <a:t>sXRD</a:t>
            </a:r>
            <a:endParaRPr lang="en-US" sz="1800" dirty="0" smtClean="0">
              <a:solidFill>
                <a:srgbClr val="002060"/>
              </a:solidFill>
              <a:latin typeface="Calibri" panose="020F0502020204030204"/>
              <a:ea typeface="+mn-ea"/>
            </a:endParaRPr>
          </a:p>
          <a:p>
            <a:pPr eaLnBrk="1" fontAlgn="auto" hangingPunct="1">
              <a:spcBef>
                <a:spcPts val="0"/>
              </a:spcBef>
              <a:spcAft>
                <a:spcPts val="0"/>
              </a:spcAft>
            </a:pPr>
            <a:r>
              <a:rPr lang="en-US" sz="1800" dirty="0" smtClean="0">
                <a:solidFill>
                  <a:srgbClr val="002060"/>
                </a:solidFill>
                <a:latin typeface="Calibri" panose="020F0502020204030204"/>
                <a:ea typeface="+mn-ea"/>
              </a:rPr>
              <a:t>on-line Brillouin, Raman</a:t>
            </a:r>
          </a:p>
          <a:p>
            <a:pPr eaLnBrk="1" fontAlgn="auto" hangingPunct="1">
              <a:spcBef>
                <a:spcPts val="0"/>
              </a:spcBef>
              <a:spcAft>
                <a:spcPts val="0"/>
              </a:spcAft>
            </a:pPr>
            <a:r>
              <a:rPr lang="en-US" sz="1800" dirty="0" smtClean="0">
                <a:solidFill>
                  <a:srgbClr val="002060"/>
                </a:solidFill>
                <a:latin typeface="Calibri" panose="020F0502020204030204"/>
                <a:ea typeface="+mn-ea"/>
              </a:rPr>
              <a:t>VIS-IR spectroscopy</a:t>
            </a:r>
            <a:endParaRPr lang="en-US" sz="1800" dirty="0">
              <a:solidFill>
                <a:srgbClr val="002060"/>
              </a:solidFill>
              <a:latin typeface="Calibri" panose="020F0502020204030204"/>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571894"/>
            <a:ext cx="3288940" cy="24667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9113" y="1802268"/>
            <a:ext cx="2959100" cy="22193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611867"/>
            <a:ext cx="3208351" cy="2406263"/>
          </a:xfrm>
          <a:prstGeom prst="rect">
            <a:avLst/>
          </a:prstGeom>
        </p:spPr>
      </p:pic>
      <p:sp>
        <p:nvSpPr>
          <p:cNvPr id="13" name="Text Box 3"/>
          <p:cNvSpPr txBox="1">
            <a:spLocks noChangeArrowheads="1"/>
          </p:cNvSpPr>
          <p:nvPr/>
        </p:nvSpPr>
        <p:spPr bwMode="auto">
          <a:xfrm>
            <a:off x="6177579" y="4138571"/>
            <a:ext cx="2971800" cy="2031325"/>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pPr>
            <a:r>
              <a:rPr lang="en-US" sz="1800" dirty="0" smtClean="0">
                <a:solidFill>
                  <a:srgbClr val="0070C0"/>
                </a:solidFill>
                <a:latin typeface="Calibri" panose="020F0502020204030204"/>
                <a:ea typeface="+mn-ea"/>
              </a:rPr>
              <a:t>X-ray energy 15, 28.6 </a:t>
            </a:r>
            <a:r>
              <a:rPr lang="en-US" sz="1800" dirty="0" err="1" smtClean="0">
                <a:solidFill>
                  <a:srgbClr val="0070C0"/>
                </a:solidFill>
                <a:latin typeface="Calibri" panose="020F0502020204030204"/>
                <a:ea typeface="+mn-ea"/>
              </a:rPr>
              <a:t>keV</a:t>
            </a:r>
            <a:endParaRPr lang="en-US" sz="1800" dirty="0">
              <a:solidFill>
                <a:srgbClr val="0070C0"/>
              </a:solidFill>
              <a:latin typeface="Calibri" panose="020F0502020204030204"/>
              <a:ea typeface="+mn-ea"/>
            </a:endParaRPr>
          </a:p>
          <a:p>
            <a:pPr eaLnBrk="1" fontAlgn="auto" hangingPunct="1">
              <a:spcBef>
                <a:spcPts val="0"/>
              </a:spcBef>
              <a:spcAft>
                <a:spcPts val="0"/>
              </a:spcAft>
            </a:pPr>
            <a:r>
              <a:rPr lang="en-US" sz="1800" dirty="0" smtClean="0">
                <a:solidFill>
                  <a:srgbClr val="0070C0"/>
                </a:solidFill>
                <a:latin typeface="Calibri" panose="020F0502020204030204"/>
                <a:ea typeface="+mn-ea"/>
              </a:rPr>
              <a:t>beam size ~ 15 µm</a:t>
            </a:r>
          </a:p>
          <a:p>
            <a:pPr eaLnBrk="1" fontAlgn="auto" hangingPunct="1">
              <a:spcBef>
                <a:spcPts val="0"/>
              </a:spcBef>
              <a:spcAft>
                <a:spcPts val="0"/>
              </a:spcAft>
            </a:pPr>
            <a:endParaRPr lang="en-US" sz="1800" dirty="0" smtClean="0">
              <a:solidFill>
                <a:srgbClr val="0070C0"/>
              </a:solidFill>
              <a:latin typeface="Calibri" panose="020F0502020204030204"/>
              <a:ea typeface="+mn-ea"/>
            </a:endParaRPr>
          </a:p>
          <a:p>
            <a:pPr eaLnBrk="1" fontAlgn="auto" hangingPunct="1">
              <a:spcBef>
                <a:spcPts val="0"/>
              </a:spcBef>
              <a:spcAft>
                <a:spcPts val="0"/>
              </a:spcAft>
            </a:pPr>
            <a:r>
              <a:rPr lang="en-US" sz="1800" dirty="0" smtClean="0">
                <a:solidFill>
                  <a:srgbClr val="002060"/>
                </a:solidFill>
                <a:latin typeface="Calibri" panose="020F0502020204030204"/>
                <a:ea typeface="+mn-ea"/>
              </a:rPr>
              <a:t> </a:t>
            </a:r>
            <a:r>
              <a:rPr lang="en-US" sz="1800" dirty="0" err="1" smtClean="0">
                <a:solidFill>
                  <a:srgbClr val="002060"/>
                </a:solidFill>
                <a:latin typeface="Calibri" panose="020F0502020204030204"/>
                <a:ea typeface="+mn-ea"/>
              </a:rPr>
              <a:t>sXRD</a:t>
            </a:r>
            <a:endParaRPr lang="en-US" sz="1800" dirty="0" smtClean="0">
              <a:solidFill>
                <a:srgbClr val="002060"/>
              </a:solidFill>
              <a:latin typeface="Calibri" panose="020F0502020204030204"/>
              <a:ea typeface="+mn-ea"/>
            </a:endParaRPr>
          </a:p>
          <a:p>
            <a:pPr eaLnBrk="1" fontAlgn="auto" hangingPunct="1">
              <a:spcBef>
                <a:spcPts val="0"/>
              </a:spcBef>
              <a:spcAft>
                <a:spcPts val="0"/>
              </a:spcAft>
            </a:pPr>
            <a:r>
              <a:rPr lang="en-US" sz="1800" dirty="0" smtClean="0">
                <a:solidFill>
                  <a:srgbClr val="002060"/>
                </a:solidFill>
                <a:latin typeface="Calibri" panose="020F0502020204030204"/>
                <a:ea typeface="+mn-ea"/>
              </a:rPr>
              <a:t>on-line laser heating, Raman and </a:t>
            </a:r>
          </a:p>
          <a:p>
            <a:pPr eaLnBrk="1" fontAlgn="auto" hangingPunct="1">
              <a:spcBef>
                <a:spcPts val="0"/>
              </a:spcBef>
              <a:spcAft>
                <a:spcPts val="0"/>
              </a:spcAft>
            </a:pPr>
            <a:r>
              <a:rPr lang="en-US" sz="1800" dirty="0" smtClean="0">
                <a:solidFill>
                  <a:srgbClr val="002060"/>
                </a:solidFill>
                <a:latin typeface="Calibri" panose="020F0502020204030204"/>
                <a:ea typeface="+mn-ea"/>
              </a:rPr>
              <a:t>VIS spectroscopy</a:t>
            </a:r>
            <a:endParaRPr lang="en-US" sz="1800" dirty="0">
              <a:solidFill>
                <a:srgbClr val="002060"/>
              </a:solidFill>
              <a:latin typeface="Calibri" panose="020F0502020204030204"/>
              <a:ea typeface="+mn-ea"/>
            </a:endParaRPr>
          </a:p>
        </p:txBody>
      </p:sp>
      <p:sp>
        <p:nvSpPr>
          <p:cNvPr id="14" name="TextBox 13"/>
          <p:cNvSpPr txBox="1"/>
          <p:nvPr/>
        </p:nvSpPr>
        <p:spPr>
          <a:xfrm>
            <a:off x="1018174" y="1039385"/>
            <a:ext cx="1324402"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2800" i="0"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rPr>
              <a:t>13-IDD</a:t>
            </a:r>
            <a:endParaRPr lang="en-US" sz="2800" i="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endParaRPr>
          </a:p>
        </p:txBody>
      </p:sp>
      <p:sp>
        <p:nvSpPr>
          <p:cNvPr id="16" name="TextBox 15"/>
          <p:cNvSpPr txBox="1"/>
          <p:nvPr/>
        </p:nvSpPr>
        <p:spPr>
          <a:xfrm>
            <a:off x="3798694" y="872461"/>
            <a:ext cx="152477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2800" i="0"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rPr>
              <a:t>13-BMD</a:t>
            </a:r>
            <a:endParaRPr lang="en-US" sz="2800" i="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endParaRPr>
          </a:p>
        </p:txBody>
      </p:sp>
      <p:sp>
        <p:nvSpPr>
          <p:cNvPr id="17" name="TextBox 16"/>
          <p:cNvSpPr txBox="1"/>
          <p:nvPr/>
        </p:nvSpPr>
        <p:spPr>
          <a:xfrm>
            <a:off x="6673282" y="1039385"/>
            <a:ext cx="152477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2800" i="0"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rPr>
              <a:t>13-BMC</a:t>
            </a:r>
            <a:endParaRPr lang="en-US" sz="2800" i="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endParaRPr>
          </a:p>
        </p:txBody>
      </p:sp>
    </p:spTree>
    <p:extLst>
      <p:ext uri="{BB962C8B-B14F-4D97-AF65-F5344CB8AC3E}">
        <p14:creationId xmlns:p14="http://schemas.microsoft.com/office/powerpoint/2010/main" val="1294319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P:\dac_user\Photo\2014\P1000678.JPG"/>
          <p:cNvPicPr>
            <a:picLocks noChangeAspect="1" noChangeArrowheads="1"/>
          </p:cNvPicPr>
          <p:nvPr/>
        </p:nvPicPr>
        <p:blipFill>
          <a:blip r:embed="rId3" cstate="print"/>
          <a:srcRect/>
          <a:stretch>
            <a:fillRect/>
          </a:stretch>
        </p:blipFill>
        <p:spPr bwMode="auto">
          <a:xfrm>
            <a:off x="3124200" y="4038600"/>
            <a:ext cx="2743200" cy="2057400"/>
          </a:xfrm>
          <a:prstGeom prst="rect">
            <a:avLst/>
          </a:prstGeom>
          <a:noFill/>
        </p:spPr>
      </p:pic>
      <p:grpSp>
        <p:nvGrpSpPr>
          <p:cNvPr id="4" name="Group 3"/>
          <p:cNvGrpSpPr/>
          <p:nvPr/>
        </p:nvGrpSpPr>
        <p:grpSpPr>
          <a:xfrm>
            <a:off x="152400" y="1295400"/>
            <a:ext cx="3006725" cy="2255320"/>
            <a:chOff x="1447800" y="457200"/>
            <a:chExt cx="3006725" cy="2255320"/>
          </a:xfrm>
        </p:grpSpPr>
        <p:pic>
          <p:nvPicPr>
            <p:cNvPr id="2" name="Picture 2" descr="IMG_0416"/>
            <p:cNvPicPr>
              <a:picLocks noChangeAspect="1" noChangeArrowheads="1"/>
            </p:cNvPicPr>
            <p:nvPr/>
          </p:nvPicPr>
          <p:blipFill>
            <a:blip r:embed="rId4" cstate="print"/>
            <a:srcRect/>
            <a:stretch>
              <a:fillRect/>
            </a:stretch>
          </p:blipFill>
          <p:spPr bwMode="auto">
            <a:xfrm>
              <a:off x="1447800" y="457200"/>
              <a:ext cx="3006725" cy="2255320"/>
            </a:xfrm>
            <a:prstGeom prst="rect">
              <a:avLst/>
            </a:prstGeom>
            <a:noFill/>
          </p:spPr>
        </p:pic>
        <p:pic>
          <p:nvPicPr>
            <p:cNvPr id="3" name="Picture 3" descr="assembly"/>
            <p:cNvPicPr>
              <a:picLocks noChangeAspect="1" noChangeArrowheads="1"/>
            </p:cNvPicPr>
            <p:nvPr/>
          </p:nvPicPr>
          <p:blipFill>
            <a:blip r:embed="rId5" cstate="print">
              <a:clrChange>
                <a:clrFrom>
                  <a:srgbClr val="FFFFFF"/>
                </a:clrFrom>
                <a:clrTo>
                  <a:srgbClr val="FFFFFF">
                    <a:alpha val="0"/>
                  </a:srgbClr>
                </a:clrTo>
              </a:clrChange>
            </a:blip>
            <a:srcRect l="39024" t="3630" r="38020" b="3783"/>
            <a:stretch>
              <a:fillRect/>
            </a:stretch>
          </p:blipFill>
          <p:spPr bwMode="auto">
            <a:xfrm>
              <a:off x="2667000" y="990600"/>
              <a:ext cx="530014" cy="1351536"/>
            </a:xfrm>
            <a:prstGeom prst="rect">
              <a:avLst/>
            </a:prstGeom>
            <a:noFill/>
          </p:spPr>
        </p:pic>
      </p:grpSp>
      <p:pic>
        <p:nvPicPr>
          <p:cNvPr id="10" name="Picture 20"/>
          <p:cNvPicPr>
            <a:picLocks noChangeAspect="1" noChangeArrowheads="1"/>
          </p:cNvPicPr>
          <p:nvPr/>
        </p:nvPicPr>
        <p:blipFill>
          <a:blip r:embed="rId6" cstate="print"/>
          <a:srcRect/>
          <a:stretch>
            <a:fillRect/>
          </a:stretch>
        </p:blipFill>
        <p:spPr bwMode="auto">
          <a:xfrm>
            <a:off x="5063632" y="5440362"/>
            <a:ext cx="803768" cy="655638"/>
          </a:xfrm>
          <a:prstGeom prst="rect">
            <a:avLst/>
          </a:prstGeom>
          <a:noFill/>
          <a:ln w="9525">
            <a:noFill/>
            <a:miter lim="800000"/>
            <a:headEnd/>
            <a:tailEnd/>
          </a:ln>
          <a:effectLst/>
        </p:spPr>
      </p:pic>
      <p:sp>
        <p:nvSpPr>
          <p:cNvPr id="14" name="TextBox 13"/>
          <p:cNvSpPr txBox="1"/>
          <p:nvPr/>
        </p:nvSpPr>
        <p:spPr>
          <a:xfrm>
            <a:off x="609600" y="914400"/>
            <a:ext cx="2030620"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srgbClr val="0000FF"/>
                </a:solidFill>
                <a:latin typeface="Calibri" panose="020F0502020204030204"/>
                <a:ea typeface="+mn-ea"/>
              </a:rPr>
              <a:t>Gas-loading system</a:t>
            </a:r>
            <a:endParaRPr lang="en-US" sz="1800" i="0" dirty="0">
              <a:solidFill>
                <a:srgbClr val="0000FF"/>
              </a:solidFill>
              <a:latin typeface="Calibri" panose="020F0502020204030204"/>
              <a:ea typeface="+mn-ea"/>
            </a:endParaRPr>
          </a:p>
        </p:txBody>
      </p:sp>
      <p:sp>
        <p:nvSpPr>
          <p:cNvPr id="15" name="TextBox 14"/>
          <p:cNvSpPr txBox="1"/>
          <p:nvPr/>
        </p:nvSpPr>
        <p:spPr>
          <a:xfrm>
            <a:off x="6492483" y="852554"/>
            <a:ext cx="1813317" cy="369332"/>
          </a:xfrm>
          <a:prstGeom prst="rect">
            <a:avLst/>
          </a:prstGeom>
          <a:noFill/>
        </p:spPr>
        <p:txBody>
          <a:bodyPr wrap="none" rtlCol="0">
            <a:spAutoFit/>
          </a:bodyPr>
          <a:lstStyle/>
          <a:p>
            <a:pPr eaLnBrk="1" fontAlgn="auto" hangingPunct="1">
              <a:spcBef>
                <a:spcPts val="0"/>
              </a:spcBef>
              <a:spcAft>
                <a:spcPts val="0"/>
              </a:spcAft>
            </a:pPr>
            <a:r>
              <a:rPr lang="en-US" sz="1800" i="0" smtClean="0">
                <a:solidFill>
                  <a:srgbClr val="0000FF"/>
                </a:solidFill>
                <a:latin typeface="Calibri" panose="020F0502020204030204"/>
                <a:ea typeface="+mn-ea"/>
              </a:rPr>
              <a:t>Raman </a:t>
            </a:r>
            <a:r>
              <a:rPr lang="en-US" sz="1800" i="0" dirty="0" smtClean="0">
                <a:solidFill>
                  <a:srgbClr val="0000FF"/>
                </a:solidFill>
                <a:latin typeface="Calibri" panose="020F0502020204030204"/>
                <a:ea typeface="+mn-ea"/>
              </a:rPr>
              <a:t>system</a:t>
            </a:r>
            <a:endParaRPr lang="en-US" sz="1800" i="0" dirty="0">
              <a:solidFill>
                <a:srgbClr val="0000FF"/>
              </a:solidFill>
              <a:latin typeface="Calibri" panose="020F0502020204030204"/>
              <a:ea typeface="+mn-ea"/>
            </a:endParaRPr>
          </a:p>
        </p:txBody>
      </p:sp>
      <p:sp>
        <p:nvSpPr>
          <p:cNvPr id="16" name="TextBox 15"/>
          <p:cNvSpPr txBox="1"/>
          <p:nvPr/>
        </p:nvSpPr>
        <p:spPr>
          <a:xfrm>
            <a:off x="609600" y="3657600"/>
            <a:ext cx="1657698"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srgbClr val="0000FF"/>
                </a:solidFill>
                <a:latin typeface="Calibri" panose="020F0502020204030204"/>
                <a:ea typeface="+mn-ea"/>
              </a:rPr>
              <a:t>Preparation lab</a:t>
            </a:r>
            <a:endParaRPr lang="en-US" sz="1800" i="0" dirty="0">
              <a:solidFill>
                <a:srgbClr val="0000FF"/>
              </a:solidFill>
              <a:latin typeface="Calibri" panose="020F0502020204030204"/>
              <a:ea typeface="+mn-ea"/>
            </a:endParaRPr>
          </a:p>
        </p:txBody>
      </p:sp>
      <p:sp>
        <p:nvSpPr>
          <p:cNvPr id="17" name="TextBox 16"/>
          <p:cNvSpPr txBox="1"/>
          <p:nvPr/>
        </p:nvSpPr>
        <p:spPr>
          <a:xfrm>
            <a:off x="3202614" y="3630432"/>
            <a:ext cx="2518638" cy="369332"/>
          </a:xfrm>
          <a:prstGeom prst="rect">
            <a:avLst/>
          </a:prstGeom>
          <a:noFill/>
        </p:spPr>
        <p:txBody>
          <a:bodyPr wrap="none" rtlCol="0">
            <a:spAutoFit/>
          </a:bodyPr>
          <a:lstStyle/>
          <a:p>
            <a:pPr eaLnBrk="1" fontAlgn="auto" hangingPunct="1">
              <a:spcBef>
                <a:spcPts val="0"/>
              </a:spcBef>
              <a:spcAft>
                <a:spcPts val="0"/>
              </a:spcAft>
            </a:pPr>
            <a:r>
              <a:rPr lang="en-US" sz="1800" i="0">
                <a:solidFill>
                  <a:srgbClr val="0000FF"/>
                </a:solidFill>
                <a:latin typeface="Calibri" panose="020F0502020204030204"/>
                <a:ea typeface="+mn-ea"/>
              </a:rPr>
              <a:t>L</a:t>
            </a:r>
            <a:r>
              <a:rPr lang="en-US" sz="1800" i="0" smtClean="0">
                <a:solidFill>
                  <a:srgbClr val="0000FF"/>
                </a:solidFill>
                <a:latin typeface="Calibri" panose="020F0502020204030204"/>
                <a:ea typeface="+mn-ea"/>
              </a:rPr>
              <a:t>aser </a:t>
            </a:r>
            <a:r>
              <a:rPr lang="en-US" sz="1800" i="0" dirty="0" smtClean="0">
                <a:solidFill>
                  <a:srgbClr val="0000FF"/>
                </a:solidFill>
                <a:latin typeface="Calibri" panose="020F0502020204030204"/>
                <a:ea typeface="+mn-ea"/>
              </a:rPr>
              <a:t>heating/cutting</a:t>
            </a:r>
            <a:endParaRPr lang="en-US" sz="1800" i="0" dirty="0">
              <a:solidFill>
                <a:srgbClr val="0000FF"/>
              </a:solidFill>
              <a:latin typeface="Calibri" panose="020F0502020204030204"/>
              <a:ea typeface="+mn-ea"/>
            </a:endParaRPr>
          </a:p>
        </p:txBody>
      </p:sp>
      <p:pic>
        <p:nvPicPr>
          <p:cNvPr id="18" name="Picture 17" descr="IMG_0481"/>
          <p:cNvPicPr>
            <a:picLocks noChangeAspect="1" noChangeArrowheads="1"/>
          </p:cNvPicPr>
          <p:nvPr/>
        </p:nvPicPr>
        <p:blipFill>
          <a:blip r:embed="rId7" cstate="print"/>
          <a:srcRect l="7756" t="3448" r="7680" b="3218"/>
          <a:stretch>
            <a:fillRect/>
          </a:stretch>
        </p:blipFill>
        <p:spPr bwMode="auto">
          <a:xfrm>
            <a:off x="3200400" y="1314062"/>
            <a:ext cx="2667000" cy="2209800"/>
          </a:xfrm>
          <a:prstGeom prst="rect">
            <a:avLst/>
          </a:prstGeom>
          <a:noFill/>
          <a:ln w="9525">
            <a:noFill/>
            <a:miter lim="800000"/>
            <a:headEnd/>
            <a:tailEnd/>
          </a:ln>
        </p:spPr>
      </p:pic>
      <p:sp>
        <p:nvSpPr>
          <p:cNvPr id="19" name="TextBox 18"/>
          <p:cNvSpPr txBox="1"/>
          <p:nvPr/>
        </p:nvSpPr>
        <p:spPr>
          <a:xfrm>
            <a:off x="3581400" y="865359"/>
            <a:ext cx="1875065" cy="369332"/>
          </a:xfrm>
          <a:prstGeom prst="rect">
            <a:avLst/>
          </a:prstGeom>
          <a:noFill/>
        </p:spPr>
        <p:txBody>
          <a:bodyPr wrap="none" rtlCol="0">
            <a:spAutoFit/>
          </a:bodyPr>
          <a:lstStyle/>
          <a:p>
            <a:pPr eaLnBrk="1" fontAlgn="auto" hangingPunct="1">
              <a:spcBef>
                <a:spcPts val="0"/>
              </a:spcBef>
              <a:spcAft>
                <a:spcPts val="0"/>
              </a:spcAft>
            </a:pPr>
            <a:r>
              <a:rPr lang="en-US" sz="1800" i="0" dirty="0" smtClean="0">
                <a:solidFill>
                  <a:srgbClr val="0000FF"/>
                </a:solidFill>
                <a:latin typeface="Calibri" panose="020F0502020204030204"/>
                <a:ea typeface="+mn-ea"/>
              </a:rPr>
              <a:t>Cryogenic loading</a:t>
            </a:r>
            <a:endParaRPr lang="en-US" sz="1800" i="0" dirty="0">
              <a:solidFill>
                <a:srgbClr val="0000FF"/>
              </a:solidFill>
              <a:latin typeface="Calibri" panose="020F0502020204030204"/>
              <a:ea typeface="+mn-ea"/>
            </a:endParaRPr>
          </a:p>
        </p:txBody>
      </p:sp>
      <p:pic>
        <p:nvPicPr>
          <p:cNvPr id="50179" name="Picture 3" descr="P:\dac_user\Photo\2014\P1000676.JPG"/>
          <p:cNvPicPr>
            <a:picLocks noChangeAspect="1" noChangeArrowheads="1"/>
          </p:cNvPicPr>
          <p:nvPr/>
        </p:nvPicPr>
        <p:blipFill>
          <a:blip r:embed="rId8" cstate="print"/>
          <a:srcRect/>
          <a:stretch>
            <a:fillRect/>
          </a:stretch>
        </p:blipFill>
        <p:spPr bwMode="auto">
          <a:xfrm>
            <a:off x="152400" y="4038600"/>
            <a:ext cx="2743200" cy="2057400"/>
          </a:xfrm>
          <a:prstGeom prst="rect">
            <a:avLst/>
          </a:prstGeom>
          <a:noFill/>
        </p:spPr>
      </p:pic>
      <p:sp>
        <p:nvSpPr>
          <p:cNvPr id="21" name="TextBox 20"/>
          <p:cNvSpPr txBox="1"/>
          <p:nvPr/>
        </p:nvSpPr>
        <p:spPr>
          <a:xfrm>
            <a:off x="6400683" y="3642896"/>
            <a:ext cx="1976823" cy="338554"/>
          </a:xfrm>
          <a:prstGeom prst="rect">
            <a:avLst/>
          </a:prstGeom>
          <a:noFill/>
        </p:spPr>
        <p:txBody>
          <a:bodyPr wrap="none" rtlCol="0">
            <a:spAutoFit/>
          </a:bodyPr>
          <a:lstStyle/>
          <a:p>
            <a:pPr eaLnBrk="1" fontAlgn="auto" hangingPunct="1">
              <a:spcBef>
                <a:spcPts val="0"/>
              </a:spcBef>
              <a:spcAft>
                <a:spcPts val="0"/>
              </a:spcAft>
            </a:pPr>
            <a:r>
              <a:rPr lang="en-US" sz="1600" i="0" dirty="0" smtClean="0">
                <a:solidFill>
                  <a:srgbClr val="0000FF"/>
                </a:solidFill>
                <a:latin typeface="Calibri" panose="020F0502020204030204"/>
                <a:ea typeface="+mn-ea"/>
              </a:rPr>
              <a:t>Micro-manipulator</a:t>
            </a:r>
            <a:endParaRPr lang="en-US" sz="1600" i="0" dirty="0">
              <a:solidFill>
                <a:srgbClr val="0000FF"/>
              </a:solidFill>
              <a:latin typeface="Calibri" panose="020F0502020204030204"/>
              <a:ea typeface="+mn-ea"/>
            </a:endParaRPr>
          </a:p>
        </p:txBody>
      </p:sp>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l="15046" r="4946"/>
          <a:stretch/>
        </p:blipFill>
        <p:spPr>
          <a:xfrm>
            <a:off x="5971093" y="4019008"/>
            <a:ext cx="2954250" cy="2076992"/>
          </a:xfrm>
          <a:prstGeom prst="rect">
            <a:avLst/>
          </a:prstGeom>
        </p:spPr>
      </p:pic>
      <p:sp>
        <p:nvSpPr>
          <p:cNvPr id="20" name="TextBox 19"/>
          <p:cNvSpPr txBox="1"/>
          <p:nvPr/>
        </p:nvSpPr>
        <p:spPr>
          <a:xfrm>
            <a:off x="1636607" y="-5136"/>
            <a:ext cx="5650907"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4000" i="0"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rPr>
              <a:t>Supporting equipment</a:t>
            </a:r>
            <a:endParaRPr lang="en-US" sz="4000" i="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ea typeface="+mn-ea"/>
            </a:endParaRPr>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26000" t="-353"/>
          <a:stretch/>
        </p:blipFill>
        <p:spPr>
          <a:xfrm>
            <a:off x="5971093" y="1314062"/>
            <a:ext cx="2954250" cy="2253534"/>
          </a:xfrm>
          <a:prstGeom prst="rect">
            <a:avLst/>
          </a:prstGeom>
        </p:spPr>
      </p:pic>
    </p:spTree>
    <p:extLst>
      <p:ext uri="{BB962C8B-B14F-4D97-AF65-F5344CB8AC3E}">
        <p14:creationId xmlns:p14="http://schemas.microsoft.com/office/powerpoint/2010/main" val="1516131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srcRect l="1268" t="4528" r="45186" b="28943"/>
          <a:stretch/>
        </p:blipFill>
        <p:spPr>
          <a:xfrm>
            <a:off x="3032376" y="1286642"/>
            <a:ext cx="2259905" cy="2256290"/>
          </a:xfrm>
          <a:prstGeom prst="rect">
            <a:avLst/>
          </a:prstGeom>
        </p:spPr>
      </p:pic>
      <p:sp>
        <p:nvSpPr>
          <p:cNvPr id="5" name="TextBox 4"/>
          <p:cNvSpPr txBox="1"/>
          <p:nvPr/>
        </p:nvSpPr>
        <p:spPr>
          <a:xfrm>
            <a:off x="39734" y="660359"/>
            <a:ext cx="2627266" cy="553998"/>
          </a:xfrm>
          <a:prstGeom prst="rect">
            <a:avLst/>
          </a:prstGeom>
          <a:noFill/>
        </p:spPr>
        <p:txBody>
          <a:bodyPr wrap="square" rtlCol="0">
            <a:spAutoFit/>
          </a:bodyPr>
          <a:lstStyle/>
          <a:p>
            <a:pPr algn="ctr" eaLnBrk="1" fontAlgn="auto" hangingPunct="1">
              <a:spcBef>
                <a:spcPts val="0"/>
              </a:spcBef>
              <a:spcAft>
                <a:spcPts val="0"/>
              </a:spcAft>
            </a:pPr>
            <a:r>
              <a:rPr lang="en-US" sz="1500" b="0" i="0" dirty="0" smtClean="0">
                <a:solidFill>
                  <a:prstClr val="black"/>
                </a:solidFill>
                <a:latin typeface="Calibri" panose="020F0502020204030204"/>
                <a:ea typeface="+mn-ea"/>
              </a:rPr>
              <a:t>High pressure single crystal diffraction setup at 13-BM-C</a:t>
            </a:r>
            <a:endParaRPr lang="en-US" sz="1500" b="0" i="0" dirty="0">
              <a:solidFill>
                <a:prstClr val="black"/>
              </a:solidFill>
              <a:latin typeface="Calibri" panose="020F0502020204030204"/>
              <a:ea typeface="+mn-ea"/>
            </a:endParaRPr>
          </a:p>
        </p:txBody>
      </p:sp>
      <p:sp>
        <p:nvSpPr>
          <p:cNvPr id="6" name="TextBox 5"/>
          <p:cNvSpPr txBox="1"/>
          <p:nvPr/>
        </p:nvSpPr>
        <p:spPr>
          <a:xfrm>
            <a:off x="2805173" y="660359"/>
            <a:ext cx="2714309" cy="553998"/>
          </a:xfrm>
          <a:prstGeom prst="rect">
            <a:avLst/>
          </a:prstGeom>
          <a:noFill/>
        </p:spPr>
        <p:txBody>
          <a:bodyPr wrap="square" rtlCol="0">
            <a:spAutoFit/>
          </a:bodyPr>
          <a:lstStyle/>
          <a:p>
            <a:pPr algn="ctr" eaLnBrk="1" fontAlgn="auto" hangingPunct="1">
              <a:spcBef>
                <a:spcPts val="0"/>
              </a:spcBef>
              <a:spcAft>
                <a:spcPts val="0"/>
              </a:spcAft>
            </a:pPr>
            <a:r>
              <a:rPr lang="en-US" sz="1500" b="0" i="0" dirty="0" smtClean="0">
                <a:solidFill>
                  <a:prstClr val="black"/>
                </a:solidFill>
                <a:latin typeface="Calibri" panose="020F0502020204030204"/>
                <a:ea typeface="+mn-ea"/>
              </a:rPr>
              <a:t>Diffraction peaks rendered with ATREX/RSV software package</a:t>
            </a:r>
            <a:endParaRPr lang="en-US" sz="1500" b="0" i="0" dirty="0">
              <a:solidFill>
                <a:prstClr val="black"/>
              </a:solidFill>
              <a:latin typeface="Calibri" panose="020F0502020204030204"/>
              <a:ea typeface="+mn-ea"/>
            </a:endParaRPr>
          </a:p>
        </p:txBody>
      </p:sp>
      <p:pic>
        <p:nvPicPr>
          <p:cNvPr id="7"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24113" t="4038" r="23939" b="3699"/>
          <a:stretch/>
        </p:blipFill>
        <p:spPr>
          <a:xfrm>
            <a:off x="2971260" y="4495800"/>
            <a:ext cx="2382134" cy="2236586"/>
          </a:xfrm>
          <a:prstGeom prst="rect">
            <a:avLst/>
          </a:prstGeom>
        </p:spPr>
      </p:pic>
      <p:sp>
        <p:nvSpPr>
          <p:cNvPr id="8" name="TextBox 7"/>
          <p:cNvSpPr txBox="1"/>
          <p:nvPr/>
        </p:nvSpPr>
        <p:spPr>
          <a:xfrm>
            <a:off x="2870648" y="3783240"/>
            <a:ext cx="2734689" cy="553998"/>
          </a:xfrm>
          <a:prstGeom prst="rect">
            <a:avLst/>
          </a:prstGeom>
          <a:noFill/>
        </p:spPr>
        <p:txBody>
          <a:bodyPr wrap="square" rtlCol="0">
            <a:spAutoFit/>
          </a:bodyPr>
          <a:lstStyle/>
          <a:p>
            <a:pPr algn="ctr" eaLnBrk="1" fontAlgn="auto" hangingPunct="1">
              <a:spcBef>
                <a:spcPts val="0"/>
              </a:spcBef>
              <a:spcAft>
                <a:spcPts val="0"/>
              </a:spcAft>
            </a:pPr>
            <a:r>
              <a:rPr lang="en-US" sz="1500" b="0" i="0" dirty="0" smtClean="0">
                <a:solidFill>
                  <a:prstClr val="black"/>
                </a:solidFill>
                <a:latin typeface="Calibri" panose="020F0502020204030204"/>
                <a:ea typeface="+mn-ea"/>
              </a:rPr>
              <a:t>Crystal structure of omphacite resolved at high pressure</a:t>
            </a:r>
            <a:endParaRPr lang="en-US" sz="1500" b="0" i="0" dirty="0">
              <a:solidFill>
                <a:prstClr val="black"/>
              </a:solidFill>
              <a:latin typeface="Calibri" panose="020F0502020204030204"/>
              <a:ea typeface="+mn-ea"/>
            </a:endParaRPr>
          </a:p>
        </p:txBody>
      </p:sp>
      <p:sp>
        <p:nvSpPr>
          <p:cNvPr id="9" name="TextBox 8"/>
          <p:cNvSpPr txBox="1"/>
          <p:nvPr/>
        </p:nvSpPr>
        <p:spPr>
          <a:xfrm>
            <a:off x="83225" y="63133"/>
            <a:ext cx="8891450" cy="553998"/>
          </a:xfrm>
          <a:prstGeom prst="rect">
            <a:avLst/>
          </a:prstGeom>
          <a:noFill/>
        </p:spPr>
        <p:txBody>
          <a:bodyPr wrap="square" rtlCol="0">
            <a:spAutoFit/>
          </a:bodyPr>
          <a:lstStyle/>
          <a:p>
            <a:pPr eaLnBrk="1" fontAlgn="auto" hangingPunct="1">
              <a:spcBef>
                <a:spcPts val="0"/>
              </a:spcBef>
              <a:spcAft>
                <a:spcPts val="0"/>
              </a:spcAft>
            </a:pPr>
            <a:r>
              <a:rPr lang="en-US" sz="3000" b="0" i="0" dirty="0" smtClean="0">
                <a:solidFill>
                  <a:prstClr val="black"/>
                </a:solidFill>
                <a:latin typeface="Arial" panose="020B0604020202020204" pitchFamily="34" charset="0"/>
                <a:ea typeface="+mn-ea"/>
                <a:cs typeface="Arial" panose="020B0604020202020204" pitchFamily="34" charset="0"/>
              </a:rPr>
              <a:t>PX^2: high pressure meets single crystal diffraction</a:t>
            </a:r>
            <a:endParaRPr lang="en-US" sz="3000" b="0" i="0" dirty="0">
              <a:solidFill>
                <a:prstClr val="black"/>
              </a:solidFill>
              <a:latin typeface="Arial" panose="020B0604020202020204" pitchFamily="34" charset="0"/>
              <a:ea typeface="+mn-ea"/>
              <a:cs typeface="Arial" panose="020B0604020202020204" pitchFamily="34" charset="0"/>
            </a:endParaRPr>
          </a:p>
        </p:txBody>
      </p:sp>
      <p:pic>
        <p:nvPicPr>
          <p:cNvPr id="10" name="Picture 9" descr="G:\Dropbox (Personal)\Dongzhou_backup\Experiments\Omphacite\2015_Oct\Fig1_EOS\figure_4_Volum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4395" y="1286642"/>
            <a:ext cx="3462216" cy="2999246"/>
          </a:xfrm>
          <a:prstGeom prst="rect">
            <a:avLst/>
          </a:prstGeom>
          <a:noFill/>
          <a:ln>
            <a:noFill/>
          </a:ln>
        </p:spPr>
      </p:pic>
      <p:sp>
        <p:nvSpPr>
          <p:cNvPr id="11" name="TextBox 10"/>
          <p:cNvSpPr txBox="1"/>
          <p:nvPr/>
        </p:nvSpPr>
        <p:spPr>
          <a:xfrm>
            <a:off x="5884528" y="665957"/>
            <a:ext cx="2878472" cy="553998"/>
          </a:xfrm>
          <a:prstGeom prst="rect">
            <a:avLst/>
          </a:prstGeom>
          <a:noFill/>
        </p:spPr>
        <p:txBody>
          <a:bodyPr wrap="square" rtlCol="0">
            <a:spAutoFit/>
          </a:bodyPr>
          <a:lstStyle/>
          <a:p>
            <a:pPr algn="ctr" eaLnBrk="1" fontAlgn="auto" hangingPunct="1">
              <a:spcBef>
                <a:spcPts val="0"/>
              </a:spcBef>
              <a:spcAft>
                <a:spcPts val="0"/>
              </a:spcAft>
            </a:pPr>
            <a:r>
              <a:rPr lang="en-US" sz="1500" b="0" i="0" dirty="0" smtClean="0">
                <a:solidFill>
                  <a:prstClr val="black"/>
                </a:solidFill>
                <a:latin typeface="Calibri" panose="020F0502020204030204"/>
                <a:ea typeface="+mn-ea"/>
              </a:rPr>
              <a:t>Pressure-volume equation of state of omphacite and elasticity</a:t>
            </a:r>
            <a:endParaRPr lang="en-US" sz="1500" b="0" i="0" dirty="0">
              <a:solidFill>
                <a:prstClr val="black"/>
              </a:solidFill>
              <a:latin typeface="Calibri" panose="020F0502020204030204"/>
              <a:ea typeface="+mn-ea"/>
            </a:endParaRP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665" y="1178704"/>
            <a:ext cx="2543086" cy="364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274" y="6324589"/>
            <a:ext cx="3186882" cy="47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7082" y="5857007"/>
            <a:ext cx="2417964" cy="40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1689" y="4914822"/>
            <a:ext cx="1671972" cy="87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Content Placeholder 5"/>
          <p:cNvPicPr>
            <a:picLocks noChangeAspect="1"/>
          </p:cNvPicPr>
          <p:nvPr/>
        </p:nvPicPr>
        <p:blipFill rotWithShape="1">
          <a:blip r:embed="rId9"/>
          <a:srcRect l="672" t="13385" r="44050" b="1273"/>
          <a:stretch/>
        </p:blipFill>
        <p:spPr>
          <a:xfrm>
            <a:off x="179664" y="4450481"/>
            <a:ext cx="2451083" cy="2352140"/>
          </a:xfrm>
          <a:prstGeom prst="rect">
            <a:avLst/>
          </a:prstGeom>
        </p:spPr>
      </p:pic>
      <p:sp>
        <p:nvSpPr>
          <p:cNvPr id="18" name="TextBox 17"/>
          <p:cNvSpPr txBox="1"/>
          <p:nvPr/>
        </p:nvSpPr>
        <p:spPr>
          <a:xfrm>
            <a:off x="148206" y="6479456"/>
            <a:ext cx="1725335" cy="323165"/>
          </a:xfrm>
          <a:prstGeom prst="rect">
            <a:avLst/>
          </a:prstGeom>
          <a:noFill/>
        </p:spPr>
        <p:txBody>
          <a:bodyPr wrap="square" rtlCol="0">
            <a:spAutoFit/>
          </a:bodyPr>
          <a:lstStyle/>
          <a:p>
            <a:pPr eaLnBrk="1" fontAlgn="auto" hangingPunct="1">
              <a:spcBef>
                <a:spcPts val="0"/>
              </a:spcBef>
              <a:spcAft>
                <a:spcPts val="0"/>
              </a:spcAft>
            </a:pPr>
            <a:r>
              <a:rPr lang="en-US" sz="1500" b="0" i="0" dirty="0" smtClean="0">
                <a:solidFill>
                  <a:srgbClr val="FF0000"/>
                </a:solidFill>
                <a:latin typeface="Calibri" panose="020F0502020204030204"/>
                <a:ea typeface="+mn-ea"/>
              </a:rPr>
              <a:t>Diffraction image</a:t>
            </a:r>
            <a:endParaRPr lang="en-US" sz="1500" b="0" i="0" dirty="0">
              <a:solidFill>
                <a:srgbClr val="FF0000"/>
              </a:solidFill>
              <a:latin typeface="Calibri" panose="020F0502020204030204"/>
              <a:ea typeface="+mn-ea"/>
            </a:endParaRPr>
          </a:p>
        </p:txBody>
      </p:sp>
      <p:sp>
        <p:nvSpPr>
          <p:cNvPr id="19" name="TextBox 18"/>
          <p:cNvSpPr txBox="1"/>
          <p:nvPr/>
        </p:nvSpPr>
        <p:spPr>
          <a:xfrm>
            <a:off x="5605337" y="4450481"/>
            <a:ext cx="3424756" cy="553998"/>
          </a:xfrm>
          <a:prstGeom prst="rect">
            <a:avLst/>
          </a:prstGeom>
          <a:noFill/>
        </p:spPr>
        <p:txBody>
          <a:bodyPr wrap="square" rtlCol="0">
            <a:spAutoFit/>
          </a:bodyPr>
          <a:lstStyle/>
          <a:p>
            <a:pPr algn="ctr" eaLnBrk="1" fontAlgn="auto" hangingPunct="1">
              <a:spcBef>
                <a:spcPts val="0"/>
              </a:spcBef>
              <a:spcAft>
                <a:spcPts val="0"/>
              </a:spcAft>
            </a:pPr>
            <a:r>
              <a:rPr lang="en-US" sz="1500" b="0" i="0" dirty="0" smtClean="0">
                <a:solidFill>
                  <a:prstClr val="black"/>
                </a:solidFill>
                <a:latin typeface="Arial" panose="020B0604020202020204" pitchFamily="34" charset="0"/>
                <a:ea typeface="+mn-ea"/>
                <a:cs typeface="Arial" panose="020B0604020202020204" pitchFamily="34" charset="0"/>
              </a:rPr>
              <a:t>Partnership for </a:t>
            </a:r>
            <a:r>
              <a:rPr lang="en-US" sz="1500" b="0" i="0" dirty="0" err="1" smtClean="0">
                <a:solidFill>
                  <a:prstClr val="black"/>
                </a:solidFill>
                <a:latin typeface="Arial" panose="020B0604020202020204" pitchFamily="34" charset="0"/>
                <a:ea typeface="+mn-ea"/>
                <a:cs typeface="Arial" panose="020B0604020202020204" pitchFamily="34" charset="0"/>
              </a:rPr>
              <a:t>eXtreme</a:t>
            </a:r>
            <a:r>
              <a:rPr lang="en-US" sz="1500" b="0" i="0" dirty="0" smtClean="0">
                <a:solidFill>
                  <a:prstClr val="black"/>
                </a:solidFill>
                <a:latin typeface="Arial" panose="020B0604020202020204" pitchFamily="34" charset="0"/>
                <a:ea typeface="+mn-ea"/>
                <a:cs typeface="Arial" panose="020B0604020202020204" pitchFamily="34" charset="0"/>
              </a:rPr>
              <a:t> </a:t>
            </a:r>
            <a:r>
              <a:rPr lang="en-US" sz="1500" b="0" i="0" dirty="0" err="1" smtClean="0">
                <a:solidFill>
                  <a:prstClr val="black"/>
                </a:solidFill>
                <a:latin typeface="Arial" panose="020B0604020202020204" pitchFamily="34" charset="0"/>
                <a:ea typeface="+mn-ea"/>
                <a:cs typeface="Arial" panose="020B0604020202020204" pitchFamily="34" charset="0"/>
              </a:rPr>
              <a:t>Xtallography</a:t>
            </a:r>
            <a:r>
              <a:rPr lang="en-US" sz="1500" b="0" i="0" dirty="0" smtClean="0">
                <a:solidFill>
                  <a:prstClr val="black"/>
                </a:solidFill>
                <a:latin typeface="Arial" panose="020B0604020202020204" pitchFamily="34" charset="0"/>
                <a:ea typeface="+mn-ea"/>
                <a:cs typeface="Arial" panose="020B0604020202020204" pitchFamily="34" charset="0"/>
              </a:rPr>
              <a:t> (PX^2) is supported by:</a:t>
            </a:r>
            <a:endParaRPr lang="en-US" sz="1500" b="0" i="0" dirty="0">
              <a:solidFill>
                <a:prstClr val="black"/>
              </a:solidFill>
              <a:latin typeface="Arial" panose="020B0604020202020204" pitchFamily="34" charset="0"/>
              <a:ea typeface="+mn-ea"/>
              <a:cs typeface="Arial" panose="020B0604020202020204" pitchFamily="34" charset="0"/>
            </a:endParaRPr>
          </a:p>
        </p:txBody>
      </p:sp>
      <p:sp>
        <p:nvSpPr>
          <p:cNvPr id="20" name="TextBox 19"/>
          <p:cNvSpPr txBox="1"/>
          <p:nvPr/>
        </p:nvSpPr>
        <p:spPr>
          <a:xfrm>
            <a:off x="5884528" y="3770185"/>
            <a:ext cx="2311658" cy="276999"/>
          </a:xfrm>
          <a:prstGeom prst="rect">
            <a:avLst/>
          </a:prstGeom>
          <a:noFill/>
        </p:spPr>
        <p:txBody>
          <a:bodyPr wrap="none" rtlCol="0">
            <a:spAutoFit/>
          </a:bodyPr>
          <a:lstStyle/>
          <a:p>
            <a:pPr eaLnBrk="1" fontAlgn="auto" hangingPunct="1">
              <a:spcBef>
                <a:spcPts val="0"/>
              </a:spcBef>
              <a:spcAft>
                <a:spcPts val="0"/>
              </a:spcAft>
            </a:pPr>
            <a:r>
              <a:rPr lang="en-US" b="0" i="0" dirty="0" smtClean="0">
                <a:solidFill>
                  <a:prstClr val="black"/>
                </a:solidFill>
                <a:latin typeface="Calibri" panose="020F0502020204030204"/>
                <a:ea typeface="+mn-ea"/>
              </a:rPr>
              <a:t>Zhang, Hu and </a:t>
            </a:r>
            <a:r>
              <a:rPr lang="en-US" b="0" i="0" dirty="0" err="1" smtClean="0">
                <a:solidFill>
                  <a:prstClr val="black"/>
                </a:solidFill>
                <a:latin typeface="Calibri" panose="020F0502020204030204"/>
                <a:ea typeface="+mn-ea"/>
              </a:rPr>
              <a:t>Dera</a:t>
            </a:r>
            <a:r>
              <a:rPr lang="en-US" b="0" i="0" dirty="0" smtClean="0">
                <a:solidFill>
                  <a:prstClr val="black"/>
                </a:solidFill>
                <a:latin typeface="Calibri" panose="020F0502020204030204"/>
                <a:ea typeface="+mn-ea"/>
              </a:rPr>
              <a:t>, </a:t>
            </a:r>
            <a:r>
              <a:rPr lang="en-US" b="0" dirty="0" smtClean="0">
                <a:solidFill>
                  <a:prstClr val="black"/>
                </a:solidFill>
                <a:latin typeface="Calibri" panose="020F0502020204030204"/>
                <a:ea typeface="+mn-ea"/>
              </a:rPr>
              <a:t>under review</a:t>
            </a:r>
            <a:endParaRPr lang="en-US" b="0" dirty="0">
              <a:solidFill>
                <a:prstClr val="black"/>
              </a:solidFill>
              <a:latin typeface="Calibri" panose="020F0502020204030204"/>
              <a:ea typeface="+mn-ea"/>
            </a:endParaRPr>
          </a:p>
        </p:txBody>
      </p:sp>
    </p:spTree>
    <p:extLst>
      <p:ext uri="{BB962C8B-B14F-4D97-AF65-F5344CB8AC3E}">
        <p14:creationId xmlns:p14="http://schemas.microsoft.com/office/powerpoint/2010/main" val="2397540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a:picLocks noChangeAspect="1"/>
          </p:cNvPicPr>
          <p:nvPr/>
        </p:nvPicPr>
        <p:blipFill>
          <a:blip r:embed="rId2"/>
          <a:stretch>
            <a:fillRect/>
          </a:stretch>
        </p:blipFill>
        <p:spPr>
          <a:xfrm flipH="1">
            <a:off x="2929889" y="600365"/>
            <a:ext cx="2956122" cy="2791527"/>
          </a:xfrm>
          <a:prstGeom prst="rect">
            <a:avLst/>
          </a:prstGeom>
        </p:spPr>
      </p:pic>
      <p:grpSp>
        <p:nvGrpSpPr>
          <p:cNvPr id="97" name="Group 96"/>
          <p:cNvGrpSpPr/>
          <p:nvPr/>
        </p:nvGrpSpPr>
        <p:grpSpPr>
          <a:xfrm>
            <a:off x="6090981" y="547817"/>
            <a:ext cx="2778534" cy="2501710"/>
            <a:chOff x="1905716" y="1116008"/>
            <a:chExt cx="1715679" cy="1621389"/>
          </a:xfrm>
        </p:grpSpPr>
        <p:grpSp>
          <p:nvGrpSpPr>
            <p:cNvPr id="9" name="Group 106"/>
            <p:cNvGrpSpPr>
              <a:grpSpLocks/>
            </p:cNvGrpSpPr>
            <p:nvPr/>
          </p:nvGrpSpPr>
          <p:grpSpPr bwMode="auto">
            <a:xfrm rot="5400000">
              <a:off x="2496889" y="1853804"/>
              <a:ext cx="571701" cy="506310"/>
              <a:chOff x="2036" y="1213"/>
              <a:chExt cx="564" cy="556"/>
            </a:xfrm>
          </p:grpSpPr>
          <p:sp>
            <p:nvSpPr>
              <p:cNvPr id="35" name="Oval 6"/>
              <p:cNvSpPr>
                <a:spLocks noChangeArrowheads="1"/>
              </p:cNvSpPr>
              <p:nvPr/>
            </p:nvSpPr>
            <p:spPr bwMode="auto">
              <a:xfrm rot="5400000">
                <a:off x="2298" y="1476"/>
                <a:ext cx="45" cy="33"/>
              </a:xfrm>
              <a:prstGeom prst="ellipse">
                <a:avLst/>
              </a:prstGeom>
              <a:solidFill>
                <a:schemeClr val="hlink"/>
              </a:solidFill>
              <a:ln w="9525">
                <a:solidFill>
                  <a:schemeClr val="tx1"/>
                </a:solidFill>
                <a:round/>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36" name="Rectangle 9"/>
              <p:cNvSpPr>
                <a:spLocks noChangeArrowheads="1"/>
              </p:cNvSpPr>
              <p:nvPr/>
            </p:nvSpPr>
            <p:spPr bwMode="auto">
              <a:xfrm rot="5400000">
                <a:off x="2265" y="1208"/>
                <a:ext cx="105" cy="564"/>
              </a:xfrm>
              <a:prstGeom prst="rect">
                <a:avLst/>
              </a:prstGeom>
              <a:solidFill>
                <a:schemeClr val="bg2"/>
              </a:solidFill>
              <a:ln w="9525">
                <a:solidFill>
                  <a:schemeClr val="tx1"/>
                </a:solidFill>
                <a:miter lim="800000"/>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37" name="Rectangle 10" descr="25%"/>
              <p:cNvSpPr>
                <a:spLocks noChangeArrowheads="1"/>
              </p:cNvSpPr>
              <p:nvPr/>
            </p:nvSpPr>
            <p:spPr bwMode="auto">
              <a:xfrm rot="5400000">
                <a:off x="2257" y="1437"/>
                <a:ext cx="109" cy="105"/>
              </a:xfrm>
              <a:prstGeom prst="rect">
                <a:avLst/>
              </a:prstGeom>
              <a:pattFill prst="pct25">
                <a:fgClr>
                  <a:schemeClr val="tx2"/>
                </a:fgClr>
                <a:bgClr>
                  <a:schemeClr val="bg1"/>
                </a:bgClr>
              </a:pattFill>
              <a:ln w="9525">
                <a:solidFill>
                  <a:schemeClr val="tx1"/>
                </a:solidFill>
                <a:miter lim="800000"/>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nvGrpSpPr>
              <p:cNvPr id="38" name="Group 11"/>
              <p:cNvGrpSpPr>
                <a:grpSpLocks/>
              </p:cNvGrpSpPr>
              <p:nvPr/>
            </p:nvGrpSpPr>
            <p:grpSpPr bwMode="auto">
              <a:xfrm>
                <a:off x="2058" y="1213"/>
                <a:ext cx="525" cy="251"/>
                <a:chOff x="3396" y="1487"/>
                <a:chExt cx="1021" cy="517"/>
              </a:xfrm>
            </p:grpSpPr>
            <p:sp>
              <p:nvSpPr>
                <p:cNvPr id="69" name="Freeform 12"/>
                <p:cNvSpPr>
                  <a:spLocks noChangeAspect="1"/>
                </p:cNvSpPr>
                <p:nvPr/>
              </p:nvSpPr>
              <p:spPr bwMode="auto">
                <a:xfrm rot="10800000" flipV="1">
                  <a:off x="3396" y="1489"/>
                  <a:ext cx="977" cy="515"/>
                </a:xfrm>
                <a:custGeom>
                  <a:avLst/>
                  <a:gdLst>
                    <a:gd name="T0" fmla="*/ 3656 w 698"/>
                    <a:gd name="T1" fmla="*/ 1850 h 429"/>
                    <a:gd name="T2" fmla="*/ 6373 w 698"/>
                    <a:gd name="T3" fmla="*/ 1850 h 429"/>
                    <a:gd name="T4" fmla="*/ 10285 w 698"/>
                    <a:gd name="T5" fmla="*/ 541 h 429"/>
                    <a:gd name="T6" fmla="*/ 7901 w 698"/>
                    <a:gd name="T7" fmla="*/ 1 h 429"/>
                    <a:gd name="T8" fmla="*/ 2256 w 698"/>
                    <a:gd name="T9" fmla="*/ 0 h 429"/>
                    <a:gd name="T10" fmla="*/ 0 w 698"/>
                    <a:gd name="T11" fmla="*/ 541 h 429"/>
                    <a:gd name="T12" fmla="*/ 3656 w 698"/>
                    <a:gd name="T13" fmla="*/ 1850 h 429"/>
                    <a:gd name="T14" fmla="*/ 0 60000 65536"/>
                    <a:gd name="T15" fmla="*/ 0 60000 65536"/>
                    <a:gd name="T16" fmla="*/ 0 60000 65536"/>
                    <a:gd name="T17" fmla="*/ 0 60000 65536"/>
                    <a:gd name="T18" fmla="*/ 0 60000 65536"/>
                    <a:gd name="T19" fmla="*/ 0 60000 65536"/>
                    <a:gd name="T20" fmla="*/ 0 60000 65536"/>
                    <a:gd name="T21" fmla="*/ 0 w 698"/>
                    <a:gd name="T22" fmla="*/ 0 h 429"/>
                    <a:gd name="T23" fmla="*/ 698 w 698"/>
                    <a:gd name="T24" fmla="*/ 429 h 4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429">
                      <a:moveTo>
                        <a:pt x="248" y="429"/>
                      </a:moveTo>
                      <a:lnTo>
                        <a:pt x="432" y="429"/>
                      </a:lnTo>
                      <a:lnTo>
                        <a:pt x="698" y="126"/>
                      </a:lnTo>
                      <a:lnTo>
                        <a:pt x="536" y="1"/>
                      </a:lnTo>
                      <a:lnTo>
                        <a:pt x="153" y="0"/>
                      </a:lnTo>
                      <a:lnTo>
                        <a:pt x="0" y="126"/>
                      </a:lnTo>
                      <a:lnTo>
                        <a:pt x="248" y="429"/>
                      </a:lnTo>
                      <a:close/>
                    </a:path>
                  </a:pathLst>
                </a:custGeom>
                <a:gradFill rotWithShape="0">
                  <a:gsLst>
                    <a:gs pos="0">
                      <a:schemeClr val="hlink"/>
                    </a:gs>
                    <a:gs pos="100000">
                      <a:srgbClr val="6666FF"/>
                    </a:gs>
                  </a:gsLst>
                  <a:lin ang="0" scaled="1"/>
                </a:grad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nvGrpSpPr>
                <p:cNvPr id="70" name="Group 13"/>
                <p:cNvGrpSpPr>
                  <a:grpSpLocks noChangeAspect="1"/>
                </p:cNvGrpSpPr>
                <p:nvPr/>
              </p:nvGrpSpPr>
              <p:grpSpPr bwMode="auto">
                <a:xfrm rot="10800000" flipV="1">
                  <a:off x="3489" y="1487"/>
                  <a:ext cx="928" cy="513"/>
                  <a:chOff x="1248" y="635"/>
                  <a:chExt cx="1392" cy="855"/>
                </a:xfrm>
              </p:grpSpPr>
              <p:sp>
                <p:nvSpPr>
                  <p:cNvPr id="71" name="Line 14"/>
                  <p:cNvSpPr>
                    <a:spLocks noChangeAspect="1" noChangeShapeType="1"/>
                  </p:cNvSpPr>
                  <p:nvPr/>
                </p:nvSpPr>
                <p:spPr bwMode="auto">
                  <a:xfrm flipH="1">
                    <a:off x="1931" y="890"/>
                    <a:ext cx="3" cy="59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2" name="Line 15"/>
                  <p:cNvSpPr>
                    <a:spLocks noChangeAspect="1" noChangeShapeType="1"/>
                  </p:cNvSpPr>
                  <p:nvPr/>
                </p:nvSpPr>
                <p:spPr bwMode="auto">
                  <a:xfrm>
                    <a:off x="1329" y="884"/>
                    <a:ext cx="441" cy="60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3" name="Line 16"/>
                  <p:cNvSpPr>
                    <a:spLocks noChangeAspect="1" noChangeShapeType="1"/>
                  </p:cNvSpPr>
                  <p:nvPr/>
                </p:nvSpPr>
                <p:spPr bwMode="auto">
                  <a:xfrm>
                    <a:off x="1467" y="885"/>
                    <a:ext cx="346" cy="5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4" name="Line 17"/>
                  <p:cNvSpPr>
                    <a:spLocks noChangeAspect="1" noChangeShapeType="1"/>
                  </p:cNvSpPr>
                  <p:nvPr/>
                </p:nvSpPr>
                <p:spPr bwMode="auto">
                  <a:xfrm>
                    <a:off x="1701" y="890"/>
                    <a:ext cx="177" cy="59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5" name="Line 18"/>
                  <p:cNvSpPr>
                    <a:spLocks noChangeAspect="1" noChangeShapeType="1"/>
                  </p:cNvSpPr>
                  <p:nvPr/>
                </p:nvSpPr>
                <p:spPr bwMode="auto">
                  <a:xfrm flipH="1">
                    <a:off x="1984" y="883"/>
                    <a:ext cx="209" cy="605"/>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6" name="Line 19"/>
                  <p:cNvSpPr>
                    <a:spLocks noChangeAspect="1" noChangeShapeType="1"/>
                  </p:cNvSpPr>
                  <p:nvPr/>
                </p:nvSpPr>
                <p:spPr bwMode="auto">
                  <a:xfrm flipH="1">
                    <a:off x="2044" y="886"/>
                    <a:ext cx="352" cy="60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7" name="Line 20"/>
                  <p:cNvSpPr>
                    <a:spLocks noChangeAspect="1" noChangeShapeType="1"/>
                  </p:cNvSpPr>
                  <p:nvPr/>
                </p:nvSpPr>
                <p:spPr bwMode="auto">
                  <a:xfrm flipH="1">
                    <a:off x="2084" y="888"/>
                    <a:ext cx="457" cy="59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8" name="Line 21"/>
                  <p:cNvSpPr>
                    <a:spLocks noChangeAspect="1" noChangeShapeType="1"/>
                  </p:cNvSpPr>
                  <p:nvPr/>
                </p:nvSpPr>
                <p:spPr bwMode="auto">
                  <a:xfrm flipV="1">
                    <a:off x="1331" y="638"/>
                    <a:ext cx="224" cy="24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79" name="Line 22"/>
                  <p:cNvSpPr>
                    <a:spLocks noChangeAspect="1" noChangeShapeType="1"/>
                  </p:cNvSpPr>
                  <p:nvPr/>
                </p:nvSpPr>
                <p:spPr bwMode="auto">
                  <a:xfrm flipH="1">
                    <a:off x="1467" y="638"/>
                    <a:ext cx="91" cy="24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0" name="Line 23"/>
                  <p:cNvSpPr>
                    <a:spLocks noChangeAspect="1" noChangeShapeType="1"/>
                  </p:cNvSpPr>
                  <p:nvPr/>
                </p:nvSpPr>
                <p:spPr bwMode="auto">
                  <a:xfrm flipV="1">
                    <a:off x="1467" y="640"/>
                    <a:ext cx="461" cy="2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1" name="Line 24"/>
                  <p:cNvSpPr>
                    <a:spLocks noChangeAspect="1" noChangeShapeType="1"/>
                  </p:cNvSpPr>
                  <p:nvPr/>
                </p:nvSpPr>
                <p:spPr bwMode="auto">
                  <a:xfrm>
                    <a:off x="1558" y="635"/>
                    <a:ext cx="185" cy="10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2" name="Line 25"/>
                  <p:cNvSpPr>
                    <a:spLocks noChangeAspect="1" noChangeShapeType="1"/>
                  </p:cNvSpPr>
                  <p:nvPr/>
                </p:nvSpPr>
                <p:spPr bwMode="auto">
                  <a:xfrm flipH="1">
                    <a:off x="1701" y="735"/>
                    <a:ext cx="39"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3" name="Line 26"/>
                  <p:cNvSpPr>
                    <a:spLocks noChangeAspect="1" noChangeShapeType="1"/>
                  </p:cNvSpPr>
                  <p:nvPr/>
                </p:nvSpPr>
                <p:spPr bwMode="auto">
                  <a:xfrm>
                    <a:off x="1740" y="735"/>
                    <a:ext cx="194"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4" name="Line 27"/>
                  <p:cNvSpPr>
                    <a:spLocks noChangeAspect="1" noChangeShapeType="1"/>
                  </p:cNvSpPr>
                  <p:nvPr/>
                </p:nvSpPr>
                <p:spPr bwMode="auto">
                  <a:xfrm>
                    <a:off x="1925" y="640"/>
                    <a:ext cx="220" cy="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5" name="Line 28"/>
                  <p:cNvSpPr>
                    <a:spLocks noChangeAspect="1" noChangeShapeType="1"/>
                  </p:cNvSpPr>
                  <p:nvPr/>
                </p:nvSpPr>
                <p:spPr bwMode="auto">
                  <a:xfrm flipV="1">
                    <a:off x="1934" y="735"/>
                    <a:ext cx="214"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6" name="Line 29"/>
                  <p:cNvSpPr>
                    <a:spLocks noChangeAspect="1" noChangeShapeType="1"/>
                  </p:cNvSpPr>
                  <p:nvPr/>
                </p:nvSpPr>
                <p:spPr bwMode="auto">
                  <a:xfrm flipV="1">
                    <a:off x="2148" y="635"/>
                    <a:ext cx="66" cy="10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7" name="Line 30"/>
                  <p:cNvSpPr>
                    <a:spLocks noChangeAspect="1" noChangeShapeType="1"/>
                  </p:cNvSpPr>
                  <p:nvPr/>
                </p:nvSpPr>
                <p:spPr bwMode="auto">
                  <a:xfrm>
                    <a:off x="2211" y="637"/>
                    <a:ext cx="203" cy="7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8" name="Line 31"/>
                  <p:cNvSpPr>
                    <a:spLocks noChangeAspect="1" noChangeShapeType="1"/>
                  </p:cNvSpPr>
                  <p:nvPr/>
                </p:nvSpPr>
                <p:spPr bwMode="auto">
                  <a:xfrm>
                    <a:off x="2142" y="739"/>
                    <a:ext cx="257"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89" name="Line 32"/>
                  <p:cNvSpPr>
                    <a:spLocks noChangeAspect="1" noChangeShapeType="1"/>
                  </p:cNvSpPr>
                  <p:nvPr/>
                </p:nvSpPr>
                <p:spPr bwMode="auto">
                  <a:xfrm>
                    <a:off x="2142" y="739"/>
                    <a:ext cx="51" cy="14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0" name="Line 33"/>
                  <p:cNvSpPr>
                    <a:spLocks noChangeAspect="1" noChangeShapeType="1"/>
                  </p:cNvSpPr>
                  <p:nvPr/>
                </p:nvSpPr>
                <p:spPr bwMode="auto">
                  <a:xfrm>
                    <a:off x="2412" y="708"/>
                    <a:ext cx="127" cy="18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1" name="Line 34"/>
                  <p:cNvSpPr>
                    <a:spLocks noChangeAspect="1" noChangeShapeType="1"/>
                  </p:cNvSpPr>
                  <p:nvPr/>
                </p:nvSpPr>
                <p:spPr bwMode="auto">
                  <a:xfrm flipH="1">
                    <a:off x="2393" y="708"/>
                    <a:ext cx="21" cy="17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2" name="Freeform 35"/>
                  <p:cNvSpPr>
                    <a:spLocks noChangeAspect="1"/>
                  </p:cNvSpPr>
                  <p:nvPr/>
                </p:nvSpPr>
                <p:spPr bwMode="auto">
                  <a:xfrm>
                    <a:off x="1254" y="636"/>
                    <a:ext cx="1383" cy="246"/>
                  </a:xfrm>
                  <a:custGeom>
                    <a:avLst/>
                    <a:gdLst>
                      <a:gd name="T0" fmla="*/ 0 w 928"/>
                      <a:gd name="T1" fmla="*/ 21398 h 130"/>
                      <a:gd name="T2" fmla="*/ 4919 w 928"/>
                      <a:gd name="T3" fmla="*/ 0 h 130"/>
                      <a:gd name="T4" fmla="*/ 17423 w 928"/>
                      <a:gd name="T5" fmla="*/ 0 h 130"/>
                      <a:gd name="T6" fmla="*/ 22583 w 928"/>
                      <a:gd name="T7" fmla="*/ 21398 h 130"/>
                      <a:gd name="T8" fmla="*/ 0 60000 65536"/>
                      <a:gd name="T9" fmla="*/ 0 60000 65536"/>
                      <a:gd name="T10" fmla="*/ 0 60000 65536"/>
                      <a:gd name="T11" fmla="*/ 0 60000 65536"/>
                      <a:gd name="T12" fmla="*/ 0 w 928"/>
                      <a:gd name="T13" fmla="*/ 0 h 130"/>
                      <a:gd name="T14" fmla="*/ 928 w 928"/>
                      <a:gd name="T15" fmla="*/ 130 h 130"/>
                    </a:gdLst>
                    <a:ahLst/>
                    <a:cxnLst>
                      <a:cxn ang="T8">
                        <a:pos x="T0" y="T1"/>
                      </a:cxn>
                      <a:cxn ang="T9">
                        <a:pos x="T2" y="T3"/>
                      </a:cxn>
                      <a:cxn ang="T10">
                        <a:pos x="T4" y="T5"/>
                      </a:cxn>
                      <a:cxn ang="T11">
                        <a:pos x="T6" y="T7"/>
                      </a:cxn>
                    </a:cxnLst>
                    <a:rect l="T12" t="T13" r="T14" b="T15"/>
                    <a:pathLst>
                      <a:path w="928" h="130">
                        <a:moveTo>
                          <a:pt x="0" y="130"/>
                        </a:moveTo>
                        <a:lnTo>
                          <a:pt x="202" y="0"/>
                        </a:lnTo>
                        <a:lnTo>
                          <a:pt x="716" y="0"/>
                        </a:lnTo>
                        <a:lnTo>
                          <a:pt x="928" y="130"/>
                        </a:lnTo>
                      </a:path>
                    </a:pathLst>
                  </a:cu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3" name="Line 36"/>
                  <p:cNvSpPr>
                    <a:spLocks noChangeAspect="1" noChangeShapeType="1"/>
                  </p:cNvSpPr>
                  <p:nvPr/>
                </p:nvSpPr>
                <p:spPr bwMode="auto">
                  <a:xfrm>
                    <a:off x="1248" y="886"/>
                    <a:ext cx="1389" cy="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4" name="Line 37"/>
                  <p:cNvSpPr>
                    <a:spLocks noChangeAspect="1" noChangeShapeType="1"/>
                  </p:cNvSpPr>
                  <p:nvPr/>
                </p:nvSpPr>
                <p:spPr bwMode="auto">
                  <a:xfrm>
                    <a:off x="1249" y="886"/>
                    <a:ext cx="497" cy="60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5" name="Line 38"/>
                  <p:cNvSpPr>
                    <a:spLocks noChangeAspect="1" noChangeShapeType="1"/>
                  </p:cNvSpPr>
                  <p:nvPr/>
                </p:nvSpPr>
                <p:spPr bwMode="auto">
                  <a:xfrm flipH="1">
                    <a:off x="2106" y="882"/>
                    <a:ext cx="534" cy="60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96" name="Line 39"/>
                  <p:cNvSpPr>
                    <a:spLocks noChangeAspect="1" noChangeShapeType="1"/>
                  </p:cNvSpPr>
                  <p:nvPr/>
                </p:nvSpPr>
                <p:spPr bwMode="auto">
                  <a:xfrm flipH="1">
                    <a:off x="1744" y="1490"/>
                    <a:ext cx="362" cy="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grpSp>
          <p:grpSp>
            <p:nvGrpSpPr>
              <p:cNvPr id="39" name="Group 58"/>
              <p:cNvGrpSpPr>
                <a:grpSpLocks/>
              </p:cNvGrpSpPr>
              <p:nvPr/>
            </p:nvGrpSpPr>
            <p:grpSpPr bwMode="auto">
              <a:xfrm>
                <a:off x="2058" y="1517"/>
                <a:ext cx="525" cy="252"/>
                <a:chOff x="3402" y="2206"/>
                <a:chExt cx="1021" cy="519"/>
              </a:xfrm>
            </p:grpSpPr>
            <p:sp>
              <p:nvSpPr>
                <p:cNvPr id="41" name="Freeform 59"/>
                <p:cNvSpPr>
                  <a:spLocks noChangeAspect="1"/>
                </p:cNvSpPr>
                <p:nvPr/>
              </p:nvSpPr>
              <p:spPr bwMode="auto">
                <a:xfrm rot="10800000">
                  <a:off x="3402" y="2206"/>
                  <a:ext cx="977" cy="515"/>
                </a:xfrm>
                <a:custGeom>
                  <a:avLst/>
                  <a:gdLst>
                    <a:gd name="T0" fmla="*/ 3656 w 698"/>
                    <a:gd name="T1" fmla="*/ 1850 h 429"/>
                    <a:gd name="T2" fmla="*/ 6373 w 698"/>
                    <a:gd name="T3" fmla="*/ 1850 h 429"/>
                    <a:gd name="T4" fmla="*/ 10285 w 698"/>
                    <a:gd name="T5" fmla="*/ 541 h 429"/>
                    <a:gd name="T6" fmla="*/ 7901 w 698"/>
                    <a:gd name="T7" fmla="*/ 1 h 429"/>
                    <a:gd name="T8" fmla="*/ 2256 w 698"/>
                    <a:gd name="T9" fmla="*/ 0 h 429"/>
                    <a:gd name="T10" fmla="*/ 0 w 698"/>
                    <a:gd name="T11" fmla="*/ 541 h 429"/>
                    <a:gd name="T12" fmla="*/ 3656 w 698"/>
                    <a:gd name="T13" fmla="*/ 1850 h 429"/>
                    <a:gd name="T14" fmla="*/ 0 60000 65536"/>
                    <a:gd name="T15" fmla="*/ 0 60000 65536"/>
                    <a:gd name="T16" fmla="*/ 0 60000 65536"/>
                    <a:gd name="T17" fmla="*/ 0 60000 65536"/>
                    <a:gd name="T18" fmla="*/ 0 60000 65536"/>
                    <a:gd name="T19" fmla="*/ 0 60000 65536"/>
                    <a:gd name="T20" fmla="*/ 0 60000 65536"/>
                    <a:gd name="T21" fmla="*/ 0 w 698"/>
                    <a:gd name="T22" fmla="*/ 0 h 429"/>
                    <a:gd name="T23" fmla="*/ 698 w 698"/>
                    <a:gd name="T24" fmla="*/ 429 h 4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429">
                      <a:moveTo>
                        <a:pt x="248" y="429"/>
                      </a:moveTo>
                      <a:lnTo>
                        <a:pt x="432" y="429"/>
                      </a:lnTo>
                      <a:lnTo>
                        <a:pt x="698" y="126"/>
                      </a:lnTo>
                      <a:lnTo>
                        <a:pt x="536" y="1"/>
                      </a:lnTo>
                      <a:lnTo>
                        <a:pt x="153" y="0"/>
                      </a:lnTo>
                      <a:lnTo>
                        <a:pt x="0" y="126"/>
                      </a:lnTo>
                      <a:lnTo>
                        <a:pt x="248" y="429"/>
                      </a:lnTo>
                      <a:close/>
                    </a:path>
                  </a:pathLst>
                </a:custGeom>
                <a:gradFill rotWithShape="0">
                  <a:gsLst>
                    <a:gs pos="0">
                      <a:srgbClr val="6666FF"/>
                    </a:gs>
                    <a:gs pos="100000">
                      <a:schemeClr val="hlink"/>
                    </a:gs>
                  </a:gsLst>
                  <a:lin ang="0" scaled="1"/>
                </a:gradFill>
                <a:ln w="9525">
                  <a:solidFill>
                    <a:schemeClr val="tx1"/>
                  </a:solidFill>
                  <a:round/>
                  <a:headEnd/>
                  <a:tailEnd/>
                </a:ln>
              </p:spPr>
              <p:txBody>
                <a:bodyPr rot="10800000"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nvGrpSpPr>
                <p:cNvPr id="42" name="Group 60"/>
                <p:cNvGrpSpPr>
                  <a:grpSpLocks noChangeAspect="1"/>
                </p:cNvGrpSpPr>
                <p:nvPr/>
              </p:nvGrpSpPr>
              <p:grpSpPr bwMode="auto">
                <a:xfrm rot="10800000">
                  <a:off x="3495" y="2212"/>
                  <a:ext cx="928" cy="513"/>
                  <a:chOff x="1248" y="635"/>
                  <a:chExt cx="1392" cy="855"/>
                </a:xfrm>
              </p:grpSpPr>
              <p:sp>
                <p:nvSpPr>
                  <p:cNvPr id="43" name="Line 61"/>
                  <p:cNvSpPr>
                    <a:spLocks noChangeAspect="1" noChangeShapeType="1"/>
                  </p:cNvSpPr>
                  <p:nvPr/>
                </p:nvSpPr>
                <p:spPr bwMode="auto">
                  <a:xfrm flipH="1">
                    <a:off x="1931" y="890"/>
                    <a:ext cx="3" cy="59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4" name="Line 62"/>
                  <p:cNvSpPr>
                    <a:spLocks noChangeAspect="1" noChangeShapeType="1"/>
                  </p:cNvSpPr>
                  <p:nvPr/>
                </p:nvSpPr>
                <p:spPr bwMode="auto">
                  <a:xfrm>
                    <a:off x="1329" y="884"/>
                    <a:ext cx="441" cy="60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5" name="Line 63"/>
                  <p:cNvSpPr>
                    <a:spLocks noChangeAspect="1" noChangeShapeType="1"/>
                  </p:cNvSpPr>
                  <p:nvPr/>
                </p:nvSpPr>
                <p:spPr bwMode="auto">
                  <a:xfrm>
                    <a:off x="1467" y="885"/>
                    <a:ext cx="346" cy="5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6" name="Line 64"/>
                  <p:cNvSpPr>
                    <a:spLocks noChangeAspect="1" noChangeShapeType="1"/>
                  </p:cNvSpPr>
                  <p:nvPr/>
                </p:nvSpPr>
                <p:spPr bwMode="auto">
                  <a:xfrm>
                    <a:off x="1701" y="890"/>
                    <a:ext cx="177" cy="59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7" name="Line 65"/>
                  <p:cNvSpPr>
                    <a:spLocks noChangeAspect="1" noChangeShapeType="1"/>
                  </p:cNvSpPr>
                  <p:nvPr/>
                </p:nvSpPr>
                <p:spPr bwMode="auto">
                  <a:xfrm flipH="1">
                    <a:off x="1984" y="883"/>
                    <a:ext cx="209" cy="605"/>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8" name="Line 66"/>
                  <p:cNvSpPr>
                    <a:spLocks noChangeAspect="1" noChangeShapeType="1"/>
                  </p:cNvSpPr>
                  <p:nvPr/>
                </p:nvSpPr>
                <p:spPr bwMode="auto">
                  <a:xfrm flipH="1">
                    <a:off x="2044" y="886"/>
                    <a:ext cx="352" cy="60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49" name="Line 67"/>
                  <p:cNvSpPr>
                    <a:spLocks noChangeAspect="1" noChangeShapeType="1"/>
                  </p:cNvSpPr>
                  <p:nvPr/>
                </p:nvSpPr>
                <p:spPr bwMode="auto">
                  <a:xfrm flipH="1">
                    <a:off x="2084" y="888"/>
                    <a:ext cx="457" cy="59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0" name="Line 68"/>
                  <p:cNvSpPr>
                    <a:spLocks noChangeAspect="1" noChangeShapeType="1"/>
                  </p:cNvSpPr>
                  <p:nvPr/>
                </p:nvSpPr>
                <p:spPr bwMode="auto">
                  <a:xfrm flipV="1">
                    <a:off x="1331" y="638"/>
                    <a:ext cx="224" cy="246"/>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1" name="Line 69"/>
                  <p:cNvSpPr>
                    <a:spLocks noChangeAspect="1" noChangeShapeType="1"/>
                  </p:cNvSpPr>
                  <p:nvPr/>
                </p:nvSpPr>
                <p:spPr bwMode="auto">
                  <a:xfrm flipH="1">
                    <a:off x="1467" y="638"/>
                    <a:ext cx="91" cy="24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2" name="Line 70"/>
                  <p:cNvSpPr>
                    <a:spLocks noChangeAspect="1" noChangeShapeType="1"/>
                  </p:cNvSpPr>
                  <p:nvPr/>
                </p:nvSpPr>
                <p:spPr bwMode="auto">
                  <a:xfrm flipV="1">
                    <a:off x="1467" y="640"/>
                    <a:ext cx="461" cy="2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3" name="Line 71"/>
                  <p:cNvSpPr>
                    <a:spLocks noChangeAspect="1" noChangeShapeType="1"/>
                  </p:cNvSpPr>
                  <p:nvPr/>
                </p:nvSpPr>
                <p:spPr bwMode="auto">
                  <a:xfrm>
                    <a:off x="1558" y="635"/>
                    <a:ext cx="185" cy="104"/>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4" name="Line 72"/>
                  <p:cNvSpPr>
                    <a:spLocks noChangeAspect="1" noChangeShapeType="1"/>
                  </p:cNvSpPr>
                  <p:nvPr/>
                </p:nvSpPr>
                <p:spPr bwMode="auto">
                  <a:xfrm flipH="1">
                    <a:off x="1701" y="735"/>
                    <a:ext cx="39"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5" name="Line 73"/>
                  <p:cNvSpPr>
                    <a:spLocks noChangeAspect="1" noChangeShapeType="1"/>
                  </p:cNvSpPr>
                  <p:nvPr/>
                </p:nvSpPr>
                <p:spPr bwMode="auto">
                  <a:xfrm>
                    <a:off x="1740" y="735"/>
                    <a:ext cx="194" cy="15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6" name="Line 74"/>
                  <p:cNvSpPr>
                    <a:spLocks noChangeAspect="1" noChangeShapeType="1"/>
                  </p:cNvSpPr>
                  <p:nvPr/>
                </p:nvSpPr>
                <p:spPr bwMode="auto">
                  <a:xfrm>
                    <a:off x="1925" y="640"/>
                    <a:ext cx="220" cy="99"/>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7" name="Line 75"/>
                  <p:cNvSpPr>
                    <a:spLocks noChangeAspect="1" noChangeShapeType="1"/>
                  </p:cNvSpPr>
                  <p:nvPr/>
                </p:nvSpPr>
                <p:spPr bwMode="auto">
                  <a:xfrm flipV="1">
                    <a:off x="1934" y="735"/>
                    <a:ext cx="214"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8" name="Line 76"/>
                  <p:cNvSpPr>
                    <a:spLocks noChangeAspect="1" noChangeShapeType="1"/>
                  </p:cNvSpPr>
                  <p:nvPr/>
                </p:nvSpPr>
                <p:spPr bwMode="auto">
                  <a:xfrm flipV="1">
                    <a:off x="2148" y="635"/>
                    <a:ext cx="66" cy="10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59" name="Line 77"/>
                  <p:cNvSpPr>
                    <a:spLocks noChangeAspect="1" noChangeShapeType="1"/>
                  </p:cNvSpPr>
                  <p:nvPr/>
                </p:nvSpPr>
                <p:spPr bwMode="auto">
                  <a:xfrm>
                    <a:off x="2211" y="637"/>
                    <a:ext cx="203" cy="7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0" name="Line 78"/>
                  <p:cNvSpPr>
                    <a:spLocks noChangeAspect="1" noChangeShapeType="1"/>
                  </p:cNvSpPr>
                  <p:nvPr/>
                </p:nvSpPr>
                <p:spPr bwMode="auto">
                  <a:xfrm>
                    <a:off x="2142" y="739"/>
                    <a:ext cx="257" cy="147"/>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1" name="Line 79"/>
                  <p:cNvSpPr>
                    <a:spLocks noChangeAspect="1" noChangeShapeType="1"/>
                  </p:cNvSpPr>
                  <p:nvPr/>
                </p:nvSpPr>
                <p:spPr bwMode="auto">
                  <a:xfrm>
                    <a:off x="2142" y="739"/>
                    <a:ext cx="51" cy="14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2" name="Line 80"/>
                  <p:cNvSpPr>
                    <a:spLocks noChangeAspect="1" noChangeShapeType="1"/>
                  </p:cNvSpPr>
                  <p:nvPr/>
                </p:nvSpPr>
                <p:spPr bwMode="auto">
                  <a:xfrm>
                    <a:off x="2412" y="708"/>
                    <a:ext cx="127" cy="182"/>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3" name="Line 81"/>
                  <p:cNvSpPr>
                    <a:spLocks noChangeAspect="1" noChangeShapeType="1"/>
                  </p:cNvSpPr>
                  <p:nvPr/>
                </p:nvSpPr>
                <p:spPr bwMode="auto">
                  <a:xfrm flipH="1">
                    <a:off x="2393" y="708"/>
                    <a:ext cx="21" cy="17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4" name="Freeform 82"/>
                  <p:cNvSpPr>
                    <a:spLocks noChangeAspect="1"/>
                  </p:cNvSpPr>
                  <p:nvPr/>
                </p:nvSpPr>
                <p:spPr bwMode="auto">
                  <a:xfrm>
                    <a:off x="1254" y="636"/>
                    <a:ext cx="1383" cy="246"/>
                  </a:xfrm>
                  <a:custGeom>
                    <a:avLst/>
                    <a:gdLst>
                      <a:gd name="T0" fmla="*/ 0 w 928"/>
                      <a:gd name="T1" fmla="*/ 21398 h 130"/>
                      <a:gd name="T2" fmla="*/ 4919 w 928"/>
                      <a:gd name="T3" fmla="*/ 0 h 130"/>
                      <a:gd name="T4" fmla="*/ 17423 w 928"/>
                      <a:gd name="T5" fmla="*/ 0 h 130"/>
                      <a:gd name="T6" fmla="*/ 22583 w 928"/>
                      <a:gd name="T7" fmla="*/ 21398 h 130"/>
                      <a:gd name="T8" fmla="*/ 0 60000 65536"/>
                      <a:gd name="T9" fmla="*/ 0 60000 65536"/>
                      <a:gd name="T10" fmla="*/ 0 60000 65536"/>
                      <a:gd name="T11" fmla="*/ 0 60000 65536"/>
                      <a:gd name="T12" fmla="*/ 0 w 928"/>
                      <a:gd name="T13" fmla="*/ 0 h 130"/>
                      <a:gd name="T14" fmla="*/ 928 w 928"/>
                      <a:gd name="T15" fmla="*/ 130 h 130"/>
                    </a:gdLst>
                    <a:ahLst/>
                    <a:cxnLst>
                      <a:cxn ang="T8">
                        <a:pos x="T0" y="T1"/>
                      </a:cxn>
                      <a:cxn ang="T9">
                        <a:pos x="T2" y="T3"/>
                      </a:cxn>
                      <a:cxn ang="T10">
                        <a:pos x="T4" y="T5"/>
                      </a:cxn>
                      <a:cxn ang="T11">
                        <a:pos x="T6" y="T7"/>
                      </a:cxn>
                    </a:cxnLst>
                    <a:rect l="T12" t="T13" r="T14" b="T15"/>
                    <a:pathLst>
                      <a:path w="928" h="130">
                        <a:moveTo>
                          <a:pt x="0" y="130"/>
                        </a:moveTo>
                        <a:lnTo>
                          <a:pt x="202" y="0"/>
                        </a:lnTo>
                        <a:lnTo>
                          <a:pt x="716" y="0"/>
                        </a:lnTo>
                        <a:lnTo>
                          <a:pt x="928" y="130"/>
                        </a:lnTo>
                      </a:path>
                    </a:pathLst>
                  </a:custGeom>
                  <a:noFill/>
                  <a:ln w="9525">
                    <a:solidFill>
                      <a:schemeClr val="tx1"/>
                    </a:solidFill>
                    <a:round/>
                    <a:headEnd/>
                    <a:tailEnd/>
                  </a:ln>
                </p:spPr>
                <p:txBody>
                  <a:bodyPr rot="10800000"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5" name="Line 83"/>
                  <p:cNvSpPr>
                    <a:spLocks noChangeAspect="1" noChangeShapeType="1"/>
                  </p:cNvSpPr>
                  <p:nvPr/>
                </p:nvSpPr>
                <p:spPr bwMode="auto">
                  <a:xfrm>
                    <a:off x="1248" y="886"/>
                    <a:ext cx="1389" cy="1"/>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6" name="Line 84"/>
                  <p:cNvSpPr>
                    <a:spLocks noChangeAspect="1" noChangeShapeType="1"/>
                  </p:cNvSpPr>
                  <p:nvPr/>
                </p:nvSpPr>
                <p:spPr bwMode="auto">
                  <a:xfrm>
                    <a:off x="1249" y="886"/>
                    <a:ext cx="497" cy="603"/>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7" name="Line 85"/>
                  <p:cNvSpPr>
                    <a:spLocks noChangeAspect="1" noChangeShapeType="1"/>
                  </p:cNvSpPr>
                  <p:nvPr/>
                </p:nvSpPr>
                <p:spPr bwMode="auto">
                  <a:xfrm flipH="1">
                    <a:off x="2106" y="882"/>
                    <a:ext cx="534" cy="608"/>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68" name="Line 86"/>
                  <p:cNvSpPr>
                    <a:spLocks noChangeAspect="1" noChangeShapeType="1"/>
                  </p:cNvSpPr>
                  <p:nvPr/>
                </p:nvSpPr>
                <p:spPr bwMode="auto">
                  <a:xfrm flipH="1">
                    <a:off x="1744" y="1490"/>
                    <a:ext cx="362" cy="0"/>
                  </a:xfrm>
                  <a:prstGeom prst="line">
                    <a:avLst/>
                  </a:prstGeom>
                  <a:noFill/>
                  <a:ln w="9525">
                    <a:solidFill>
                      <a:schemeClr val="tx1"/>
                    </a:solidFill>
                    <a:round/>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grpSp>
          <p:sp>
            <p:nvSpPr>
              <p:cNvPr id="40" name="Oval 87"/>
              <p:cNvSpPr>
                <a:spLocks noChangeArrowheads="1"/>
              </p:cNvSpPr>
              <p:nvPr/>
            </p:nvSpPr>
            <p:spPr bwMode="auto">
              <a:xfrm rot="5400000">
                <a:off x="2297" y="1477"/>
                <a:ext cx="45" cy="31"/>
              </a:xfrm>
              <a:prstGeom prst="ellipse">
                <a:avLst/>
              </a:prstGeom>
              <a:solidFill>
                <a:schemeClr val="hlink"/>
              </a:solidFill>
              <a:ln w="9525">
                <a:solidFill>
                  <a:schemeClr val="tx1"/>
                </a:solidFill>
                <a:round/>
                <a:headEnd/>
                <a:tailEnd/>
              </a:ln>
            </p:spPr>
            <p:txBody>
              <a:bodyPr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grpSp>
          <p:nvGrpSpPr>
            <p:cNvPr id="10" name="Group 169"/>
            <p:cNvGrpSpPr>
              <a:grpSpLocks/>
            </p:cNvGrpSpPr>
            <p:nvPr/>
          </p:nvGrpSpPr>
          <p:grpSpPr bwMode="auto">
            <a:xfrm rot="5400000">
              <a:off x="2090777" y="1602745"/>
              <a:ext cx="615131" cy="268705"/>
              <a:chOff x="1392" y="1776"/>
              <a:chExt cx="864" cy="432"/>
            </a:xfrm>
          </p:grpSpPr>
          <p:grpSp>
            <p:nvGrpSpPr>
              <p:cNvPr id="30" name="Group 48"/>
              <p:cNvGrpSpPr>
                <a:grpSpLocks/>
              </p:cNvGrpSpPr>
              <p:nvPr/>
            </p:nvGrpSpPr>
            <p:grpSpPr bwMode="auto">
              <a:xfrm flipV="1">
                <a:off x="1392" y="1776"/>
                <a:ext cx="850" cy="432"/>
                <a:chOff x="1056" y="1248"/>
                <a:chExt cx="1000" cy="288"/>
              </a:xfrm>
            </p:grpSpPr>
            <p:sp>
              <p:nvSpPr>
                <p:cNvPr id="33" name="Rectangle 49"/>
                <p:cNvSpPr>
                  <a:spLocks noChangeArrowheads="1"/>
                </p:cNvSpPr>
                <p:nvPr/>
              </p:nvSpPr>
              <p:spPr bwMode="auto">
                <a:xfrm>
                  <a:off x="1056" y="1248"/>
                  <a:ext cx="816" cy="288"/>
                </a:xfrm>
                <a:prstGeom prst="rect">
                  <a:avLst/>
                </a:prstGeom>
                <a:solidFill>
                  <a:srgbClr val="33CC33"/>
                </a:solidFill>
                <a:ln w="12700">
                  <a:solidFill>
                    <a:schemeClr val="tx1"/>
                  </a:solid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34" name="AutoShape 50"/>
                <p:cNvSpPr>
                  <a:spLocks noChangeArrowheads="1"/>
                </p:cNvSpPr>
                <p:nvPr/>
              </p:nvSpPr>
              <p:spPr bwMode="auto">
                <a:xfrm>
                  <a:off x="1864" y="1248"/>
                  <a:ext cx="192" cy="288"/>
                </a:xfrm>
                <a:prstGeom prst="rtTriangle">
                  <a:avLst/>
                </a:prstGeom>
                <a:solidFill>
                  <a:srgbClr val="33CC33"/>
                </a:solidFill>
                <a:ln w="12700">
                  <a:no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sp>
            <p:nvSpPr>
              <p:cNvPr id="31" name="Line 173"/>
              <p:cNvSpPr>
                <a:spLocks noChangeShapeType="1"/>
              </p:cNvSpPr>
              <p:nvPr/>
            </p:nvSpPr>
            <p:spPr bwMode="auto">
              <a:xfrm>
                <a:off x="2016" y="1776"/>
                <a:ext cx="240" cy="0"/>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32" name="Line 174"/>
              <p:cNvSpPr>
                <a:spLocks noChangeShapeType="1"/>
              </p:cNvSpPr>
              <p:nvPr/>
            </p:nvSpPr>
            <p:spPr bwMode="auto">
              <a:xfrm flipV="1">
                <a:off x="2078" y="1776"/>
                <a:ext cx="171" cy="432"/>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grpSp>
          <p:nvGrpSpPr>
            <p:cNvPr id="11" name="Group 175"/>
            <p:cNvGrpSpPr>
              <a:grpSpLocks/>
            </p:cNvGrpSpPr>
            <p:nvPr/>
          </p:nvGrpSpPr>
          <p:grpSpPr bwMode="auto">
            <a:xfrm rot="5400000" flipH="1">
              <a:off x="2090777" y="2295479"/>
              <a:ext cx="615131" cy="268705"/>
              <a:chOff x="1392" y="1776"/>
              <a:chExt cx="864" cy="432"/>
            </a:xfrm>
          </p:grpSpPr>
          <p:grpSp>
            <p:nvGrpSpPr>
              <p:cNvPr id="25" name="Group 48"/>
              <p:cNvGrpSpPr>
                <a:grpSpLocks/>
              </p:cNvGrpSpPr>
              <p:nvPr/>
            </p:nvGrpSpPr>
            <p:grpSpPr bwMode="auto">
              <a:xfrm flipV="1">
                <a:off x="1392" y="1776"/>
                <a:ext cx="850" cy="432"/>
                <a:chOff x="1056" y="1248"/>
                <a:chExt cx="1000" cy="288"/>
              </a:xfrm>
            </p:grpSpPr>
            <p:sp>
              <p:nvSpPr>
                <p:cNvPr id="28" name="Rectangle 49"/>
                <p:cNvSpPr>
                  <a:spLocks noChangeArrowheads="1"/>
                </p:cNvSpPr>
                <p:nvPr/>
              </p:nvSpPr>
              <p:spPr bwMode="auto">
                <a:xfrm>
                  <a:off x="1056" y="1248"/>
                  <a:ext cx="816" cy="288"/>
                </a:xfrm>
                <a:prstGeom prst="rect">
                  <a:avLst/>
                </a:prstGeom>
                <a:solidFill>
                  <a:srgbClr val="33CC33"/>
                </a:solidFill>
                <a:ln w="12700">
                  <a:solidFill>
                    <a:schemeClr val="tx1"/>
                  </a:solid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sp>
              <p:nvSpPr>
                <p:cNvPr id="29" name="AutoShape 50"/>
                <p:cNvSpPr>
                  <a:spLocks noChangeArrowheads="1"/>
                </p:cNvSpPr>
                <p:nvPr/>
              </p:nvSpPr>
              <p:spPr bwMode="auto">
                <a:xfrm>
                  <a:off x="1864" y="1248"/>
                  <a:ext cx="192" cy="288"/>
                </a:xfrm>
                <a:prstGeom prst="rtTriangle">
                  <a:avLst/>
                </a:prstGeom>
                <a:solidFill>
                  <a:srgbClr val="33CC33"/>
                </a:solidFill>
                <a:ln w="12700">
                  <a:noFill/>
                  <a:miter lim="800000"/>
                  <a:headEnd type="none" w="sm" len="sm"/>
                  <a:tailEnd type="none" w="sm" len="sm"/>
                </a:ln>
              </p:spPr>
              <p:txBody>
                <a:bodyPr rot="10800000" wrap="none" anchor="ctr"/>
                <a:lstStyle/>
                <a:p>
                  <a:pPr fontAlgn="auto">
                    <a:spcBef>
                      <a:spcPts val="0"/>
                    </a:spcBef>
                    <a:spcAft>
                      <a:spcPts val="0"/>
                    </a:spcAft>
                  </a:pPr>
                  <a:endParaRPr lang="en-US" sz="1800" b="0" i="0">
                    <a:solidFill>
                      <a:prstClr val="black"/>
                    </a:solidFill>
                    <a:latin typeface="Garamond" pitchFamily="18" charset="0"/>
                    <a:ea typeface="ＭＳ Ｐゴシック" pitchFamily="34" charset="-128"/>
                  </a:endParaRPr>
                </a:p>
              </p:txBody>
            </p:sp>
          </p:grpSp>
          <p:sp>
            <p:nvSpPr>
              <p:cNvPr id="26" name="Line 179"/>
              <p:cNvSpPr>
                <a:spLocks noChangeShapeType="1"/>
              </p:cNvSpPr>
              <p:nvPr/>
            </p:nvSpPr>
            <p:spPr bwMode="auto">
              <a:xfrm>
                <a:off x="2016" y="1776"/>
                <a:ext cx="240" cy="0"/>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27" name="Line 180"/>
              <p:cNvSpPr>
                <a:spLocks noChangeShapeType="1"/>
              </p:cNvSpPr>
              <p:nvPr/>
            </p:nvSpPr>
            <p:spPr bwMode="auto">
              <a:xfrm flipV="1">
                <a:off x="2078" y="1776"/>
                <a:ext cx="171" cy="432"/>
              </a:xfrm>
              <a:prstGeom prst="line">
                <a:avLst/>
              </a:prstGeom>
              <a:noFill/>
              <a:ln w="9525">
                <a:solidFill>
                  <a:schemeClr val="tx1"/>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sp>
          <p:nvSpPr>
            <p:cNvPr id="12" name="Line 181"/>
            <p:cNvSpPr>
              <a:spLocks noChangeShapeType="1"/>
            </p:cNvSpPr>
            <p:nvPr/>
          </p:nvSpPr>
          <p:spPr bwMode="auto">
            <a:xfrm rot="5400000" flipH="1">
              <a:off x="2272137" y="1575721"/>
              <a:ext cx="151647" cy="884487"/>
            </a:xfrm>
            <a:prstGeom prst="line">
              <a:avLst/>
            </a:prstGeom>
            <a:noFill/>
            <a:ln w="9525">
              <a:solidFill>
                <a:srgbClr val="FF00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3" name="Line 182"/>
            <p:cNvSpPr>
              <a:spLocks noChangeShapeType="1"/>
            </p:cNvSpPr>
            <p:nvPr/>
          </p:nvSpPr>
          <p:spPr bwMode="auto">
            <a:xfrm rot="5400000">
              <a:off x="2285211" y="1699343"/>
              <a:ext cx="136696" cy="895683"/>
            </a:xfrm>
            <a:prstGeom prst="line">
              <a:avLst/>
            </a:prstGeom>
            <a:noFill/>
            <a:ln w="9525">
              <a:solidFill>
                <a:srgbClr val="FF00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4" name="Line 183"/>
            <p:cNvSpPr>
              <a:spLocks noChangeShapeType="1"/>
            </p:cNvSpPr>
            <p:nvPr/>
          </p:nvSpPr>
          <p:spPr bwMode="auto">
            <a:xfrm rot="5400000" flipH="1">
              <a:off x="2223368" y="1521968"/>
              <a:ext cx="249185" cy="884487"/>
            </a:xfrm>
            <a:prstGeom prst="line">
              <a:avLst/>
            </a:prstGeom>
            <a:noFill/>
            <a:ln w="9525">
              <a:solidFill>
                <a:srgbClr val="FF99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5" name="Line 184"/>
            <p:cNvSpPr>
              <a:spLocks noChangeShapeType="1"/>
            </p:cNvSpPr>
            <p:nvPr/>
          </p:nvSpPr>
          <p:spPr bwMode="auto">
            <a:xfrm rot="5400000">
              <a:off x="2233335" y="1761186"/>
              <a:ext cx="229250" cy="884487"/>
            </a:xfrm>
            <a:prstGeom prst="line">
              <a:avLst/>
            </a:prstGeom>
            <a:noFill/>
            <a:ln w="9525">
              <a:solidFill>
                <a:srgbClr val="FF9900"/>
              </a:solidFill>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6" name="Line 185"/>
            <p:cNvSpPr>
              <a:spLocks noChangeShapeType="1"/>
            </p:cNvSpPr>
            <p:nvPr/>
          </p:nvSpPr>
          <p:spPr bwMode="auto">
            <a:xfrm rot="5400000" flipH="1">
              <a:off x="2118073" y="1416673"/>
              <a:ext cx="478435" cy="865827"/>
            </a:xfrm>
            <a:prstGeom prst="line">
              <a:avLst/>
            </a:prstGeom>
            <a:noFill/>
            <a:ln w="9525">
              <a:solidFill>
                <a:schemeClr val="tx1"/>
              </a:solidFill>
              <a:prstDash val="dash"/>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7" name="Line 186"/>
            <p:cNvSpPr>
              <a:spLocks noChangeShapeType="1"/>
            </p:cNvSpPr>
            <p:nvPr/>
          </p:nvSpPr>
          <p:spPr bwMode="auto">
            <a:xfrm rot="5400000">
              <a:off x="2135160" y="1878021"/>
              <a:ext cx="444261" cy="865827"/>
            </a:xfrm>
            <a:prstGeom prst="line">
              <a:avLst/>
            </a:prstGeom>
            <a:noFill/>
            <a:ln w="9525">
              <a:solidFill>
                <a:schemeClr val="tx1"/>
              </a:solidFill>
              <a:prstDash val="dash"/>
              <a:round/>
              <a:headEnd/>
              <a:tailEnd/>
            </a:ln>
          </p:spPr>
          <p:txBody>
            <a:bodyP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18" name="AutoShape 187"/>
            <p:cNvSpPr>
              <a:spLocks noChangeArrowheads="1"/>
            </p:cNvSpPr>
            <p:nvPr/>
          </p:nvSpPr>
          <p:spPr bwMode="auto">
            <a:xfrm rot="5400000">
              <a:off x="3057079" y="1825083"/>
              <a:ext cx="68348" cy="537410"/>
            </a:xfrm>
            <a:prstGeom prst="downArrow">
              <a:avLst>
                <a:gd name="adj1" fmla="val 50000"/>
                <a:gd name="adj2" fmla="val 225000"/>
              </a:avLst>
            </a:prstGeom>
            <a:solidFill>
              <a:srgbClr val="FF0000"/>
            </a:solidFill>
            <a:ln w="9525">
              <a:solidFill>
                <a:srgbClr val="FF0000"/>
              </a:solidFill>
              <a:miter lim="800000"/>
              <a:headEnd/>
              <a:tailEnd/>
            </a:ln>
          </p:spPr>
          <p:txBody>
            <a:bodyPr vert="eaVert" wrap="none" anchor="ctr"/>
            <a:lstStyle/>
            <a:p>
              <a:pPr eaLnBrk="1" fontAlgn="auto" hangingPunct="1">
                <a:spcBef>
                  <a:spcPts val="0"/>
                </a:spcBef>
                <a:spcAft>
                  <a:spcPts val="0"/>
                </a:spcAft>
              </a:pPr>
              <a:endParaRPr lang="en-US" sz="1800" b="0" i="0">
                <a:solidFill>
                  <a:prstClr val="black"/>
                </a:solidFill>
                <a:latin typeface="Calibri" pitchFamily="34" charset="0"/>
                <a:ea typeface="+mn-ea"/>
              </a:endParaRPr>
            </a:p>
          </p:txBody>
        </p:sp>
        <p:grpSp>
          <p:nvGrpSpPr>
            <p:cNvPr id="19" name="Group 188"/>
            <p:cNvGrpSpPr>
              <a:grpSpLocks/>
            </p:cNvGrpSpPr>
            <p:nvPr/>
          </p:nvGrpSpPr>
          <p:grpSpPr bwMode="auto">
            <a:xfrm rot="5400000">
              <a:off x="2228768" y="1630684"/>
              <a:ext cx="1025218" cy="896305"/>
              <a:chOff x="1680" y="143"/>
              <a:chExt cx="1297" cy="1297"/>
            </a:xfrm>
          </p:grpSpPr>
          <p:sp>
            <p:nvSpPr>
              <p:cNvPr id="23" name="AutoShape 189"/>
              <p:cNvSpPr>
                <a:spLocks noChangeArrowheads="1"/>
              </p:cNvSpPr>
              <p:nvPr/>
            </p:nvSpPr>
            <p:spPr bwMode="auto">
              <a:xfrm>
                <a:off x="1680" y="144"/>
                <a:ext cx="1296" cy="1296"/>
              </a:xfrm>
              <a:custGeom>
                <a:avLst/>
                <a:gdLst>
                  <a:gd name="T0" fmla="*/ 648 w 21600"/>
                  <a:gd name="T1" fmla="*/ 0 h 21600"/>
                  <a:gd name="T2" fmla="*/ 30 w 21600"/>
                  <a:gd name="T3" fmla="*/ 648 h 21600"/>
                  <a:gd name="T4" fmla="*/ 648 w 21600"/>
                  <a:gd name="T5" fmla="*/ 61 h 21600"/>
                  <a:gd name="T6" fmla="*/ 1458 w 21600"/>
                  <a:gd name="T7" fmla="*/ 648 h 21600"/>
                  <a:gd name="T8" fmla="*/ 1266 w 21600"/>
                  <a:gd name="T9" fmla="*/ 841 h 21600"/>
                  <a:gd name="T10" fmla="*/ 1073 w 21600"/>
                  <a:gd name="T11" fmla="*/ 648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83" y="10800"/>
                    </a:moveTo>
                    <a:cubicBezTo>
                      <a:pt x="20583" y="5396"/>
                      <a:pt x="16203" y="1017"/>
                      <a:pt x="10800" y="1017"/>
                    </a:cubicBezTo>
                    <a:cubicBezTo>
                      <a:pt x="5396" y="1017"/>
                      <a:pt x="1017" y="5396"/>
                      <a:pt x="1017" y="10800"/>
                    </a:cubicBezTo>
                    <a:lnTo>
                      <a:pt x="0" y="10800"/>
                    </a:lnTo>
                    <a:cubicBezTo>
                      <a:pt x="0" y="4835"/>
                      <a:pt x="4835" y="0"/>
                      <a:pt x="10800" y="0"/>
                    </a:cubicBezTo>
                    <a:cubicBezTo>
                      <a:pt x="16764" y="0"/>
                      <a:pt x="21599" y="4835"/>
                      <a:pt x="21600" y="10799"/>
                    </a:cubicBezTo>
                    <a:lnTo>
                      <a:pt x="21600" y="10800"/>
                    </a:lnTo>
                    <a:lnTo>
                      <a:pt x="24300" y="10800"/>
                    </a:lnTo>
                    <a:lnTo>
                      <a:pt x="21092" y="14009"/>
                    </a:lnTo>
                    <a:lnTo>
                      <a:pt x="17883" y="10800"/>
                    </a:lnTo>
                    <a:lnTo>
                      <a:pt x="20583" y="10800"/>
                    </a:lnTo>
                    <a:close/>
                  </a:path>
                </a:pathLst>
              </a:custGeom>
              <a:solidFill>
                <a:srgbClr val="3366FF"/>
              </a:solidFill>
              <a:ln w="9525">
                <a:solidFill>
                  <a:srgbClr val="3366FF"/>
                </a:solidFill>
                <a:miter lim="800000"/>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sp>
            <p:nvSpPr>
              <p:cNvPr id="24" name="AutoShape 190"/>
              <p:cNvSpPr>
                <a:spLocks noChangeArrowheads="1"/>
              </p:cNvSpPr>
              <p:nvPr/>
            </p:nvSpPr>
            <p:spPr bwMode="auto">
              <a:xfrm flipH="1">
                <a:off x="1681" y="143"/>
                <a:ext cx="1296" cy="1296"/>
              </a:xfrm>
              <a:custGeom>
                <a:avLst/>
                <a:gdLst>
                  <a:gd name="T0" fmla="*/ 648 w 21600"/>
                  <a:gd name="T1" fmla="*/ 0 h 21600"/>
                  <a:gd name="T2" fmla="*/ 30 w 21600"/>
                  <a:gd name="T3" fmla="*/ 648 h 21600"/>
                  <a:gd name="T4" fmla="*/ 648 w 21600"/>
                  <a:gd name="T5" fmla="*/ 61 h 21600"/>
                  <a:gd name="T6" fmla="*/ 1458 w 21600"/>
                  <a:gd name="T7" fmla="*/ 648 h 21600"/>
                  <a:gd name="T8" fmla="*/ 1266 w 21600"/>
                  <a:gd name="T9" fmla="*/ 841 h 21600"/>
                  <a:gd name="T10" fmla="*/ 1073 w 21600"/>
                  <a:gd name="T11" fmla="*/ 648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83" y="10800"/>
                    </a:moveTo>
                    <a:cubicBezTo>
                      <a:pt x="20583" y="5396"/>
                      <a:pt x="16203" y="1017"/>
                      <a:pt x="10800" y="1017"/>
                    </a:cubicBezTo>
                    <a:cubicBezTo>
                      <a:pt x="5396" y="1017"/>
                      <a:pt x="1017" y="5396"/>
                      <a:pt x="1017" y="10800"/>
                    </a:cubicBezTo>
                    <a:lnTo>
                      <a:pt x="0" y="10800"/>
                    </a:lnTo>
                    <a:cubicBezTo>
                      <a:pt x="0" y="4835"/>
                      <a:pt x="4835" y="0"/>
                      <a:pt x="10800" y="0"/>
                    </a:cubicBezTo>
                    <a:cubicBezTo>
                      <a:pt x="16764" y="0"/>
                      <a:pt x="21599" y="4835"/>
                      <a:pt x="21600" y="10799"/>
                    </a:cubicBezTo>
                    <a:lnTo>
                      <a:pt x="21600" y="10800"/>
                    </a:lnTo>
                    <a:lnTo>
                      <a:pt x="24300" y="10800"/>
                    </a:lnTo>
                    <a:lnTo>
                      <a:pt x="21092" y="14009"/>
                    </a:lnTo>
                    <a:lnTo>
                      <a:pt x="17883" y="10800"/>
                    </a:lnTo>
                    <a:lnTo>
                      <a:pt x="20583" y="10800"/>
                    </a:lnTo>
                    <a:close/>
                  </a:path>
                </a:pathLst>
              </a:custGeom>
              <a:solidFill>
                <a:srgbClr val="3366FF"/>
              </a:solidFill>
              <a:ln w="9525">
                <a:solidFill>
                  <a:srgbClr val="3366FF"/>
                </a:solidFill>
                <a:miter lim="800000"/>
                <a:headEnd/>
                <a:tailEnd/>
              </a:ln>
            </p:spPr>
            <p:txBody>
              <a:bodyPr wrap="none" anchor="ctr"/>
              <a:lstStyle/>
              <a:p>
                <a:pPr eaLnBrk="1" fontAlgn="auto" hangingPunct="1">
                  <a:spcBef>
                    <a:spcPts val="0"/>
                  </a:spcBef>
                  <a:spcAft>
                    <a:spcPts val="0"/>
                  </a:spcAft>
                </a:pPr>
                <a:endParaRPr lang="en-US" sz="1800" b="0" i="0">
                  <a:solidFill>
                    <a:prstClr val="black"/>
                  </a:solidFill>
                  <a:latin typeface="Calibri" panose="020F0502020204030204"/>
                  <a:ea typeface="+mn-ea"/>
                </a:endParaRPr>
              </a:p>
            </p:txBody>
          </p:sp>
        </p:grpSp>
        <p:sp>
          <p:nvSpPr>
            <p:cNvPr id="5" name="Text Box 194"/>
            <p:cNvSpPr txBox="1">
              <a:spLocks noChangeArrowheads="1"/>
            </p:cNvSpPr>
            <p:nvPr/>
          </p:nvSpPr>
          <p:spPr bwMode="auto">
            <a:xfrm>
              <a:off x="3162790" y="2190422"/>
              <a:ext cx="447595" cy="418895"/>
            </a:xfrm>
            <a:prstGeom prst="rect">
              <a:avLst/>
            </a:prstGeom>
            <a:noFill/>
            <a:ln w="9525">
              <a:noFill/>
              <a:miter lim="800000"/>
              <a:headEnd/>
              <a:tailEnd/>
            </a:ln>
          </p:spPr>
          <p:txBody>
            <a:bodyPr wrap="none">
              <a:spAutoFit/>
            </a:bodyPr>
            <a:lstStyle/>
            <a:p>
              <a:pPr fontAlgn="auto">
                <a:spcBef>
                  <a:spcPts val="0"/>
                </a:spcBef>
                <a:spcAft>
                  <a:spcPts val="0"/>
                </a:spcAft>
              </a:pPr>
              <a:r>
                <a:rPr lang="en-US" sz="1800" i="0" dirty="0">
                  <a:solidFill>
                    <a:srgbClr val="FF0000"/>
                  </a:solidFill>
                  <a:latin typeface="Calibri" pitchFamily="34" charset="0"/>
                  <a:ea typeface="+mn-ea"/>
                </a:rPr>
                <a:t>X-ray </a:t>
              </a:r>
              <a:endParaRPr lang="en-US" sz="1800" i="0" dirty="0" smtClean="0">
                <a:solidFill>
                  <a:srgbClr val="FF0000"/>
                </a:solidFill>
                <a:latin typeface="Calibri" pitchFamily="34" charset="0"/>
                <a:ea typeface="+mn-ea"/>
              </a:endParaRPr>
            </a:p>
            <a:p>
              <a:pPr fontAlgn="auto">
                <a:spcBef>
                  <a:spcPts val="0"/>
                </a:spcBef>
                <a:spcAft>
                  <a:spcPts val="0"/>
                </a:spcAft>
              </a:pPr>
              <a:r>
                <a:rPr lang="en-US" sz="1800" i="0" dirty="0" smtClean="0">
                  <a:solidFill>
                    <a:srgbClr val="FF0000"/>
                  </a:solidFill>
                  <a:latin typeface="Calibri" pitchFamily="34" charset="0"/>
                  <a:ea typeface="+mn-ea"/>
                </a:rPr>
                <a:t>beam</a:t>
              </a:r>
              <a:endParaRPr lang="en-US" sz="1800" i="0" dirty="0">
                <a:solidFill>
                  <a:srgbClr val="FF0000"/>
                </a:solidFill>
                <a:latin typeface="Calibri" pitchFamily="34" charset="0"/>
                <a:ea typeface="+mn-ea"/>
              </a:endParaRPr>
            </a:p>
          </p:txBody>
        </p:sp>
        <p:sp>
          <p:nvSpPr>
            <p:cNvPr id="8" name="Text Box 197"/>
            <p:cNvSpPr txBox="1">
              <a:spLocks noChangeArrowheads="1"/>
            </p:cNvSpPr>
            <p:nvPr/>
          </p:nvSpPr>
          <p:spPr bwMode="auto">
            <a:xfrm>
              <a:off x="2220943" y="1116008"/>
              <a:ext cx="1400452" cy="299211"/>
            </a:xfrm>
            <a:prstGeom prst="rect">
              <a:avLst/>
            </a:prstGeom>
            <a:noFill/>
            <a:ln w="9525">
              <a:noFill/>
              <a:miter lim="800000"/>
              <a:headEnd/>
              <a:tailEnd/>
            </a:ln>
          </p:spPr>
          <p:txBody>
            <a:bodyPr wrap="square">
              <a:spAutoFit/>
            </a:bodyPr>
            <a:lstStyle/>
            <a:p>
              <a:pPr fontAlgn="auto">
                <a:spcBef>
                  <a:spcPts val="0"/>
                </a:spcBef>
                <a:spcAft>
                  <a:spcPts val="0"/>
                </a:spcAft>
              </a:pPr>
              <a:r>
                <a:rPr lang="en-US" sz="2400" i="0">
                  <a:solidFill>
                    <a:srgbClr val="0000FF"/>
                  </a:solidFill>
                  <a:latin typeface="Calibri" pitchFamily="34" charset="0"/>
                  <a:ea typeface="+mn-ea"/>
                </a:rPr>
                <a:t>Sample rotation</a:t>
              </a:r>
            </a:p>
          </p:txBody>
        </p:sp>
      </p:grpSp>
      <p:sp>
        <p:nvSpPr>
          <p:cNvPr id="99" name="TextBox 98"/>
          <p:cNvSpPr txBox="1"/>
          <p:nvPr/>
        </p:nvSpPr>
        <p:spPr>
          <a:xfrm>
            <a:off x="1634211" y="1522"/>
            <a:ext cx="6113084" cy="461665"/>
          </a:xfrm>
          <a:prstGeom prst="rect">
            <a:avLst/>
          </a:prstGeom>
          <a:noFill/>
        </p:spPr>
        <p:txBody>
          <a:bodyPr wrap="none" rtlCol="0">
            <a:spAutoFit/>
          </a:bodyPr>
          <a:lstStyle/>
          <a:p>
            <a:pPr eaLnBrk="1" fontAlgn="auto" hangingPunct="1">
              <a:spcBef>
                <a:spcPts val="0"/>
              </a:spcBef>
              <a:spcAft>
                <a:spcPts val="0"/>
              </a:spcAft>
            </a:pPr>
            <a:r>
              <a:rPr lang="en-US" sz="2400" b="0" i="0" dirty="0" smtClean="0">
                <a:solidFill>
                  <a:prstClr val="black"/>
                </a:solidFill>
                <a:latin typeface="Calibri" panose="020F0502020204030204"/>
                <a:ea typeface="+mn-ea"/>
              </a:rPr>
              <a:t>Fast high pressure single </a:t>
            </a:r>
            <a:r>
              <a:rPr lang="en-US" sz="2400" b="0" i="0" smtClean="0">
                <a:solidFill>
                  <a:prstClr val="black"/>
                </a:solidFill>
                <a:latin typeface="Calibri" panose="020F0502020204030204"/>
                <a:ea typeface="+mn-ea"/>
              </a:rPr>
              <a:t>crystal measurements </a:t>
            </a:r>
            <a:endParaRPr lang="en-US" sz="2400" b="0" i="0" dirty="0">
              <a:solidFill>
                <a:prstClr val="black"/>
              </a:solidFill>
              <a:latin typeface="Calibri" panose="020F0502020204030204"/>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9" y="4200635"/>
            <a:ext cx="2267992" cy="26190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9" y="1499876"/>
            <a:ext cx="2267992" cy="2619044"/>
          </a:xfrm>
          <a:prstGeom prst="rect">
            <a:avLst/>
          </a:prstGeom>
        </p:spPr>
      </p:pic>
      <p:sp>
        <p:nvSpPr>
          <p:cNvPr id="4" name="TextBox 3"/>
          <p:cNvSpPr txBox="1"/>
          <p:nvPr/>
        </p:nvSpPr>
        <p:spPr>
          <a:xfrm>
            <a:off x="2742071" y="3747767"/>
            <a:ext cx="6185348" cy="400110"/>
          </a:xfrm>
          <a:prstGeom prst="rect">
            <a:avLst/>
          </a:prstGeom>
          <a:noFill/>
        </p:spPr>
        <p:txBody>
          <a:bodyPr wrap="none" rtlCol="0">
            <a:spAutoFit/>
          </a:bodyPr>
          <a:lstStyle/>
          <a:p>
            <a:pPr eaLnBrk="1" fontAlgn="auto" hangingPunct="1">
              <a:spcBef>
                <a:spcPts val="0"/>
              </a:spcBef>
              <a:spcAft>
                <a:spcPts val="0"/>
              </a:spcAft>
            </a:pPr>
            <a:r>
              <a:rPr lang="en-US" sz="2000" i="0" dirty="0" smtClean="0">
                <a:solidFill>
                  <a:srgbClr val="3333FF"/>
                </a:solidFill>
                <a:latin typeface="Calibri" panose="020F0502020204030204"/>
                <a:ea typeface="+mn-ea"/>
              </a:rPr>
              <a:t>+/-33 degrees, 0.5” step, 0.2s exposure, 133 files  =&gt; 27s </a:t>
            </a:r>
            <a:endParaRPr lang="en-US" sz="2000" i="0" dirty="0">
              <a:solidFill>
                <a:srgbClr val="3333FF"/>
              </a:solidFill>
              <a:latin typeface="Calibri" panose="020F0502020204030204"/>
              <a:ea typeface="+mn-ea"/>
            </a:endParaRPr>
          </a:p>
        </p:txBody>
      </p:sp>
      <p:sp>
        <p:nvSpPr>
          <p:cNvPr id="6" name="TextBox 5"/>
          <p:cNvSpPr txBox="1"/>
          <p:nvPr/>
        </p:nvSpPr>
        <p:spPr>
          <a:xfrm>
            <a:off x="524042" y="1418161"/>
            <a:ext cx="1166153" cy="369332"/>
          </a:xfrm>
          <a:prstGeom prst="rect">
            <a:avLst/>
          </a:prstGeom>
          <a:noFill/>
        </p:spPr>
        <p:txBody>
          <a:bodyPr wrap="none" rtlCol="0">
            <a:spAutoFit/>
          </a:bodyPr>
          <a:lstStyle/>
          <a:p>
            <a:pPr eaLnBrk="1" fontAlgn="auto" hangingPunct="1">
              <a:spcBef>
                <a:spcPts val="0"/>
              </a:spcBef>
              <a:spcAft>
                <a:spcPts val="0"/>
              </a:spcAft>
            </a:pPr>
            <a:r>
              <a:rPr lang="en-US" sz="1800" i="0" smtClean="0">
                <a:solidFill>
                  <a:srgbClr val="FFFF00"/>
                </a:solidFill>
                <a:latin typeface="Calibri" panose="020F0502020204030204"/>
                <a:ea typeface="+mn-ea"/>
              </a:rPr>
              <a:t>Wide scan</a:t>
            </a:r>
            <a:endParaRPr lang="en-US" sz="1800" i="0" dirty="0">
              <a:solidFill>
                <a:srgbClr val="FFFF00"/>
              </a:solidFill>
              <a:latin typeface="Calibri" panose="020F0502020204030204"/>
              <a:ea typeface="+mn-ea"/>
            </a:endParaRPr>
          </a:p>
        </p:txBody>
      </p:sp>
      <p:sp>
        <p:nvSpPr>
          <p:cNvPr id="100" name="TextBox 99"/>
          <p:cNvSpPr txBox="1"/>
          <p:nvPr/>
        </p:nvSpPr>
        <p:spPr>
          <a:xfrm>
            <a:off x="675499" y="4118920"/>
            <a:ext cx="1086451" cy="369332"/>
          </a:xfrm>
          <a:prstGeom prst="rect">
            <a:avLst/>
          </a:prstGeom>
          <a:noFill/>
        </p:spPr>
        <p:txBody>
          <a:bodyPr wrap="none" rtlCol="0">
            <a:spAutoFit/>
          </a:bodyPr>
          <a:lstStyle/>
          <a:p>
            <a:pPr eaLnBrk="1" fontAlgn="auto" hangingPunct="1">
              <a:spcBef>
                <a:spcPts val="0"/>
              </a:spcBef>
              <a:spcAft>
                <a:spcPts val="0"/>
              </a:spcAft>
            </a:pPr>
            <a:r>
              <a:rPr lang="en-US" sz="1800" i="0" smtClean="0">
                <a:solidFill>
                  <a:srgbClr val="FFFF00"/>
                </a:solidFill>
                <a:latin typeface="Calibri" panose="020F0502020204030204"/>
                <a:ea typeface="+mn-ea"/>
              </a:rPr>
              <a:t>Step scan</a:t>
            </a:r>
            <a:endParaRPr lang="en-US" sz="1800" i="0" dirty="0">
              <a:solidFill>
                <a:srgbClr val="FFFF00"/>
              </a:solidFill>
              <a:latin typeface="Calibri" panose="020F0502020204030204"/>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2638395873"/>
              </p:ext>
            </p:extLst>
          </p:nvPr>
        </p:nvGraphicFramePr>
        <p:xfrm>
          <a:off x="2525490" y="4986672"/>
          <a:ext cx="6618510" cy="1704037"/>
        </p:xfrm>
        <a:graphic>
          <a:graphicData uri="http://schemas.openxmlformats.org/drawingml/2006/table">
            <a:tbl>
              <a:tblPr/>
              <a:tblGrid>
                <a:gridCol w="478967"/>
                <a:gridCol w="256423"/>
                <a:gridCol w="367695"/>
                <a:gridCol w="367695"/>
                <a:gridCol w="367695"/>
                <a:gridCol w="367695"/>
                <a:gridCol w="367695"/>
                <a:gridCol w="367695"/>
                <a:gridCol w="367695"/>
                <a:gridCol w="367695"/>
                <a:gridCol w="367695"/>
                <a:gridCol w="367695"/>
                <a:gridCol w="367695"/>
                <a:gridCol w="367695"/>
                <a:gridCol w="367695"/>
                <a:gridCol w="367695"/>
                <a:gridCol w="550333"/>
                <a:gridCol w="185057"/>
              </a:tblGrid>
              <a:tr h="197505">
                <a:tc>
                  <a:txBody>
                    <a:bodyPr/>
                    <a:lstStyle/>
                    <a:p>
                      <a:pPr algn="l" fontAlgn="b"/>
                      <a:r>
                        <a:rPr lang="en-US" sz="600" b="0" i="0" u="none" strike="noStrike">
                          <a:solidFill>
                            <a:srgbClr val="000000"/>
                          </a:solidFill>
                          <a:effectLst/>
                          <a:latin typeface="Calibri" charset="0"/>
                        </a:rPr>
                        <a:t>File</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STX.CurrentPosition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STX.SetpointPosition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STX.CurrentVelocity</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STZ.CurrentPosition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STZ.SetpointPosition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STZ.CurrentVelocity</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STY.CurrentPosition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STY.SetpointPosition</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STY.CurrentVelocity</a:t>
                      </a:r>
                    </a:p>
                  </a:txBody>
                  <a:tcPr marL="3370" marR="3370" marT="3370" marB="0" anchor="b">
                    <a:lnL>
                      <a:noFill/>
                    </a:lnL>
                    <a:lnR>
                      <a:noFill/>
                    </a:lnR>
                    <a:lnT>
                      <a:noFill/>
                    </a:lnT>
                    <a:lnB>
                      <a:noFill/>
                    </a:lnB>
                  </a:tcPr>
                </a:tc>
                <a:tc>
                  <a:txBody>
                    <a:bodyPr/>
                    <a:lstStyle/>
                    <a:p>
                      <a:pPr algn="l" fontAlgn="b"/>
                      <a:r>
                        <a:rPr lang="en-US" sz="600" b="0" i="0" u="none" strike="noStrike" dirty="0" err="1">
                          <a:solidFill>
                            <a:srgbClr val="000000"/>
                          </a:solidFill>
                          <a:effectLst/>
                          <a:latin typeface="Calibri" charset="0"/>
                        </a:rPr>
                        <a:t>OM.CurrentPosition</a:t>
                      </a:r>
                      <a:endParaRPr lang="en-US" sz="600" b="0" i="0" u="none" strike="noStrike" dirty="0">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OM.FollowingError</a:t>
                      </a:r>
                    </a:p>
                  </a:txBody>
                  <a:tcPr marL="3370" marR="3370" marT="3370" marB="0" anchor="b">
                    <a:lnL>
                      <a:noFill/>
                    </a:lnL>
                    <a:lnR>
                      <a:noFill/>
                    </a:lnR>
                    <a:lnT>
                      <a:noFill/>
                    </a:lnT>
                    <a:lnB>
                      <a:noFill/>
                    </a:lnB>
                  </a:tcPr>
                </a:tc>
                <a:tc>
                  <a:txBody>
                    <a:bodyPr/>
                    <a:lstStyle/>
                    <a:p>
                      <a:pPr algn="l" fontAlgn="b"/>
                      <a:r>
                        <a:rPr lang="en-US" sz="600" b="0" i="0" u="none" strike="noStrike">
                          <a:solidFill>
                            <a:srgbClr val="000000"/>
                          </a:solidFill>
                          <a:effectLst/>
                          <a:latin typeface="Calibri" charset="0"/>
                        </a:rPr>
                        <a:t>OM.SetpointPosition</a:t>
                      </a:r>
                    </a:p>
                  </a:txBody>
                  <a:tcPr marL="3370" marR="3370" marT="3370" marB="0" anchor="b">
                    <a:lnL>
                      <a:noFill/>
                    </a:lnL>
                    <a:lnR>
                      <a:noFill/>
                    </a:lnR>
                    <a:lnT>
                      <a:noFill/>
                    </a:lnT>
                    <a:lnB>
                      <a:noFill/>
                    </a:lnB>
                  </a:tcPr>
                </a:tc>
                <a:tc gridSpan="2">
                  <a:txBody>
                    <a:bodyPr/>
                    <a:lstStyle/>
                    <a:p>
                      <a:pPr algn="l" fontAlgn="b"/>
                      <a:r>
                        <a:rPr lang="en-US" sz="600" b="0" i="0" u="none" strike="noStrike">
                          <a:solidFill>
                            <a:srgbClr val="000000"/>
                          </a:solidFill>
                          <a:effectLst/>
                          <a:latin typeface="Calibri" charset="0"/>
                        </a:rPr>
                        <a:t>OM.CurrentVelocity</a:t>
                      </a:r>
                    </a:p>
                  </a:txBody>
                  <a:tcPr marL="3370" marR="3370" marT="3370" marB="0" anchor="b">
                    <a:lnL>
                      <a:noFill/>
                    </a:lnL>
                    <a:lnR>
                      <a:noFill/>
                    </a:lnR>
                    <a:lnT>
                      <a:noFill/>
                    </a:lnT>
                    <a:lnB>
                      <a:noFill/>
                    </a:lnB>
                  </a:tcPr>
                </a:tc>
                <a:tc hMerge="1">
                  <a:txBody>
                    <a:bodyPr/>
                    <a:lstStyle/>
                    <a:p>
                      <a:endParaRPr lang="en-US"/>
                    </a:p>
                  </a:txBody>
                  <a:tcPr/>
                </a:tc>
              </a:tr>
              <a:tr h="294572">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-123.001</a:t>
                      </a:r>
                    </a:p>
                  </a:txBody>
                  <a:tcPr marL="3370" marR="3370" marT="3370" marB="0" anchor="b">
                    <a:lnL>
                      <a:noFill/>
                    </a:lnL>
                    <a:lnR>
                      <a:noFill/>
                    </a:lnR>
                    <a:lnT>
                      <a:noFill/>
                    </a:lnT>
                    <a:lnB>
                      <a:noFill/>
                    </a:lnB>
                  </a:tcPr>
                </a:tc>
                <a:tc>
                  <a:txBody>
                    <a:bodyPr/>
                    <a:lstStyle/>
                    <a:p>
                      <a:pPr algn="r" fontAlgn="b"/>
                      <a:r>
                        <a:rPr lang="nb-NO" sz="600" b="0" i="0" u="none" strike="noStrike">
                          <a:solidFill>
                            <a:srgbClr val="000000"/>
                          </a:solidFill>
                          <a:effectLst/>
                          <a:latin typeface="Calibri" charset="0"/>
                        </a:rPr>
                        <a:t>0.001</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-122.9997996</a:t>
                      </a:r>
                    </a:p>
                  </a:txBody>
                  <a:tcPr marL="3370" marR="3370" marT="3370" marB="0" anchor="b">
                    <a:lnL>
                      <a:noFill/>
                    </a:lnL>
                    <a:lnR>
                      <a:noFill/>
                    </a:lnR>
                    <a:lnT>
                      <a:noFill/>
                    </a:lnT>
                    <a:lnB>
                      <a:noFill/>
                    </a:lnB>
                  </a:tcPr>
                </a:tc>
                <a:tc>
                  <a:txBody>
                    <a:bodyPr/>
                    <a:lstStyle/>
                    <a:p>
                      <a:pPr algn="r" fontAlgn="b"/>
                      <a:r>
                        <a:rPr lang="cs-CZ" sz="600" b="0" i="0" u="none" strike="noStrike">
                          <a:solidFill>
                            <a:srgbClr val="000000"/>
                          </a:solidFill>
                          <a:effectLst/>
                          <a:latin typeface="Calibri" charset="0"/>
                        </a:rPr>
                        <a:t>0.354583658</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97505">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dirty="0">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-122.9</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-122.8998</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0.408675801</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-122.8005</a:t>
                      </a:r>
                    </a:p>
                  </a:txBody>
                  <a:tcPr marL="3370" marR="3370" marT="3370" marB="0" anchor="b">
                    <a:lnL>
                      <a:noFill/>
                    </a:lnL>
                    <a:lnR>
                      <a:noFill/>
                    </a:lnR>
                    <a:lnT>
                      <a:noFill/>
                    </a:lnT>
                    <a:lnB>
                      <a:noFill/>
                    </a:lnB>
                  </a:tcPr>
                </a:tc>
                <a:tc>
                  <a:txBody>
                    <a:bodyPr/>
                    <a:lstStyle/>
                    <a:p>
                      <a:pPr algn="r" fontAlgn="b"/>
                      <a:r>
                        <a:rPr lang="is-IS" sz="600" b="0" i="0" u="none" strike="noStrike" dirty="0">
                          <a:solidFill>
                            <a:srgbClr val="000000"/>
                          </a:solidFill>
                          <a:effectLst/>
                          <a:latin typeface="Calibri" charset="0"/>
                        </a:rPr>
                        <a:t>0.0005</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-122.7998</a:t>
                      </a:r>
                    </a:p>
                  </a:txBody>
                  <a:tcPr marL="3370" marR="3370" marT="3370" marB="0" anchor="b">
                    <a:lnL>
                      <a:noFill/>
                    </a:lnL>
                    <a:lnR>
                      <a:noFill/>
                    </a:lnR>
                    <a:lnT>
                      <a:noFill/>
                    </a:lnT>
                    <a:lnB>
                      <a:noFill/>
                    </a:lnB>
                  </a:tcPr>
                </a:tc>
                <a:tc>
                  <a:txBody>
                    <a:bodyPr/>
                    <a:lstStyle/>
                    <a:p>
                      <a:pPr algn="r" fontAlgn="b"/>
                      <a:r>
                        <a:rPr lang="nb-NO" sz="600" b="0" i="0" u="none" strike="noStrike">
                          <a:solidFill>
                            <a:srgbClr val="000000"/>
                          </a:solidFill>
                          <a:effectLst/>
                          <a:latin typeface="Calibri" charset="0"/>
                        </a:rPr>
                        <a:t>0.58559678</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97505">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-122.7</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-122.6998</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0.696227079</a:t>
                      </a: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07852">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charset="0"/>
                      </a:endParaRPr>
                    </a:p>
                  </a:txBody>
                  <a:tcPr marL="3370" marR="3370" marT="3370" marB="0" anchor="b">
                    <a:lnL>
                      <a:noFill/>
                    </a:lnL>
                    <a:lnR>
                      <a:noFill/>
                    </a:lnR>
                    <a:lnT>
                      <a:noFill/>
                    </a:lnT>
                    <a:lnB>
                      <a:noFill/>
                    </a:lnB>
                  </a:tcPr>
                </a:tc>
              </a:tr>
              <a:tr h="197505">
                <a:tc>
                  <a:txBody>
                    <a:bodyPr/>
                    <a:lstStyle/>
                    <a:p>
                      <a:pPr algn="l" fontAlgn="b"/>
                      <a:r>
                        <a:rPr lang="en-US" sz="600" b="0" i="0" u="none" strike="noStrike">
                          <a:solidFill>
                            <a:srgbClr val="000000"/>
                          </a:solidFill>
                          <a:effectLst/>
                          <a:latin typeface="Calibri" charset="0"/>
                        </a:rPr>
                        <a:t>enst_s1_001</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1.2783</a:t>
                      </a:r>
                    </a:p>
                  </a:txBody>
                  <a:tcPr marL="3370" marR="3370" marT="3370"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dirty="0">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hr-HR" sz="600" b="0" i="0" u="none" strike="noStrike">
                          <a:solidFill>
                            <a:srgbClr val="000000"/>
                          </a:solidFill>
                          <a:effectLst/>
                          <a:latin typeface="Calibri" charset="0"/>
                        </a:rPr>
                        <a:t>3.3528</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-2.1040404</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-122.6</a:t>
                      </a:r>
                    </a:p>
                  </a:txBody>
                  <a:tcPr marL="3370" marR="3370" marT="3370" marB="0" anchor="b">
                    <a:lnL>
                      <a:noFill/>
                    </a:lnL>
                    <a:lnR>
                      <a:noFill/>
                    </a:lnR>
                    <a:lnT>
                      <a:noFill/>
                    </a:lnT>
                    <a:lnB>
                      <a:noFill/>
                    </a:lnB>
                  </a:tcPr>
                </a:tc>
                <a:tc>
                  <a:txBody>
                    <a:bodyPr/>
                    <a:lstStyle/>
                    <a:p>
                      <a:pPr algn="r" fontAlgn="b"/>
                      <a:r>
                        <a:rPr lang="en-US" sz="600" b="0" i="0" u="none" strike="noStrike">
                          <a:solidFill>
                            <a:srgbClr val="000000"/>
                          </a:solidFill>
                          <a:effectLst/>
                          <a:latin typeface="Calibri" charset="0"/>
                        </a:rPr>
                        <a:t>0</a:t>
                      </a:r>
                    </a:p>
                  </a:txBody>
                  <a:tcPr marL="3370" marR="3370" marT="3370" marB="0" anchor="b">
                    <a:lnL>
                      <a:noFill/>
                    </a:lnL>
                    <a:lnR>
                      <a:noFill/>
                    </a:lnR>
                    <a:lnT>
                      <a:noFill/>
                    </a:lnT>
                    <a:lnB>
                      <a:noFill/>
                    </a:lnB>
                  </a:tcPr>
                </a:tc>
                <a:tc>
                  <a:txBody>
                    <a:bodyPr/>
                    <a:lstStyle/>
                    <a:p>
                      <a:pPr algn="r" fontAlgn="b"/>
                      <a:r>
                        <a:rPr lang="mr-IN" sz="600" b="0" i="0" u="none" strike="noStrike">
                          <a:solidFill>
                            <a:srgbClr val="000000"/>
                          </a:solidFill>
                          <a:effectLst/>
                          <a:latin typeface="Calibri" charset="0"/>
                        </a:rPr>
                        <a:t>-122.5998</a:t>
                      </a:r>
                    </a:p>
                  </a:txBody>
                  <a:tcPr marL="3370" marR="3370" marT="3370" marB="0" anchor="b">
                    <a:lnL>
                      <a:noFill/>
                    </a:lnL>
                    <a:lnR>
                      <a:noFill/>
                    </a:lnR>
                    <a:lnT>
                      <a:noFill/>
                    </a:lnT>
                    <a:lnB>
                      <a:noFill/>
                    </a:lnB>
                  </a:tcPr>
                </a:tc>
                <a:tc>
                  <a:txBody>
                    <a:bodyPr/>
                    <a:lstStyle/>
                    <a:p>
                      <a:pPr algn="r" fontAlgn="b"/>
                      <a:r>
                        <a:rPr lang="is-IS" sz="600" b="0" i="0" u="none" strike="noStrike">
                          <a:solidFill>
                            <a:srgbClr val="000000"/>
                          </a:solidFill>
                          <a:effectLst/>
                          <a:latin typeface="Calibri" charset="0"/>
                        </a:rPr>
                        <a:t>0.484909907</a:t>
                      </a:r>
                    </a:p>
                  </a:txBody>
                  <a:tcPr marL="3370" marR="3370" marT="3370" marB="0" anchor="b">
                    <a:lnL>
                      <a:noFill/>
                    </a:lnL>
                    <a:lnR>
                      <a:noFill/>
                    </a:lnR>
                    <a:lnT>
                      <a:noFill/>
                    </a:lnT>
                    <a:lnB>
                      <a:noFill/>
                    </a:lnB>
                  </a:tcPr>
                </a:tc>
                <a:tc>
                  <a:txBody>
                    <a:bodyPr/>
                    <a:lstStyle/>
                    <a:p>
                      <a:pPr algn="l" fontAlgn="b"/>
                      <a:endParaRPr lang="en-US" sz="600" b="0" i="0" u="none" strike="noStrike" dirty="0">
                        <a:solidFill>
                          <a:srgbClr val="000000"/>
                        </a:solidFill>
                        <a:effectLst/>
                        <a:latin typeface="Calibri" charset="0"/>
                      </a:endParaRPr>
                    </a:p>
                  </a:txBody>
                  <a:tcPr marL="3370" marR="3370" marT="3370" marB="0" anchor="b">
                    <a:lnL>
                      <a:noFill/>
                    </a:lnL>
                    <a:lnR>
                      <a:noFill/>
                    </a:lnR>
                    <a:lnT>
                      <a:noFill/>
                    </a:lnT>
                    <a:lnB>
                      <a:noFill/>
                    </a:lnB>
                  </a:tcPr>
                </a:tc>
              </a:tr>
            </a:tbl>
          </a:graphicData>
        </a:graphic>
      </p:graphicFrame>
      <p:sp>
        <p:nvSpPr>
          <p:cNvPr id="20" name="TextBox 19"/>
          <p:cNvSpPr txBox="1"/>
          <p:nvPr/>
        </p:nvSpPr>
        <p:spPr>
          <a:xfrm>
            <a:off x="4244921" y="4593012"/>
            <a:ext cx="2643865" cy="369332"/>
          </a:xfrm>
          <a:prstGeom prst="rect">
            <a:avLst/>
          </a:prstGeom>
          <a:noFill/>
        </p:spPr>
        <p:txBody>
          <a:bodyPr wrap="none" rtlCol="0">
            <a:spAutoFit/>
          </a:bodyPr>
          <a:lstStyle/>
          <a:p>
            <a:pPr eaLnBrk="1" fontAlgn="auto" hangingPunct="1">
              <a:spcBef>
                <a:spcPts val="0"/>
              </a:spcBef>
              <a:spcAft>
                <a:spcPts val="0"/>
              </a:spcAft>
            </a:pPr>
            <a:r>
              <a:rPr lang="en-US" sz="1800" b="0" i="0" dirty="0" smtClean="0">
                <a:solidFill>
                  <a:prstClr val="black"/>
                </a:solidFill>
                <a:latin typeface="Calibri" panose="020F0502020204030204"/>
                <a:ea typeface="+mn-ea"/>
              </a:rPr>
              <a:t>Log file from Newport XPS</a:t>
            </a:r>
            <a:endParaRPr lang="en-US" sz="1800" b="0" i="0" dirty="0">
              <a:solidFill>
                <a:prstClr val="black"/>
              </a:solidFill>
              <a:latin typeface="Calibri" panose="020F0502020204030204"/>
              <a:ea typeface="+mn-ea"/>
            </a:endParaRPr>
          </a:p>
        </p:txBody>
      </p:sp>
    </p:spTree>
    <p:extLst>
      <p:ext uri="{BB962C8B-B14F-4D97-AF65-F5344CB8AC3E}">
        <p14:creationId xmlns:p14="http://schemas.microsoft.com/office/powerpoint/2010/main" val="2192614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04800"/>
            <a:ext cx="8229600" cy="428625"/>
          </a:xfrm>
          <a:noFill/>
          <a:ln/>
        </p:spPr>
        <p:txBody>
          <a:bodyPr/>
          <a:lstStyle/>
          <a:p>
            <a:r>
              <a:rPr lang="en-US" b="1" dirty="0" smtClean="0">
                <a:solidFill>
                  <a:srgbClr val="0066FF"/>
                </a:solidFill>
              </a:rPr>
              <a:t>Outline</a:t>
            </a:r>
          </a:p>
        </p:txBody>
      </p:sp>
      <p:sp>
        <p:nvSpPr>
          <p:cNvPr id="84995" name="Rectangle 3"/>
          <p:cNvSpPr>
            <a:spLocks noGrp="1" noChangeArrowheads="1"/>
          </p:cNvSpPr>
          <p:nvPr>
            <p:ph type="body" idx="1"/>
          </p:nvPr>
        </p:nvSpPr>
        <p:spPr>
          <a:xfrm>
            <a:off x="381000" y="1219200"/>
            <a:ext cx="8534400" cy="4800600"/>
          </a:xfrm>
          <a:noFill/>
          <a:ln/>
        </p:spPr>
        <p:txBody>
          <a:bodyPr/>
          <a:lstStyle/>
          <a:p>
            <a:r>
              <a:rPr lang="en-US" sz="2400" dirty="0"/>
              <a:t>Comparison of source properties at the different </a:t>
            </a:r>
            <a:r>
              <a:rPr lang="en-US" sz="2400" dirty="0" smtClean="0"/>
              <a:t>synchrotrons</a:t>
            </a:r>
            <a:endParaRPr lang="en-US" sz="2400" dirty="0"/>
          </a:p>
          <a:p>
            <a:r>
              <a:rPr lang="en-US" sz="2400" dirty="0" smtClean="0"/>
              <a:t>Overview of existing “dedicated” beamlines for diamond cell research in the US</a:t>
            </a:r>
          </a:p>
          <a:p>
            <a:r>
              <a:rPr lang="en-US" sz="2400" dirty="0" smtClean="0"/>
              <a:t>My thoughts on what a proposal for DAC at NSLS-II will need</a:t>
            </a:r>
          </a:p>
          <a:p>
            <a:endParaRPr lang="en-US" sz="2400" dirty="0" smtClean="0"/>
          </a:p>
        </p:txBody>
      </p:sp>
    </p:spTree>
    <p:extLst>
      <p:ext uri="{BB962C8B-B14F-4D97-AF65-F5344CB8AC3E}">
        <p14:creationId xmlns:p14="http://schemas.microsoft.com/office/powerpoint/2010/main" val="1344291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8486" t="13307" r="10375" b="14746"/>
          <a:stretch/>
        </p:blipFill>
        <p:spPr>
          <a:xfrm flipH="1">
            <a:off x="137156" y="411436"/>
            <a:ext cx="6524900" cy="2335510"/>
          </a:xfrm>
          <a:prstGeom prst="rect">
            <a:avLst/>
          </a:prstGeom>
        </p:spPr>
      </p:pic>
      <p:pic>
        <p:nvPicPr>
          <p:cNvPr id="4" name="Picture 3" descr="Screen Shot 2014-05-13 at 10.01.04 AM.png"/>
          <p:cNvPicPr>
            <a:picLocks noChangeAspect="1"/>
          </p:cNvPicPr>
          <p:nvPr/>
        </p:nvPicPr>
        <p:blipFill>
          <a:blip r:embed="rId4" cstate="email">
            <a:clrChange>
              <a:clrFrom>
                <a:srgbClr val="FFFFFF"/>
              </a:clrFrom>
              <a:clrTo>
                <a:srgbClr val="FFFFFF">
                  <a:alpha val="0"/>
                </a:srgbClr>
              </a:clrTo>
            </a:clrChange>
            <a:duotone>
              <a:prstClr val="black"/>
              <a:srgbClr val="E3E4E2">
                <a:tint val="45000"/>
                <a:satMod val="400000"/>
              </a:srgbClr>
            </a:duotone>
            <a:extLst>
              <a:ext uri="{28A0092B-C50C-407E-A947-70E740481C1C}">
                <a14:useLocalDpi xmlns:a14="http://schemas.microsoft.com/office/drawing/2010/main" val="0"/>
              </a:ext>
            </a:extLst>
          </a:blip>
          <a:stretch>
            <a:fillRect/>
          </a:stretch>
        </p:blipFill>
        <p:spPr>
          <a:xfrm flipH="1">
            <a:off x="3894930" y="4033502"/>
            <a:ext cx="4293464" cy="2376827"/>
          </a:xfrm>
          <a:prstGeom prst="rect">
            <a:avLst/>
          </a:prstGeom>
          <a:noFill/>
          <a:ln>
            <a:noFill/>
          </a:ln>
        </p:spPr>
      </p:pic>
      <p:pic>
        <p:nvPicPr>
          <p:cNvPr id="5" name="Picture 4" descr="Screen Shot 2014-05-12 at 5.22.45 PM.png"/>
          <p:cNvPicPr>
            <a:picLocks noChangeAspect="1"/>
          </p:cNvPicPr>
          <p:nvPr/>
        </p:nvPicPr>
        <p:blipFill rotWithShape="1">
          <a:blip r:embed="rId5" cstate="email">
            <a:clrChange>
              <a:clrFrom>
                <a:srgbClr val="EBEBE3"/>
              </a:clrFrom>
              <a:clrTo>
                <a:srgbClr val="EBEBE3">
                  <a:alpha val="0"/>
                </a:srgbClr>
              </a:clrTo>
            </a:clrChang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863" t="2012" r="767" b="3133"/>
          <a:stretch/>
        </p:blipFill>
        <p:spPr>
          <a:xfrm>
            <a:off x="4460239" y="1542605"/>
            <a:ext cx="4683761" cy="2499360"/>
          </a:xfrm>
          <a:prstGeom prst="rect">
            <a:avLst/>
          </a:prstGeom>
        </p:spPr>
      </p:pic>
      <p:sp>
        <p:nvSpPr>
          <p:cNvPr id="6" name="TextBox 5"/>
          <p:cNvSpPr txBox="1"/>
          <p:nvPr/>
        </p:nvSpPr>
        <p:spPr>
          <a:xfrm>
            <a:off x="6535372" y="4725744"/>
            <a:ext cx="956122" cy="357653"/>
          </a:xfrm>
          <a:prstGeom prst="rect">
            <a:avLst/>
          </a:prstGeom>
          <a:noFill/>
        </p:spPr>
        <p:txBody>
          <a:bodyPr wrap="none" rtlCol="0">
            <a:spAutoFit/>
          </a:bodyPr>
          <a:lstStyle/>
          <a:p>
            <a:pPr eaLnBrk="1" fontAlgn="auto" hangingPunct="1">
              <a:spcBef>
                <a:spcPts val="0"/>
              </a:spcBef>
              <a:spcAft>
                <a:spcPts val="0"/>
              </a:spcAft>
            </a:pPr>
            <a:r>
              <a:rPr lang="en-US" sz="3200" b="0" i="0" dirty="0" smtClean="0">
                <a:solidFill>
                  <a:prstClr val="white"/>
                </a:solidFill>
                <a:latin typeface="Calibri" panose="020F0502020204030204"/>
                <a:ea typeface="+mn-ea"/>
              </a:rPr>
              <a:t>Sample</a:t>
            </a:r>
            <a:endParaRPr lang="en-US" sz="3200" b="0" i="0" dirty="0">
              <a:solidFill>
                <a:prstClr val="white"/>
              </a:solidFill>
              <a:latin typeface="Calibri" panose="020F0502020204030204"/>
              <a:ea typeface="+mn-ea"/>
            </a:endParaRPr>
          </a:p>
        </p:txBody>
      </p:sp>
      <p:sp>
        <p:nvSpPr>
          <p:cNvPr id="7" name="TextBox 6"/>
          <p:cNvSpPr txBox="1"/>
          <p:nvPr/>
        </p:nvSpPr>
        <p:spPr>
          <a:xfrm>
            <a:off x="7272396" y="4842869"/>
            <a:ext cx="1393801" cy="400110"/>
          </a:xfrm>
          <a:prstGeom prst="rect">
            <a:avLst/>
          </a:prstGeom>
          <a:noFill/>
        </p:spPr>
        <p:txBody>
          <a:bodyPr wrap="squar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X-ray beam</a:t>
            </a:r>
            <a:endParaRPr lang="en-US" sz="2000" b="0" i="0" dirty="0">
              <a:solidFill>
                <a:srgbClr val="3333FF"/>
              </a:solidFill>
              <a:latin typeface="Calibri" panose="020F0502020204030204"/>
              <a:ea typeface="+mn-ea"/>
            </a:endParaRPr>
          </a:p>
        </p:txBody>
      </p:sp>
      <p:sp>
        <p:nvSpPr>
          <p:cNvPr id="8" name="TextBox 7"/>
          <p:cNvSpPr txBox="1"/>
          <p:nvPr/>
        </p:nvSpPr>
        <p:spPr>
          <a:xfrm>
            <a:off x="3646666" y="3833447"/>
            <a:ext cx="1098634" cy="400110"/>
          </a:xfrm>
          <a:prstGeom prst="rect">
            <a:avLst/>
          </a:prstGeom>
          <a:noFill/>
        </p:spPr>
        <p:txBody>
          <a:bodyPr wrap="non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Detector</a:t>
            </a:r>
            <a:endParaRPr lang="en-US" sz="2000" b="0" i="0" dirty="0">
              <a:solidFill>
                <a:srgbClr val="3333FF"/>
              </a:solidFill>
              <a:latin typeface="Calibri" panose="020F0502020204030204"/>
              <a:ea typeface="+mn-ea"/>
            </a:endParaRPr>
          </a:p>
        </p:txBody>
      </p:sp>
      <p:sp>
        <p:nvSpPr>
          <p:cNvPr id="9" name="TextBox 8"/>
          <p:cNvSpPr txBox="1"/>
          <p:nvPr/>
        </p:nvSpPr>
        <p:spPr>
          <a:xfrm>
            <a:off x="5039233" y="5063440"/>
            <a:ext cx="540533" cy="400110"/>
          </a:xfrm>
          <a:prstGeom prst="rect">
            <a:avLst/>
          </a:prstGeom>
          <a:noFill/>
        </p:spPr>
        <p:txBody>
          <a:bodyPr wrap="none" rtlCol="0">
            <a:spAutoFit/>
          </a:bodyPr>
          <a:lstStyle/>
          <a:p>
            <a:pPr eaLnBrk="1" fontAlgn="auto" hangingPunct="1">
              <a:spcBef>
                <a:spcPts val="0"/>
              </a:spcBef>
              <a:spcAft>
                <a:spcPts val="0"/>
              </a:spcAft>
            </a:pPr>
            <a:r>
              <a:rPr lang="en-US" sz="2000" b="0" i="0" dirty="0" smtClean="0">
                <a:solidFill>
                  <a:srgbClr val="3333FF"/>
                </a:solidFill>
                <a:latin typeface="Calibri" panose="020F0502020204030204"/>
                <a:ea typeface="+mn-ea"/>
              </a:rPr>
              <a:t>MC</a:t>
            </a:r>
            <a:endParaRPr lang="en-US" sz="2000" b="0" i="0" dirty="0">
              <a:solidFill>
                <a:srgbClr val="3333FF"/>
              </a:solidFill>
              <a:latin typeface="Calibri" panose="020F0502020204030204"/>
              <a:ea typeface="+mn-ea"/>
            </a:endParaRPr>
          </a:p>
        </p:txBody>
      </p:sp>
      <p:pic>
        <p:nvPicPr>
          <p:cNvPr id="12" name="Picture 11" descr="soller_slit_comparison.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3357" y="4002226"/>
            <a:ext cx="3417317" cy="2733854"/>
          </a:xfrm>
          <a:prstGeom prst="rect">
            <a:avLst/>
          </a:prstGeom>
        </p:spPr>
      </p:pic>
      <p:sp>
        <p:nvSpPr>
          <p:cNvPr id="14" name="Rectangle 13"/>
          <p:cNvSpPr/>
          <p:nvPr/>
        </p:nvSpPr>
        <p:spPr>
          <a:xfrm>
            <a:off x="213357" y="3263562"/>
            <a:ext cx="3417317" cy="738664"/>
          </a:xfrm>
          <a:prstGeom prst="rect">
            <a:avLst/>
          </a:prstGeom>
        </p:spPr>
        <p:txBody>
          <a:bodyPr wrap="square">
            <a:spAutoFit/>
          </a:bodyPr>
          <a:lstStyle/>
          <a:p>
            <a:pPr eaLnBrk="1" fontAlgn="auto" hangingPunct="1">
              <a:spcBef>
                <a:spcPts val="0"/>
              </a:spcBef>
              <a:spcAft>
                <a:spcPts val="0"/>
              </a:spcAft>
            </a:pPr>
            <a:r>
              <a:rPr lang="en-US" sz="1400" b="0" dirty="0">
                <a:solidFill>
                  <a:prstClr val="black"/>
                </a:solidFill>
                <a:latin typeface="Calibri" panose="020F0502020204030204"/>
                <a:ea typeface="+mn-ea"/>
              </a:rPr>
              <a:t>Comparison between measurements of Mg</a:t>
            </a:r>
            <a:r>
              <a:rPr lang="en-US" sz="1400" b="0" baseline="-25000" dirty="0">
                <a:solidFill>
                  <a:prstClr val="black"/>
                </a:solidFill>
                <a:latin typeface="Calibri" panose="020F0502020204030204"/>
                <a:ea typeface="+mn-ea"/>
              </a:rPr>
              <a:t>2</a:t>
            </a:r>
            <a:r>
              <a:rPr lang="en-US" sz="1400" b="0" dirty="0">
                <a:solidFill>
                  <a:prstClr val="black"/>
                </a:solidFill>
                <a:latin typeface="Calibri" panose="020F0502020204030204"/>
                <a:ea typeface="+mn-ea"/>
              </a:rPr>
              <a:t>SiO</a:t>
            </a:r>
            <a:r>
              <a:rPr lang="en-US" sz="1400" b="0" baseline="-25000" dirty="0">
                <a:solidFill>
                  <a:prstClr val="black"/>
                </a:solidFill>
                <a:latin typeface="Calibri" panose="020F0502020204030204"/>
                <a:ea typeface="+mn-ea"/>
              </a:rPr>
              <a:t>4</a:t>
            </a:r>
            <a:r>
              <a:rPr lang="en-US" sz="1400" b="0" dirty="0">
                <a:solidFill>
                  <a:prstClr val="black"/>
                </a:solidFill>
                <a:latin typeface="Calibri" panose="020F0502020204030204"/>
                <a:ea typeface="+mn-ea"/>
              </a:rPr>
              <a:t> sample in a Diamond Anvil Cell with and without Multichannel Collimator (MCS).</a:t>
            </a:r>
          </a:p>
        </p:txBody>
      </p:sp>
      <p:sp>
        <p:nvSpPr>
          <p:cNvPr id="15" name="Rectangle 14"/>
          <p:cNvSpPr/>
          <p:nvPr/>
        </p:nvSpPr>
        <p:spPr>
          <a:xfrm>
            <a:off x="2487612" y="-5063"/>
            <a:ext cx="4406078" cy="584775"/>
          </a:xfrm>
          <a:prstGeom prst="rect">
            <a:avLst/>
          </a:prstGeom>
        </p:spPr>
        <p:txBody>
          <a:bodyPr wrap="none">
            <a:spAutoFit/>
          </a:bodyPr>
          <a:lstStyle/>
          <a:p>
            <a:pPr eaLnBrk="1" fontAlgn="auto" hangingPunct="1">
              <a:spcBef>
                <a:spcPts val="0"/>
              </a:spcBef>
              <a:spcAft>
                <a:spcPts val="0"/>
              </a:spcAft>
            </a:pPr>
            <a:r>
              <a:rPr lang="en-US" sz="3200" i="0" dirty="0">
                <a:solidFill>
                  <a:srgbClr val="0070C0"/>
                </a:solidFill>
                <a:latin typeface="Calibri" panose="020F0502020204030204"/>
                <a:ea typeface="+mn-ea"/>
              </a:rPr>
              <a:t>Multichannel Collimator </a:t>
            </a:r>
          </a:p>
        </p:txBody>
      </p:sp>
      <p:sp>
        <p:nvSpPr>
          <p:cNvPr id="16" name="Rectangle 15"/>
          <p:cNvSpPr/>
          <p:nvPr/>
        </p:nvSpPr>
        <p:spPr>
          <a:xfrm>
            <a:off x="5309499" y="5994830"/>
            <a:ext cx="3725644" cy="830997"/>
          </a:xfrm>
          <a:prstGeom prst="rect">
            <a:avLst/>
          </a:prstGeom>
        </p:spPr>
        <p:txBody>
          <a:bodyPr wrap="square">
            <a:spAutoFit/>
          </a:bodyPr>
          <a:lstStyle/>
          <a:p>
            <a:pPr eaLnBrk="1" fontAlgn="auto" hangingPunct="1">
              <a:spcBef>
                <a:spcPts val="0"/>
              </a:spcBef>
              <a:spcAft>
                <a:spcPts val="0"/>
              </a:spcAft>
            </a:pPr>
            <a:r>
              <a:rPr lang="en-US" b="0" i="0" dirty="0">
                <a:solidFill>
                  <a:prstClr val="black"/>
                </a:solidFill>
                <a:latin typeface="Calibri" panose="020F0502020204030204"/>
                <a:ea typeface="+mn-ea"/>
              </a:rPr>
              <a:t>The upstream block is composed of 75 slits of 50 µm positioned at a distance of 50 mm from the sample. The downstream block is composed of 75 slits of 200 µm positioned at 200 mm</a:t>
            </a:r>
          </a:p>
        </p:txBody>
      </p:sp>
    </p:spTree>
    <p:extLst>
      <p:ext uri="{BB962C8B-B14F-4D97-AF65-F5344CB8AC3E}">
        <p14:creationId xmlns:p14="http://schemas.microsoft.com/office/powerpoint/2010/main" val="2351943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850"/>
            <a:ext cx="7772400" cy="649184"/>
          </a:xfrm>
        </p:spPr>
        <p:txBody>
          <a:bodyPr/>
          <a:lstStyle/>
          <a:p>
            <a:r>
              <a:rPr lang="en-US" b="1" dirty="0" smtClean="0">
                <a:solidFill>
                  <a:schemeClr val="accent2"/>
                </a:solidFill>
              </a:rPr>
              <a:t>Summary of US DAC Beamlines</a:t>
            </a:r>
            <a:endParaRPr lang="en-US" b="1" dirty="0">
              <a:solidFill>
                <a:schemeClr val="accent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16228851"/>
              </p:ext>
            </p:extLst>
          </p:nvPr>
        </p:nvGraphicFramePr>
        <p:xfrm>
          <a:off x="439395" y="855039"/>
          <a:ext cx="8443347" cy="5264706"/>
        </p:xfrm>
        <a:graphic>
          <a:graphicData uri="http://schemas.openxmlformats.org/drawingml/2006/table">
            <a:tbl>
              <a:tblPr firstRow="1" firstCol="1" bandRow="1">
                <a:tableStyleId>{5C22544A-7EE6-4342-B048-85BDC9FD1C3A}</a:tableStyleId>
              </a:tblPr>
              <a:tblGrid>
                <a:gridCol w="1757883"/>
                <a:gridCol w="1757883"/>
                <a:gridCol w="2267509"/>
                <a:gridCol w="2660072"/>
              </a:tblGrid>
              <a:tr h="866883">
                <a:tc>
                  <a:txBody>
                    <a:bodyPr/>
                    <a:lstStyle/>
                    <a:p>
                      <a:pPr marL="0" marR="0">
                        <a:spcBef>
                          <a:spcPts val="0"/>
                        </a:spcBef>
                        <a:spcAft>
                          <a:spcPts val="0"/>
                        </a:spcAft>
                      </a:pPr>
                      <a:r>
                        <a:rPr lang="en-US" sz="1800" dirty="0">
                          <a:effectLst/>
                        </a:rPr>
                        <a:t>Beamline</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 of time </a:t>
                      </a:r>
                      <a:r>
                        <a:rPr lang="en-US" sz="1800" dirty="0" smtClean="0">
                          <a:effectLst/>
                        </a:rPr>
                        <a:t>for </a:t>
                      </a:r>
                      <a:r>
                        <a:rPr lang="en-US" sz="1800" dirty="0">
                          <a:effectLst/>
                        </a:rPr>
                        <a:t>COMPRES DAC</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Laser heating</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Specialty Techniques</a:t>
                      </a:r>
                      <a:endParaRPr lang="en-US" sz="1800">
                        <a:solidFill>
                          <a:srgbClr val="000000"/>
                        </a:solidFill>
                        <a:effectLst/>
                        <a:latin typeface="Times New Roman"/>
                        <a:ea typeface="Calibri"/>
                      </a:endParaRPr>
                    </a:p>
                  </a:txBody>
                  <a:tcPr marL="68580" marR="68580" marT="0" marB="0"/>
                </a:tc>
              </a:tr>
              <a:tr h="380010">
                <a:tc>
                  <a:txBody>
                    <a:bodyPr/>
                    <a:lstStyle/>
                    <a:p>
                      <a:pPr marL="0" marR="0">
                        <a:spcBef>
                          <a:spcPts val="0"/>
                        </a:spcBef>
                        <a:spcAft>
                          <a:spcPts val="0"/>
                        </a:spcAft>
                      </a:pPr>
                      <a:r>
                        <a:rPr lang="en-US" sz="1800" dirty="0">
                          <a:effectLst/>
                        </a:rPr>
                        <a:t>ALS 12.2.2</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60%</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Yes</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Radial diffraction; single-crystal</a:t>
                      </a:r>
                      <a:endParaRPr lang="en-US" sz="1800" dirty="0">
                        <a:solidFill>
                          <a:srgbClr val="000000"/>
                        </a:solidFill>
                        <a:effectLst/>
                        <a:latin typeface="Times New Roman"/>
                        <a:ea typeface="Calibri"/>
                      </a:endParaRPr>
                    </a:p>
                  </a:txBody>
                  <a:tcPr marL="68580" marR="68580" marT="0" marB="0"/>
                </a:tc>
              </a:tr>
              <a:tr h="380010">
                <a:tc>
                  <a:txBody>
                    <a:bodyPr/>
                    <a:lstStyle/>
                    <a:p>
                      <a:pPr marL="0" marR="0">
                        <a:spcBef>
                          <a:spcPts val="0"/>
                        </a:spcBef>
                        <a:spcAft>
                          <a:spcPts val="0"/>
                        </a:spcAft>
                      </a:pPr>
                      <a:r>
                        <a:rPr lang="en-US" sz="1800" dirty="0">
                          <a:effectLst/>
                        </a:rPr>
                        <a:t>APS 3-ID</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4</a:t>
                      </a:r>
                      <a:r>
                        <a:rPr lang="en-US" sz="1800" dirty="0" smtClean="0">
                          <a:effectLst/>
                        </a:rPr>
                        <a:t>0</a:t>
                      </a:r>
                      <a:r>
                        <a:rPr lang="en-US" sz="1800" dirty="0">
                          <a:effectLst/>
                        </a:rPr>
                        <a:t>%</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Yes</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NRIXS,</a:t>
                      </a:r>
                      <a:r>
                        <a:rPr lang="en-US" sz="1800" baseline="0" dirty="0" smtClean="0">
                          <a:effectLst/>
                        </a:rPr>
                        <a:t> SMS, HERIX</a:t>
                      </a:r>
                      <a:endParaRPr lang="en-US" sz="1800" dirty="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dirty="0">
                          <a:effectLst/>
                        </a:rPr>
                        <a:t>APS 16-ID-B</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20%</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Yes</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Cryostats, time-resolved</a:t>
                      </a:r>
                      <a:endParaRPr lang="en-US" sz="1800" dirty="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a:effectLst/>
                        </a:rPr>
                        <a:t>APS 16-ID-D</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1</a:t>
                      </a:r>
                      <a:r>
                        <a:rPr lang="en-US" sz="1800" dirty="0" smtClean="0">
                          <a:effectLst/>
                        </a:rPr>
                        <a:t>5</a:t>
                      </a:r>
                      <a:r>
                        <a:rPr lang="en-US" sz="1800" dirty="0">
                          <a:effectLst/>
                        </a:rPr>
                        <a:t>%</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No</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NRIXS,</a:t>
                      </a:r>
                      <a:r>
                        <a:rPr lang="en-US" sz="1800" baseline="0" dirty="0" smtClean="0">
                          <a:effectLst/>
                        </a:rPr>
                        <a:t> SMS, emission spectroscopy</a:t>
                      </a:r>
                      <a:endParaRPr lang="en-US" sz="1800" dirty="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dirty="0">
                          <a:effectLst/>
                        </a:rPr>
                        <a:t>APS </a:t>
                      </a:r>
                      <a:r>
                        <a:rPr lang="en-US" sz="1800" dirty="0" smtClean="0">
                          <a:effectLst/>
                        </a:rPr>
                        <a:t>16-BM-B</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15%</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No</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Laue diffraction,</a:t>
                      </a:r>
                      <a:r>
                        <a:rPr lang="en-US" sz="1800" baseline="0" dirty="0" smtClean="0">
                          <a:effectLst/>
                        </a:rPr>
                        <a:t> PE cell</a:t>
                      </a:r>
                      <a:endParaRPr lang="en-US" sz="1800" dirty="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dirty="0">
                          <a:effectLst/>
                        </a:rPr>
                        <a:t>APS 16-BM-D</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20%</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No</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XANES</a:t>
                      </a:r>
                      <a:endParaRPr lang="en-US" sz="1800" dirty="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dirty="0">
                          <a:effectLst/>
                        </a:rPr>
                        <a:t>APS 13-BM-D</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50%</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No</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Brillouin</a:t>
                      </a:r>
                      <a:endParaRPr lang="en-US" sz="180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dirty="0">
                          <a:effectLst/>
                        </a:rPr>
                        <a:t>APS 13-BM-C</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75%</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In commissioning</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Single crystal</a:t>
                      </a:r>
                      <a:endParaRPr lang="en-US" sz="1800">
                        <a:solidFill>
                          <a:srgbClr val="000000"/>
                        </a:solidFill>
                        <a:effectLst/>
                        <a:latin typeface="Times New Roman"/>
                        <a:ea typeface="Calibri"/>
                      </a:endParaRPr>
                    </a:p>
                  </a:txBody>
                  <a:tcPr marL="68580" marR="68580" marT="0" marB="0"/>
                </a:tc>
              </a:tr>
              <a:tr h="338842">
                <a:tc>
                  <a:txBody>
                    <a:bodyPr/>
                    <a:lstStyle/>
                    <a:p>
                      <a:pPr marL="0" marR="0">
                        <a:spcBef>
                          <a:spcPts val="0"/>
                        </a:spcBef>
                        <a:spcAft>
                          <a:spcPts val="0"/>
                        </a:spcAft>
                      </a:pPr>
                      <a:r>
                        <a:rPr lang="en-US" sz="1800" dirty="0">
                          <a:effectLst/>
                        </a:rPr>
                        <a:t>APS 13-ID-D</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6</a:t>
                      </a:r>
                      <a:r>
                        <a:rPr lang="en-US" sz="1800" dirty="0" smtClean="0">
                          <a:effectLst/>
                        </a:rPr>
                        <a:t>0</a:t>
                      </a:r>
                      <a:r>
                        <a:rPr lang="en-US" sz="1800" dirty="0">
                          <a:effectLst/>
                        </a:rPr>
                        <a:t>%</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Yes</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Pulsed heating, emission spectroscopy</a:t>
                      </a:r>
                      <a:endParaRPr lang="en-US" sz="1800" dirty="0">
                        <a:solidFill>
                          <a:srgbClr val="000000"/>
                        </a:solidFill>
                        <a:effectLst/>
                        <a:latin typeface="Times New Roman"/>
                        <a:ea typeface="Calibri"/>
                      </a:endParaRPr>
                    </a:p>
                  </a:txBody>
                  <a:tcPr marL="68580" marR="68580" marT="0" marB="0"/>
                </a:tc>
              </a:tr>
              <a:tr h="677683">
                <a:tc>
                  <a:txBody>
                    <a:bodyPr/>
                    <a:lstStyle/>
                    <a:p>
                      <a:pPr marL="0" marR="0">
                        <a:spcBef>
                          <a:spcPts val="0"/>
                        </a:spcBef>
                        <a:spcAft>
                          <a:spcPts val="0"/>
                        </a:spcAft>
                      </a:pPr>
                      <a:r>
                        <a:rPr lang="en-US" sz="1800" dirty="0" smtClean="0">
                          <a:effectLst/>
                        </a:rPr>
                        <a:t>TOTAL</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smtClean="0">
                          <a:effectLst/>
                        </a:rPr>
                        <a:t>355%</a:t>
                      </a:r>
                      <a:endParaRPr lang="en-US" sz="1800" dirty="0">
                        <a:solidFill>
                          <a:srgbClr val="000000"/>
                        </a:solidFill>
                        <a:effectLst/>
                        <a:latin typeface="Times New Roman"/>
                        <a:ea typeface="Calibri"/>
                      </a:endParaRPr>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r>
            </a:tbl>
          </a:graphicData>
        </a:graphic>
      </p:graphicFrame>
    </p:spTree>
    <p:extLst>
      <p:ext uri="{BB962C8B-B14F-4D97-AF65-F5344CB8AC3E}">
        <p14:creationId xmlns:p14="http://schemas.microsoft.com/office/powerpoint/2010/main" val="3506706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426" y="277093"/>
            <a:ext cx="7772400" cy="720436"/>
          </a:xfrm>
        </p:spPr>
        <p:txBody>
          <a:bodyPr/>
          <a:lstStyle/>
          <a:p>
            <a:r>
              <a:rPr lang="en-US" b="1" dirty="0" smtClean="0">
                <a:solidFill>
                  <a:srgbClr val="0070C0"/>
                </a:solidFill>
              </a:rPr>
              <a:t>Questions for NSLS-II DAC Proposal</a:t>
            </a:r>
            <a:endParaRPr lang="en-US" b="1" dirty="0">
              <a:solidFill>
                <a:srgbClr val="0070C0"/>
              </a:solidFill>
            </a:endParaRPr>
          </a:p>
        </p:txBody>
      </p:sp>
      <p:sp>
        <p:nvSpPr>
          <p:cNvPr id="3" name="Content Placeholder 2"/>
          <p:cNvSpPr>
            <a:spLocks noGrp="1"/>
          </p:cNvSpPr>
          <p:nvPr>
            <p:ph idx="1"/>
          </p:nvPr>
        </p:nvSpPr>
        <p:spPr>
          <a:xfrm>
            <a:off x="296882" y="1007428"/>
            <a:ext cx="8526483" cy="4114800"/>
          </a:xfrm>
        </p:spPr>
        <p:txBody>
          <a:bodyPr/>
          <a:lstStyle/>
          <a:p>
            <a:pPr lvl="0"/>
            <a:r>
              <a:rPr lang="en-US" sz="2400" dirty="0" smtClean="0"/>
              <a:t>What </a:t>
            </a:r>
            <a:r>
              <a:rPr lang="en-US" sz="2400" dirty="0"/>
              <a:t>would be the specialty techniques at </a:t>
            </a:r>
            <a:r>
              <a:rPr lang="en-US" sz="2400" dirty="0" smtClean="0"/>
              <a:t>XPD?</a:t>
            </a:r>
            <a:r>
              <a:rPr lang="en-US" sz="2400" dirty="0"/>
              <a:t> </a:t>
            </a:r>
          </a:p>
          <a:p>
            <a:pPr lvl="0"/>
            <a:r>
              <a:rPr lang="en-US" sz="2400" dirty="0"/>
              <a:t>Would it include online laser heating?  </a:t>
            </a:r>
            <a:endParaRPr lang="en-US" sz="2400" dirty="0" smtClean="0"/>
          </a:p>
          <a:p>
            <a:pPr lvl="1"/>
            <a:r>
              <a:rPr lang="en-US" sz="2200" dirty="0"/>
              <a:t>W</a:t>
            </a:r>
            <a:r>
              <a:rPr lang="en-US" sz="2200" dirty="0" smtClean="0"/>
              <a:t>ho </a:t>
            </a:r>
            <a:r>
              <a:rPr lang="en-US" sz="2200" dirty="0"/>
              <a:t>would be in charge of getting </a:t>
            </a:r>
            <a:r>
              <a:rPr lang="en-US" sz="2200" dirty="0" smtClean="0"/>
              <a:t>it </a:t>
            </a:r>
            <a:r>
              <a:rPr lang="en-US" sz="2200" dirty="0"/>
              <a:t>working? </a:t>
            </a:r>
            <a:endParaRPr lang="en-US" sz="2200" dirty="0" smtClean="0"/>
          </a:p>
          <a:p>
            <a:pPr lvl="1"/>
            <a:r>
              <a:rPr lang="en-US" sz="2200" dirty="0" smtClean="0"/>
              <a:t>Is laser heating equipment from X17-B3 available </a:t>
            </a:r>
            <a:r>
              <a:rPr lang="en-US" sz="2200" dirty="0"/>
              <a:t>for use at NSLS-II</a:t>
            </a:r>
            <a:r>
              <a:rPr lang="en-US" sz="2200" dirty="0" smtClean="0"/>
              <a:t>?</a:t>
            </a:r>
            <a:endParaRPr lang="en-US" sz="2200" dirty="0"/>
          </a:p>
          <a:p>
            <a:pPr lvl="0"/>
            <a:r>
              <a:rPr lang="en-US" sz="2400" dirty="0"/>
              <a:t>Who are the major potential users of the facility?  </a:t>
            </a:r>
            <a:endParaRPr lang="en-US" sz="2400" dirty="0" smtClean="0"/>
          </a:p>
          <a:p>
            <a:pPr lvl="1"/>
            <a:r>
              <a:rPr lang="en-US" sz="2200" dirty="0"/>
              <a:t>I</a:t>
            </a:r>
            <a:r>
              <a:rPr lang="en-US" sz="2200" dirty="0" smtClean="0"/>
              <a:t>mportant </a:t>
            </a:r>
            <a:r>
              <a:rPr lang="en-US" sz="2200" dirty="0"/>
              <a:t>to identify a core set of users who view the NSLS-II facility as critical to their research.  </a:t>
            </a:r>
            <a:endParaRPr lang="en-US" sz="2200" dirty="0" smtClean="0"/>
          </a:p>
          <a:p>
            <a:pPr lvl="1"/>
            <a:r>
              <a:rPr lang="en-US" sz="2200" dirty="0" smtClean="0"/>
              <a:t>Need to </a:t>
            </a:r>
            <a:r>
              <a:rPr lang="en-US" sz="2200" dirty="0"/>
              <a:t>be members of the COMPRES community, i.e. users from US whose research is focused on earth science problems</a:t>
            </a:r>
            <a:r>
              <a:rPr lang="en-US" sz="2200" dirty="0" smtClean="0"/>
              <a:t>.</a:t>
            </a:r>
            <a:endParaRPr lang="en-US" sz="2200" dirty="0"/>
          </a:p>
          <a:p>
            <a:pPr lvl="0"/>
            <a:r>
              <a:rPr lang="en-US" sz="2400" dirty="0"/>
              <a:t>What is the management plan?  </a:t>
            </a:r>
            <a:endParaRPr lang="en-US" sz="2400" dirty="0" smtClean="0"/>
          </a:p>
          <a:p>
            <a:pPr lvl="1"/>
            <a:r>
              <a:rPr lang="en-US" sz="2200" dirty="0" smtClean="0"/>
              <a:t>Who </a:t>
            </a:r>
            <a:r>
              <a:rPr lang="en-US" sz="2200" dirty="0"/>
              <a:t>will be local to the NSLS-II to keep the project on track? </a:t>
            </a:r>
            <a:endParaRPr lang="en-US" sz="2200" dirty="0" smtClean="0"/>
          </a:p>
          <a:p>
            <a:pPr lvl="1"/>
            <a:r>
              <a:rPr lang="en-US" sz="2200" dirty="0" smtClean="0"/>
              <a:t>Who </a:t>
            </a:r>
            <a:r>
              <a:rPr lang="en-US" sz="2200" dirty="0"/>
              <a:t>will provide the scientific driving force</a:t>
            </a:r>
            <a:r>
              <a:rPr lang="en-US" sz="2200" dirty="0" smtClean="0"/>
              <a:t>?</a:t>
            </a:r>
            <a:endParaRPr lang="en-US" sz="2400" dirty="0"/>
          </a:p>
          <a:p>
            <a:endParaRPr lang="en-US" sz="2400" dirty="0"/>
          </a:p>
        </p:txBody>
      </p:sp>
    </p:spTree>
    <p:extLst>
      <p:ext uri="{BB962C8B-B14F-4D97-AF65-F5344CB8AC3E}">
        <p14:creationId xmlns:p14="http://schemas.microsoft.com/office/powerpoint/2010/main" val="3876031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426" y="336468"/>
            <a:ext cx="7772400" cy="720436"/>
          </a:xfrm>
        </p:spPr>
        <p:txBody>
          <a:bodyPr/>
          <a:lstStyle/>
          <a:p>
            <a:r>
              <a:rPr lang="en-US" b="1" dirty="0" smtClean="0">
                <a:solidFill>
                  <a:srgbClr val="0070C0"/>
                </a:solidFill>
              </a:rPr>
              <a:t>Questions for NSLS-II DAC Proposal</a:t>
            </a:r>
            <a:endParaRPr lang="en-US" b="1" dirty="0">
              <a:solidFill>
                <a:srgbClr val="0070C0"/>
              </a:solidFill>
            </a:endParaRPr>
          </a:p>
        </p:txBody>
      </p:sp>
      <p:sp>
        <p:nvSpPr>
          <p:cNvPr id="3" name="Content Placeholder 2"/>
          <p:cNvSpPr>
            <a:spLocks noGrp="1"/>
          </p:cNvSpPr>
          <p:nvPr>
            <p:ph idx="1"/>
          </p:nvPr>
        </p:nvSpPr>
        <p:spPr>
          <a:xfrm>
            <a:off x="662049" y="1161803"/>
            <a:ext cx="7772400" cy="4114800"/>
          </a:xfrm>
        </p:spPr>
        <p:txBody>
          <a:bodyPr/>
          <a:lstStyle/>
          <a:p>
            <a:pPr lvl="0"/>
            <a:r>
              <a:rPr lang="en-US" sz="2400" dirty="0" smtClean="0"/>
              <a:t>What </a:t>
            </a:r>
            <a:r>
              <a:rPr lang="en-US" sz="2400" dirty="0"/>
              <a:t>capital equipment expenditures will be required to produce a competitive DAC station?  </a:t>
            </a:r>
            <a:endParaRPr lang="en-US" sz="2400" dirty="0" smtClean="0"/>
          </a:p>
          <a:p>
            <a:pPr lvl="1"/>
            <a:r>
              <a:rPr lang="en-US" sz="2200" dirty="0" smtClean="0"/>
              <a:t>Micro-focusing optics</a:t>
            </a:r>
          </a:p>
          <a:p>
            <a:pPr lvl="1"/>
            <a:r>
              <a:rPr lang="en-US" sz="2200" dirty="0" smtClean="0"/>
              <a:t>Detectors</a:t>
            </a:r>
          </a:p>
          <a:p>
            <a:pPr lvl="1"/>
            <a:r>
              <a:rPr lang="en-US" sz="2200" dirty="0" smtClean="0"/>
              <a:t>Laser heating </a:t>
            </a:r>
          </a:p>
          <a:p>
            <a:pPr lvl="1"/>
            <a:r>
              <a:rPr lang="en-US" sz="2200" dirty="0" smtClean="0"/>
              <a:t>Sample manipulation</a:t>
            </a:r>
          </a:p>
          <a:p>
            <a:pPr lvl="1"/>
            <a:r>
              <a:rPr lang="en-US" sz="2200" dirty="0" smtClean="0"/>
              <a:t>Equipment for specialty techniques</a:t>
            </a:r>
          </a:p>
          <a:p>
            <a:pPr lvl="0"/>
            <a:r>
              <a:rPr lang="en-US" sz="2400" dirty="0" smtClean="0"/>
              <a:t>What </a:t>
            </a:r>
            <a:r>
              <a:rPr lang="en-US" sz="2400" dirty="0"/>
              <a:t>fraction of time can COMPRES DAC users be </a:t>
            </a:r>
            <a:r>
              <a:rPr lang="en-US" sz="2400" dirty="0" smtClean="0"/>
              <a:t>guaranteed</a:t>
            </a:r>
          </a:p>
          <a:p>
            <a:pPr lvl="1"/>
            <a:r>
              <a:rPr lang="en-US" sz="2200" dirty="0" smtClean="0"/>
              <a:t>What is </a:t>
            </a:r>
            <a:r>
              <a:rPr lang="en-US" sz="2200" dirty="0"/>
              <a:t>the maximum amount of time they might realistically be expected to receive if they write excellent General User Proposals?</a:t>
            </a:r>
          </a:p>
          <a:p>
            <a:endParaRPr lang="en-US" sz="2400" dirty="0"/>
          </a:p>
        </p:txBody>
      </p:sp>
    </p:spTree>
    <p:extLst>
      <p:ext uri="{BB962C8B-B14F-4D97-AF65-F5344CB8AC3E}">
        <p14:creationId xmlns:p14="http://schemas.microsoft.com/office/powerpoint/2010/main" val="1484838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930" y="312716"/>
            <a:ext cx="7772400" cy="589809"/>
          </a:xfrm>
        </p:spPr>
        <p:txBody>
          <a:bodyPr/>
          <a:lstStyle/>
          <a:p>
            <a:r>
              <a:rPr lang="en-US" dirty="0" smtClean="0"/>
              <a:t>Synchrotron Sources for DAC Beamlines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7964805"/>
              </p:ext>
            </p:extLst>
          </p:nvPr>
        </p:nvGraphicFramePr>
        <p:xfrm>
          <a:off x="546266" y="1068776"/>
          <a:ext cx="8182098" cy="5453438"/>
        </p:xfrm>
        <a:graphic>
          <a:graphicData uri="http://schemas.openxmlformats.org/drawingml/2006/table">
            <a:tbl>
              <a:tblPr firstRow="1" firstCol="1" bandRow="1">
                <a:tableStyleId>{5C22544A-7EE6-4342-B048-85BDC9FD1C3A}</a:tableStyleId>
              </a:tblPr>
              <a:tblGrid>
                <a:gridCol w="3733440"/>
                <a:gridCol w="4448658"/>
              </a:tblGrid>
              <a:tr h="317293">
                <a:tc gridSpan="2">
                  <a:txBody>
                    <a:bodyPr/>
                    <a:lstStyle/>
                    <a:p>
                      <a:pPr marL="0" marR="0" algn="ctr">
                        <a:spcBef>
                          <a:spcPts val="0"/>
                        </a:spcBef>
                        <a:spcAft>
                          <a:spcPts val="0"/>
                        </a:spcAft>
                      </a:pPr>
                      <a:r>
                        <a:rPr lang="en-US" sz="1800" dirty="0">
                          <a:effectLst/>
                        </a:rPr>
                        <a:t>Past sources</a:t>
                      </a:r>
                      <a:endParaRPr lang="en-US" sz="1800" dirty="0">
                        <a:solidFill>
                          <a:srgbClr val="000000"/>
                        </a:solidFill>
                        <a:effectLst/>
                        <a:latin typeface="Times New Roman"/>
                        <a:ea typeface="Calibri"/>
                      </a:endParaRPr>
                    </a:p>
                  </a:txBody>
                  <a:tcPr marL="68580" marR="68580" marT="0" marB="0"/>
                </a:tc>
                <a:tc hMerge="1">
                  <a:txBody>
                    <a:bodyPr/>
                    <a:lstStyle/>
                    <a:p>
                      <a:endParaRPr lang="en-US"/>
                    </a:p>
                  </a:txBody>
                  <a:tcPr/>
                </a:tc>
              </a:tr>
              <a:tr h="317293">
                <a:tc>
                  <a:txBody>
                    <a:bodyPr/>
                    <a:lstStyle/>
                    <a:p>
                      <a:pPr marL="0" marR="0">
                        <a:spcBef>
                          <a:spcPts val="0"/>
                        </a:spcBef>
                        <a:spcAft>
                          <a:spcPts val="0"/>
                        </a:spcAft>
                      </a:pPr>
                      <a:r>
                        <a:rPr lang="en-US" sz="1800">
                          <a:effectLst/>
                        </a:rPr>
                        <a:t>NSLS X-17 SCW</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 NSLS-X17 superconducting wiggler</a:t>
                      </a:r>
                      <a:endParaRPr lang="en-US" sz="1800">
                        <a:solidFill>
                          <a:srgbClr val="000000"/>
                        </a:solidFill>
                        <a:effectLst/>
                        <a:latin typeface="Times New Roman"/>
                        <a:ea typeface="Calibri"/>
                      </a:endParaRPr>
                    </a:p>
                  </a:txBody>
                  <a:tcPr marL="68580" marR="68580" marT="0" marB="0"/>
                </a:tc>
              </a:tr>
              <a:tr h="317293">
                <a:tc gridSpan="2">
                  <a:txBody>
                    <a:bodyPr/>
                    <a:lstStyle/>
                    <a:p>
                      <a:pPr marL="0" marR="0" algn="ctr">
                        <a:spcBef>
                          <a:spcPts val="0"/>
                        </a:spcBef>
                        <a:spcAft>
                          <a:spcPts val="0"/>
                        </a:spcAft>
                      </a:pPr>
                      <a:r>
                        <a:rPr lang="en-US" sz="1800">
                          <a:effectLst/>
                        </a:rPr>
                        <a:t>Current sources</a:t>
                      </a:r>
                      <a:endParaRPr lang="en-US" sz="1800">
                        <a:solidFill>
                          <a:srgbClr val="000000"/>
                        </a:solidFill>
                        <a:effectLst/>
                        <a:latin typeface="Times New Roman"/>
                        <a:ea typeface="Calibri"/>
                      </a:endParaRPr>
                    </a:p>
                  </a:txBody>
                  <a:tcPr marL="68580" marR="68580" marT="0" marB="0"/>
                </a:tc>
                <a:tc hMerge="1">
                  <a:txBody>
                    <a:bodyPr/>
                    <a:lstStyle/>
                    <a:p>
                      <a:endParaRPr lang="en-US"/>
                    </a:p>
                  </a:txBody>
                  <a:tcPr/>
                </a:tc>
              </a:tr>
              <a:tr h="317293">
                <a:tc>
                  <a:txBody>
                    <a:bodyPr/>
                    <a:lstStyle/>
                    <a:p>
                      <a:pPr marL="0" marR="0">
                        <a:spcBef>
                          <a:spcPts val="0"/>
                        </a:spcBef>
                        <a:spcAft>
                          <a:spcPts val="0"/>
                        </a:spcAft>
                      </a:pPr>
                      <a:r>
                        <a:rPr lang="en-US" sz="1800">
                          <a:effectLst/>
                        </a:rPr>
                        <a:t>ALS SB</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ALS superbend beamline 12.2.2</a:t>
                      </a:r>
                      <a:endParaRPr lang="en-US" sz="1800">
                        <a:solidFill>
                          <a:srgbClr val="000000"/>
                        </a:solidFill>
                        <a:effectLst/>
                        <a:latin typeface="Times New Roman"/>
                        <a:ea typeface="Calibri"/>
                      </a:endParaRPr>
                    </a:p>
                  </a:txBody>
                  <a:tcPr marL="68580" marR="68580" marT="0" marB="0"/>
                </a:tc>
              </a:tr>
              <a:tr h="317293">
                <a:tc>
                  <a:txBody>
                    <a:bodyPr/>
                    <a:lstStyle/>
                    <a:p>
                      <a:pPr marL="0" marR="0">
                        <a:spcBef>
                          <a:spcPts val="0"/>
                        </a:spcBef>
                        <a:spcAft>
                          <a:spcPts val="0"/>
                        </a:spcAft>
                      </a:pPr>
                      <a:r>
                        <a:rPr lang="en-US" sz="1800">
                          <a:effectLst/>
                        </a:rPr>
                        <a:t>APS BM</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APS bending magnet</a:t>
                      </a:r>
                      <a:endParaRPr lang="en-US" sz="1800">
                        <a:solidFill>
                          <a:srgbClr val="000000"/>
                        </a:solidFill>
                        <a:effectLst/>
                        <a:latin typeface="Times New Roman"/>
                        <a:ea typeface="Calibri"/>
                      </a:endParaRPr>
                    </a:p>
                  </a:txBody>
                  <a:tcPr marL="68580" marR="68580" marT="0" marB="0"/>
                </a:tc>
              </a:tr>
              <a:tr h="317293">
                <a:tc>
                  <a:txBody>
                    <a:bodyPr/>
                    <a:lstStyle/>
                    <a:p>
                      <a:pPr marL="0" marR="0">
                        <a:spcBef>
                          <a:spcPts val="0"/>
                        </a:spcBef>
                        <a:spcAft>
                          <a:spcPts val="0"/>
                        </a:spcAft>
                      </a:pPr>
                      <a:r>
                        <a:rPr lang="en-US" sz="1800">
                          <a:effectLst/>
                        </a:rPr>
                        <a:t>APS UA</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APS 33mm period undulator untapered</a:t>
                      </a:r>
                      <a:endParaRPr lang="en-US" sz="1800">
                        <a:solidFill>
                          <a:srgbClr val="000000"/>
                        </a:solidFill>
                        <a:effectLst/>
                        <a:latin typeface="Times New Roman"/>
                        <a:ea typeface="Calibri"/>
                      </a:endParaRPr>
                    </a:p>
                  </a:txBody>
                  <a:tcPr marL="68580" marR="68580" marT="0" marB="0"/>
                </a:tc>
              </a:tr>
              <a:tr h="317293">
                <a:tc>
                  <a:txBody>
                    <a:bodyPr/>
                    <a:lstStyle/>
                    <a:p>
                      <a:pPr marL="0" marR="0">
                        <a:spcBef>
                          <a:spcPts val="0"/>
                        </a:spcBef>
                        <a:spcAft>
                          <a:spcPts val="0"/>
                        </a:spcAft>
                      </a:pPr>
                      <a:r>
                        <a:rPr lang="en-US" sz="1800">
                          <a:effectLst/>
                        </a:rPr>
                        <a:t>APS UA</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APS 33 mm period undulator tapered</a:t>
                      </a:r>
                      <a:endParaRPr lang="en-US" sz="1800">
                        <a:solidFill>
                          <a:srgbClr val="000000"/>
                        </a:solidFill>
                        <a:effectLst/>
                        <a:latin typeface="Times New Roman"/>
                        <a:ea typeface="Calibri"/>
                      </a:endParaRPr>
                    </a:p>
                  </a:txBody>
                  <a:tcPr marL="68580" marR="68580" marT="0" marB="0"/>
                </a:tc>
              </a:tr>
              <a:tr h="317293">
                <a:tc>
                  <a:txBody>
                    <a:bodyPr/>
                    <a:lstStyle/>
                    <a:p>
                      <a:pPr marL="0" marR="0">
                        <a:spcBef>
                          <a:spcPts val="0"/>
                        </a:spcBef>
                        <a:spcAft>
                          <a:spcPts val="0"/>
                        </a:spcAft>
                      </a:pPr>
                      <a:r>
                        <a:rPr lang="en-US" sz="1800">
                          <a:effectLst/>
                        </a:rPr>
                        <a:t>NSLS-II U20</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NSLS-II 20mm period undulator at HXN</a:t>
                      </a:r>
                      <a:endParaRPr lang="en-US" sz="1800">
                        <a:solidFill>
                          <a:srgbClr val="000000"/>
                        </a:solidFill>
                        <a:effectLst/>
                        <a:latin typeface="Times New Roman"/>
                        <a:ea typeface="Calibri"/>
                      </a:endParaRPr>
                    </a:p>
                  </a:txBody>
                  <a:tcPr marL="68580" marR="68580" marT="0" marB="0"/>
                </a:tc>
              </a:tr>
              <a:tr h="524002">
                <a:tc>
                  <a:txBody>
                    <a:bodyPr/>
                    <a:lstStyle/>
                    <a:p>
                      <a:pPr marL="0" marR="0">
                        <a:spcBef>
                          <a:spcPts val="0"/>
                        </a:spcBef>
                        <a:spcAft>
                          <a:spcPts val="0"/>
                        </a:spcAft>
                      </a:pPr>
                      <a:r>
                        <a:rPr lang="en-US" sz="1800">
                          <a:effectLst/>
                        </a:rPr>
                        <a:t>NSLS-II DW90</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NSLS-II 90 mm period damping wiggler at XPD</a:t>
                      </a:r>
                      <a:endParaRPr lang="en-US" sz="1800">
                        <a:solidFill>
                          <a:srgbClr val="000000"/>
                        </a:solidFill>
                        <a:effectLst/>
                        <a:latin typeface="Times New Roman"/>
                        <a:ea typeface="Calibri"/>
                      </a:endParaRPr>
                    </a:p>
                  </a:txBody>
                  <a:tcPr marL="68580" marR="68580" marT="0" marB="0"/>
                </a:tc>
              </a:tr>
              <a:tr h="317293">
                <a:tc gridSpan="2">
                  <a:txBody>
                    <a:bodyPr/>
                    <a:lstStyle/>
                    <a:p>
                      <a:pPr marL="0" marR="0" algn="ctr">
                        <a:spcBef>
                          <a:spcPts val="0"/>
                        </a:spcBef>
                        <a:spcAft>
                          <a:spcPts val="0"/>
                        </a:spcAft>
                      </a:pPr>
                      <a:r>
                        <a:rPr lang="en-US" sz="1800">
                          <a:effectLst/>
                        </a:rPr>
                        <a:t>Potential future sources</a:t>
                      </a:r>
                      <a:endParaRPr lang="en-US" sz="1800">
                        <a:solidFill>
                          <a:srgbClr val="000000"/>
                        </a:solidFill>
                        <a:effectLst/>
                        <a:latin typeface="Times New Roman"/>
                        <a:ea typeface="Calibri"/>
                      </a:endParaRPr>
                    </a:p>
                  </a:txBody>
                  <a:tcPr marL="68580" marR="68580" marT="0" marB="0"/>
                </a:tc>
                <a:tc hMerge="1">
                  <a:txBody>
                    <a:bodyPr/>
                    <a:lstStyle/>
                    <a:p>
                      <a:endParaRPr lang="en-US"/>
                    </a:p>
                  </a:txBody>
                  <a:tcPr/>
                </a:tc>
              </a:tr>
              <a:tr h="524002">
                <a:tc>
                  <a:txBody>
                    <a:bodyPr/>
                    <a:lstStyle/>
                    <a:p>
                      <a:pPr marL="0" marR="0">
                        <a:spcBef>
                          <a:spcPts val="0"/>
                        </a:spcBef>
                        <a:spcAft>
                          <a:spcPts val="0"/>
                        </a:spcAft>
                      </a:pPr>
                      <a:r>
                        <a:rPr lang="en-US" sz="1800">
                          <a:effectLst/>
                        </a:rPr>
                        <a:t>NSLS-II SCW 4T</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NSLS-II 4 tesla superconducting wiggler at HEX</a:t>
                      </a:r>
                      <a:endParaRPr lang="en-US" sz="1800">
                        <a:solidFill>
                          <a:srgbClr val="000000"/>
                        </a:solidFill>
                        <a:effectLst/>
                        <a:latin typeface="Times New Roman"/>
                        <a:ea typeface="Calibri"/>
                      </a:endParaRPr>
                    </a:p>
                  </a:txBody>
                  <a:tcPr marL="68580" marR="68580" marT="0" marB="0"/>
                </a:tc>
              </a:tr>
              <a:tr h="524002">
                <a:tc>
                  <a:txBody>
                    <a:bodyPr/>
                    <a:lstStyle/>
                    <a:p>
                      <a:pPr marL="0" marR="0">
                        <a:spcBef>
                          <a:spcPts val="0"/>
                        </a:spcBef>
                        <a:spcAft>
                          <a:spcPts val="0"/>
                        </a:spcAft>
                      </a:pPr>
                      <a:r>
                        <a:rPr lang="en-US" sz="1800" dirty="0" smtClean="0">
                          <a:effectLst/>
                        </a:rPr>
                        <a:t>APS-U </a:t>
                      </a:r>
                      <a:r>
                        <a:rPr lang="en-US" sz="1800" dirty="0">
                          <a:effectLst/>
                        </a:rPr>
                        <a:t>U27.5</a:t>
                      </a:r>
                      <a:endParaRPr lang="en-US" sz="1800" dirty="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APS upgrade 27.5 mm period normal undulator</a:t>
                      </a:r>
                      <a:endParaRPr lang="en-US" sz="1800">
                        <a:solidFill>
                          <a:srgbClr val="000000"/>
                        </a:solidFill>
                        <a:effectLst/>
                        <a:latin typeface="Times New Roman"/>
                        <a:ea typeface="Calibri"/>
                      </a:endParaRPr>
                    </a:p>
                  </a:txBody>
                  <a:tcPr marL="68580" marR="68580" marT="0" marB="0"/>
                </a:tc>
              </a:tr>
              <a:tr h="634588">
                <a:tc>
                  <a:txBody>
                    <a:bodyPr/>
                    <a:lstStyle/>
                    <a:p>
                      <a:pPr marL="0" marR="0">
                        <a:spcBef>
                          <a:spcPts val="0"/>
                        </a:spcBef>
                        <a:spcAft>
                          <a:spcPts val="0"/>
                        </a:spcAft>
                      </a:pPr>
                      <a:r>
                        <a:rPr lang="en-US" sz="1800">
                          <a:effectLst/>
                        </a:rPr>
                        <a:t>APS-U SCU18</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a:effectLst/>
                        </a:rPr>
                        <a:t>APS upgrade 18 mm period superconducting undulator</a:t>
                      </a:r>
                      <a:endParaRPr lang="en-US" sz="1800">
                        <a:solidFill>
                          <a:srgbClr val="000000"/>
                        </a:solidFill>
                        <a:effectLst/>
                        <a:latin typeface="Times New Roman"/>
                        <a:ea typeface="Calibri"/>
                      </a:endParaRPr>
                    </a:p>
                  </a:txBody>
                  <a:tcPr marL="68580" marR="68580" marT="0" marB="0"/>
                </a:tc>
              </a:tr>
              <a:tr h="317293">
                <a:tc>
                  <a:txBody>
                    <a:bodyPr/>
                    <a:lstStyle/>
                    <a:p>
                      <a:pPr marL="0" marR="0">
                        <a:spcBef>
                          <a:spcPts val="0"/>
                        </a:spcBef>
                        <a:spcAft>
                          <a:spcPts val="0"/>
                        </a:spcAft>
                      </a:pPr>
                      <a:r>
                        <a:rPr lang="en-US" sz="1800">
                          <a:effectLst/>
                        </a:rPr>
                        <a:t>APS-U TPW</a:t>
                      </a:r>
                      <a:endParaRPr lang="en-US" sz="1800">
                        <a:solidFill>
                          <a:srgbClr val="000000"/>
                        </a:solidFill>
                        <a:effectLst/>
                        <a:latin typeface="Times New Roman"/>
                        <a:ea typeface="Calibri"/>
                      </a:endParaRPr>
                    </a:p>
                  </a:txBody>
                  <a:tcPr marL="68580" marR="68580" marT="0" marB="0"/>
                </a:tc>
                <a:tc>
                  <a:txBody>
                    <a:bodyPr/>
                    <a:lstStyle/>
                    <a:p>
                      <a:pPr marL="0" marR="0">
                        <a:spcBef>
                          <a:spcPts val="0"/>
                        </a:spcBef>
                        <a:spcAft>
                          <a:spcPts val="0"/>
                        </a:spcAft>
                      </a:pPr>
                      <a:r>
                        <a:rPr lang="en-US" sz="1800" dirty="0">
                          <a:effectLst/>
                        </a:rPr>
                        <a:t>APS upgrade three pole wiggler  </a:t>
                      </a:r>
                      <a:endParaRPr lang="en-US" sz="1800" dirty="0">
                        <a:solidFill>
                          <a:srgbClr val="000000"/>
                        </a:solidFill>
                        <a:effectLst/>
                        <a:latin typeface="Times New Roman"/>
                        <a:ea typeface="Calibri"/>
                      </a:endParaRPr>
                    </a:p>
                  </a:txBody>
                  <a:tcPr marL="68580" marR="68580" marT="0" marB="0"/>
                </a:tc>
              </a:tr>
            </a:tbl>
          </a:graphicData>
        </a:graphic>
      </p:graphicFrame>
    </p:spTree>
    <p:extLst>
      <p:ext uri="{BB962C8B-B14F-4D97-AF65-F5344CB8AC3E}">
        <p14:creationId xmlns:p14="http://schemas.microsoft.com/office/powerpoint/2010/main" val="4068276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76200"/>
            <a:ext cx="8229600" cy="914400"/>
          </a:xfrm>
        </p:spPr>
        <p:txBody>
          <a:bodyPr/>
          <a:lstStyle/>
          <a:p>
            <a:r>
              <a:rPr lang="en-US" altLang="en-US" sz="2800" b="1" dirty="0">
                <a:solidFill>
                  <a:srgbClr val="0070C0"/>
                </a:solidFill>
              </a:rPr>
              <a:t>Intensity of </a:t>
            </a:r>
            <a:r>
              <a:rPr lang="en-US" altLang="en-US" sz="2800" b="1" dirty="0" smtClean="0">
                <a:solidFill>
                  <a:srgbClr val="0070C0"/>
                </a:solidFill>
              </a:rPr>
              <a:t>DAC </a:t>
            </a:r>
            <a:r>
              <a:rPr lang="en-US" altLang="en-US" sz="2800" b="1" dirty="0">
                <a:solidFill>
                  <a:srgbClr val="0070C0"/>
                </a:solidFill>
              </a:rPr>
              <a:t>sources</a:t>
            </a:r>
            <a:r>
              <a:rPr lang="en-US" altLang="en-US" sz="3200" b="1" dirty="0">
                <a:solidFill>
                  <a:srgbClr val="0070C0"/>
                </a:solidFill>
              </a:rPr>
              <a:t/>
            </a:r>
            <a:br>
              <a:rPr lang="en-US" altLang="en-US" sz="3200" b="1" dirty="0">
                <a:solidFill>
                  <a:srgbClr val="0070C0"/>
                </a:solidFill>
              </a:rPr>
            </a:br>
            <a:r>
              <a:rPr lang="en-US" altLang="en-US" sz="2000" b="1" dirty="0"/>
              <a:t>Figure of merit for beamline without focusing, </a:t>
            </a:r>
            <a:r>
              <a:rPr lang="en-US" altLang="en-US" sz="2000" b="1" dirty="0" smtClean="0"/>
              <a:t>e.g. slits on LVP</a:t>
            </a:r>
            <a:endParaRPr lang="en-US" altLang="en-US" sz="2000"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449" t="9942" r="3953" b="5764"/>
          <a:stretch/>
        </p:blipFill>
        <p:spPr>
          <a:xfrm>
            <a:off x="381000" y="990600"/>
            <a:ext cx="8474526" cy="5846224"/>
          </a:xfrm>
          <a:prstGeom prst="rect">
            <a:avLst/>
          </a:prstGeom>
        </p:spPr>
      </p:pic>
    </p:spTree>
    <p:extLst>
      <p:ext uri="{BB962C8B-B14F-4D97-AF65-F5344CB8AC3E}">
        <p14:creationId xmlns:p14="http://schemas.microsoft.com/office/powerpoint/2010/main" val="3434529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76200"/>
            <a:ext cx="8229600" cy="914400"/>
          </a:xfrm>
        </p:spPr>
        <p:txBody>
          <a:bodyPr/>
          <a:lstStyle/>
          <a:p>
            <a:r>
              <a:rPr lang="en-US" altLang="en-US" sz="2800" b="1" dirty="0" smtClean="0">
                <a:solidFill>
                  <a:srgbClr val="0070C0"/>
                </a:solidFill>
              </a:rPr>
              <a:t>Brightness </a:t>
            </a:r>
            <a:r>
              <a:rPr lang="en-US" altLang="en-US" sz="2800" b="1" dirty="0">
                <a:solidFill>
                  <a:srgbClr val="0070C0"/>
                </a:solidFill>
              </a:rPr>
              <a:t>of </a:t>
            </a:r>
            <a:r>
              <a:rPr lang="en-US" altLang="en-US" b="1" dirty="0" smtClean="0">
                <a:solidFill>
                  <a:srgbClr val="0070C0"/>
                </a:solidFill>
              </a:rPr>
              <a:t>DAC</a:t>
            </a:r>
            <a:r>
              <a:rPr lang="en-US" altLang="en-US" sz="2800" b="1" dirty="0" smtClean="0">
                <a:solidFill>
                  <a:srgbClr val="0070C0"/>
                </a:solidFill>
              </a:rPr>
              <a:t> </a:t>
            </a:r>
            <a:r>
              <a:rPr lang="en-US" altLang="en-US" sz="2800" b="1" dirty="0">
                <a:solidFill>
                  <a:srgbClr val="0070C0"/>
                </a:solidFill>
              </a:rPr>
              <a:t>sources</a:t>
            </a:r>
            <a:r>
              <a:rPr lang="en-US" altLang="en-US" sz="3200" b="1" dirty="0">
                <a:solidFill>
                  <a:srgbClr val="0070C0"/>
                </a:solidFill>
              </a:rPr>
              <a:t/>
            </a:r>
            <a:br>
              <a:rPr lang="en-US" altLang="en-US" sz="3200" b="1" dirty="0">
                <a:solidFill>
                  <a:srgbClr val="0070C0"/>
                </a:solidFill>
              </a:rPr>
            </a:br>
            <a:r>
              <a:rPr lang="en-US" altLang="en-US" sz="2000" b="1" dirty="0"/>
              <a:t>Figure of merit for beamline </a:t>
            </a:r>
            <a:r>
              <a:rPr lang="en-US" altLang="en-US" sz="2000" b="1" dirty="0" smtClean="0"/>
              <a:t>with </a:t>
            </a:r>
            <a:r>
              <a:rPr lang="en-US" altLang="en-US" sz="2000" b="1" dirty="0"/>
              <a:t>focusing, i.e. </a:t>
            </a:r>
            <a:r>
              <a:rPr lang="en-US" altLang="en-US" sz="2000" b="1" dirty="0" smtClean="0"/>
              <a:t>diamond </a:t>
            </a:r>
            <a:r>
              <a:rPr lang="en-US" altLang="en-US" sz="2000" b="1" dirty="0"/>
              <a:t>a</a:t>
            </a:r>
            <a:r>
              <a:rPr lang="en-US" altLang="en-US" sz="2000" b="1" dirty="0" smtClean="0"/>
              <a:t>nvil cell</a:t>
            </a:r>
            <a:endParaRPr lang="en-US" altLang="en-US" sz="20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574" t="8148" r="5556" b="6667"/>
          <a:stretch/>
        </p:blipFill>
        <p:spPr>
          <a:xfrm>
            <a:off x="601133" y="939800"/>
            <a:ext cx="8034868" cy="5842000"/>
          </a:xfrm>
          <a:prstGeom prst="rect">
            <a:avLst/>
          </a:prstGeom>
        </p:spPr>
      </p:pic>
    </p:spTree>
    <p:extLst>
      <p:ext uri="{BB962C8B-B14F-4D97-AF65-F5344CB8AC3E}">
        <p14:creationId xmlns:p14="http://schemas.microsoft.com/office/powerpoint/2010/main" val="816452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78514"/>
            <a:ext cx="7772400" cy="920894"/>
          </a:xfrm>
        </p:spPr>
        <p:txBody>
          <a:bodyPr/>
          <a:lstStyle/>
          <a:p>
            <a:r>
              <a:rPr lang="en-US" altLang="en-US" sz="3200" b="1" dirty="0" smtClean="0">
                <a:solidFill>
                  <a:srgbClr val="0070C0"/>
                </a:solidFill>
              </a:rPr>
              <a:t>Brightness of DAC sources</a:t>
            </a:r>
            <a:endParaRPr lang="en-US" altLang="en-US" sz="2000" b="1" dirty="0"/>
          </a:p>
        </p:txBody>
      </p:sp>
      <p:sp>
        <p:nvSpPr>
          <p:cNvPr id="10243" name="Text Box 3"/>
          <p:cNvSpPr txBox="1">
            <a:spLocks noChangeArrowheads="1"/>
          </p:cNvSpPr>
          <p:nvPr/>
        </p:nvSpPr>
        <p:spPr bwMode="auto">
          <a:xfrm>
            <a:off x="541867" y="1354667"/>
            <a:ext cx="8305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i="0" dirty="0"/>
              <a:t>APS undulator </a:t>
            </a:r>
            <a:r>
              <a:rPr lang="en-US" altLang="en-US" sz="2400" b="0" i="0" dirty="0" smtClean="0"/>
              <a:t>is 10X brighter than NSLS-II DW90 (XPD) </a:t>
            </a:r>
            <a:r>
              <a:rPr lang="en-US" altLang="en-US" sz="2400" b="0" i="0" dirty="0"/>
              <a:t>APS undulator at 30 keV </a:t>
            </a:r>
            <a:r>
              <a:rPr lang="en-US" altLang="en-US" sz="2400" b="0" i="0" dirty="0" smtClean="0"/>
              <a:t>where </a:t>
            </a:r>
            <a:r>
              <a:rPr lang="en-US" altLang="en-US" sz="2400" b="0" i="0" dirty="0"/>
              <a:t>much DAC diffraction is done.</a:t>
            </a:r>
          </a:p>
          <a:p>
            <a:pPr>
              <a:spcBef>
                <a:spcPct val="50000"/>
              </a:spcBef>
            </a:pPr>
            <a:r>
              <a:rPr lang="en-US" altLang="en-US" sz="2400" b="0" i="0" dirty="0"/>
              <a:t>NSLS-II </a:t>
            </a:r>
            <a:r>
              <a:rPr lang="en-US" altLang="en-US" sz="2400" b="0" i="0" dirty="0" smtClean="0"/>
              <a:t>SCW (HEX) </a:t>
            </a:r>
            <a:r>
              <a:rPr lang="en-US" altLang="en-US" sz="2400" b="0" i="0" dirty="0"/>
              <a:t>is similar brightness to APS undulator above 50 </a:t>
            </a:r>
            <a:r>
              <a:rPr lang="en-US" altLang="en-US" sz="2400" b="0" i="0" dirty="0" smtClean="0"/>
              <a:t>keV</a:t>
            </a:r>
          </a:p>
          <a:p>
            <a:pPr>
              <a:spcBef>
                <a:spcPct val="50000"/>
              </a:spcBef>
            </a:pPr>
            <a:r>
              <a:rPr lang="en-US" altLang="en-US" sz="2400" b="0" i="0" dirty="0" smtClean="0"/>
              <a:t>ALS </a:t>
            </a:r>
            <a:r>
              <a:rPr lang="en-US" altLang="en-US" sz="2400" b="0" i="0" dirty="0" err="1" smtClean="0"/>
              <a:t>superbend</a:t>
            </a:r>
            <a:r>
              <a:rPr lang="en-US" altLang="en-US" sz="2400" b="0" i="0" dirty="0" smtClean="0"/>
              <a:t> is brighter than APS bending magnet below 60 keV because the source is smaller.</a:t>
            </a:r>
          </a:p>
          <a:p>
            <a:pPr>
              <a:spcBef>
                <a:spcPct val="50000"/>
              </a:spcBef>
            </a:pPr>
            <a:r>
              <a:rPr lang="en-US" altLang="en-US" sz="2400" b="0" i="0" dirty="0" smtClean="0"/>
              <a:t>APS-U </a:t>
            </a:r>
            <a:r>
              <a:rPr lang="en-US" altLang="en-US" sz="2400" b="0" i="0" dirty="0" err="1" smtClean="0"/>
              <a:t>undulators</a:t>
            </a:r>
            <a:r>
              <a:rPr lang="en-US" altLang="en-US" sz="2400" b="0" i="0" dirty="0" smtClean="0"/>
              <a:t> are 15-100x brighter than APS now and 1000x brighter than either NSLS-II DW90 (XPD) or NSLS-II SCW (HEX) at all energies</a:t>
            </a:r>
          </a:p>
          <a:p>
            <a:pPr>
              <a:spcBef>
                <a:spcPct val="50000"/>
              </a:spcBef>
            </a:pPr>
            <a:endParaRPr lang="en-US" altLang="en-US" sz="2400" b="0" i="0" dirty="0"/>
          </a:p>
        </p:txBody>
      </p:sp>
    </p:spTree>
    <p:extLst>
      <p:ext uri="{BB962C8B-B14F-4D97-AF65-F5344CB8AC3E}">
        <p14:creationId xmlns:p14="http://schemas.microsoft.com/office/powerpoint/2010/main" val="831524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04800"/>
            <a:ext cx="8229600" cy="428625"/>
          </a:xfrm>
          <a:noFill/>
          <a:ln/>
        </p:spPr>
        <p:txBody>
          <a:bodyPr/>
          <a:lstStyle/>
          <a:p>
            <a:r>
              <a:rPr lang="en-US" b="1" dirty="0" smtClean="0">
                <a:solidFill>
                  <a:srgbClr val="0066FF"/>
                </a:solidFill>
              </a:rPr>
              <a:t>Beamline 12.2.2 at the Advanced Light Source</a:t>
            </a:r>
          </a:p>
        </p:txBody>
      </p:sp>
      <p:sp>
        <p:nvSpPr>
          <p:cNvPr id="84995" name="Rectangle 3"/>
          <p:cNvSpPr>
            <a:spLocks noGrp="1" noChangeArrowheads="1"/>
          </p:cNvSpPr>
          <p:nvPr>
            <p:ph type="body" idx="1"/>
          </p:nvPr>
        </p:nvSpPr>
        <p:spPr>
          <a:xfrm>
            <a:off x="381000" y="1088575"/>
            <a:ext cx="8534400" cy="4800600"/>
          </a:xfrm>
          <a:noFill/>
          <a:ln/>
        </p:spPr>
        <p:txBody>
          <a:bodyPr/>
          <a:lstStyle/>
          <a:p>
            <a:r>
              <a:rPr lang="en-US" sz="2400" dirty="0" smtClean="0"/>
              <a:t>Superconducting bending magnet source</a:t>
            </a:r>
          </a:p>
          <a:p>
            <a:r>
              <a:rPr lang="en-US" sz="2400" dirty="0" smtClean="0"/>
              <a:t>Approved Program with COMPRES guarantees 35% of beam time.</a:t>
            </a:r>
          </a:p>
          <a:p>
            <a:pPr lvl="1"/>
            <a:r>
              <a:rPr lang="en-US" sz="2200" dirty="0" smtClean="0"/>
              <a:t>In practice &gt;50%.  </a:t>
            </a:r>
          </a:p>
          <a:p>
            <a:pPr lvl="1"/>
            <a:r>
              <a:rPr lang="en-US" sz="2200" dirty="0" smtClean="0"/>
              <a:t>One other approved program HPSTAR has 15%</a:t>
            </a:r>
          </a:p>
          <a:p>
            <a:pPr lvl="1"/>
            <a:r>
              <a:rPr lang="en-US" sz="2200" dirty="0" smtClean="0"/>
              <a:t>COMPRES proposals generally do well in General User program</a:t>
            </a:r>
          </a:p>
          <a:p>
            <a:r>
              <a:rPr lang="en-US" sz="2400" dirty="0" smtClean="0"/>
              <a:t>COMPRES contributes 2 beamline scientists, </a:t>
            </a:r>
            <a:r>
              <a:rPr lang="en-US" sz="2400" dirty="0"/>
              <a:t>Christine Beavers and </a:t>
            </a:r>
            <a:r>
              <a:rPr lang="en-US" sz="2400" dirty="0" err="1"/>
              <a:t>Jinyuan</a:t>
            </a:r>
            <a:r>
              <a:rPr lang="en-US" sz="2400" dirty="0"/>
              <a:t> </a:t>
            </a:r>
            <a:r>
              <a:rPr lang="en-US" sz="2400" dirty="0" smtClean="0"/>
              <a:t>Yan.</a:t>
            </a:r>
          </a:p>
          <a:p>
            <a:r>
              <a:rPr lang="en-US" sz="2400" dirty="0" smtClean="0"/>
              <a:t>Technical specialties</a:t>
            </a:r>
          </a:p>
          <a:p>
            <a:pPr lvl="1"/>
            <a:r>
              <a:rPr lang="en-US" sz="2200" dirty="0" smtClean="0"/>
              <a:t>Radial diffraction with external and laser heating</a:t>
            </a:r>
          </a:p>
          <a:p>
            <a:pPr lvl="1"/>
            <a:r>
              <a:rPr lang="en-US" sz="2200" dirty="0" smtClean="0"/>
              <a:t>Single-crystal diffraction (still developing)</a:t>
            </a:r>
          </a:p>
          <a:p>
            <a:endParaRPr lang="en-US" sz="2400" dirty="0" smtClean="0"/>
          </a:p>
        </p:txBody>
      </p:sp>
    </p:spTree>
    <p:extLst>
      <p:ext uri="{BB962C8B-B14F-4D97-AF65-F5344CB8AC3E}">
        <p14:creationId xmlns:p14="http://schemas.microsoft.com/office/powerpoint/2010/main" val="3975290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CB2454-EC68-4D68-B0D6-B7118FDC9530}"/>
              </a:ext>
            </a:extLst>
          </p:cNvPr>
          <p:cNvSpPr>
            <a:spLocks noGrp="1"/>
          </p:cNvSpPr>
          <p:nvPr>
            <p:ph type="title"/>
          </p:nvPr>
        </p:nvSpPr>
        <p:spPr/>
        <p:txBody>
          <a:bodyPr/>
          <a:lstStyle/>
          <a:p>
            <a:r>
              <a:rPr lang="en-US" dirty="0"/>
              <a:t>Beamline 12.2.2</a:t>
            </a:r>
          </a:p>
        </p:txBody>
      </p:sp>
      <p:pic>
        <p:nvPicPr>
          <p:cNvPr id="5" name="Content Placeholder 4">
            <a:extLst>
              <a:ext uri="{FF2B5EF4-FFF2-40B4-BE49-F238E27FC236}">
                <a16:creationId xmlns="" xmlns:a16="http://schemas.microsoft.com/office/drawing/2014/main" id="{87D5D269-3DF1-4173-A933-77D470BD91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9604" y="1295400"/>
            <a:ext cx="7964792" cy="4343400"/>
          </a:xfrm>
        </p:spPr>
      </p:pic>
      <p:sp>
        <p:nvSpPr>
          <p:cNvPr id="6" name="Rectangle 5">
            <a:extLst>
              <a:ext uri="{FF2B5EF4-FFF2-40B4-BE49-F238E27FC236}">
                <a16:creationId xmlns="" xmlns:a16="http://schemas.microsoft.com/office/drawing/2014/main" id="{645DBC43-C52E-4FF1-AED7-63CDD1E5AA0F}"/>
              </a:ext>
            </a:extLst>
          </p:cNvPr>
          <p:cNvSpPr/>
          <p:nvPr/>
        </p:nvSpPr>
        <p:spPr>
          <a:xfrm>
            <a:off x="5829300" y="1274047"/>
            <a:ext cx="3124200" cy="4495800"/>
          </a:xfrm>
          <a:prstGeom prst="rect">
            <a:avLst/>
          </a:prstGeom>
          <a:noFill/>
          <a:ln w="38100">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en-US" sz="1800" b="0" i="0">
              <a:solidFill>
                <a:srgbClr val="FFFFFF"/>
              </a:solidFill>
            </a:endParaRPr>
          </a:p>
        </p:txBody>
      </p:sp>
      <p:sp>
        <p:nvSpPr>
          <p:cNvPr id="7" name="Rectangle 6">
            <a:extLst>
              <a:ext uri="{FF2B5EF4-FFF2-40B4-BE49-F238E27FC236}">
                <a16:creationId xmlns="" xmlns:a16="http://schemas.microsoft.com/office/drawing/2014/main" id="{0A37B9F2-7AAE-4524-8671-6041519DE46D}"/>
              </a:ext>
            </a:extLst>
          </p:cNvPr>
          <p:cNvSpPr/>
          <p:nvPr/>
        </p:nvSpPr>
        <p:spPr>
          <a:xfrm>
            <a:off x="533400" y="1274047"/>
            <a:ext cx="3124200" cy="4495800"/>
          </a:xfrm>
          <a:prstGeom prst="rect">
            <a:avLst/>
          </a:prstGeom>
          <a:noFill/>
          <a:ln w="38100">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en-US" sz="1800" b="0" i="0">
              <a:solidFill>
                <a:srgbClr val="FFFFFF"/>
              </a:solidFill>
            </a:endParaRPr>
          </a:p>
        </p:txBody>
      </p:sp>
      <p:sp>
        <p:nvSpPr>
          <p:cNvPr id="8" name="TextBox 7">
            <a:extLst>
              <a:ext uri="{FF2B5EF4-FFF2-40B4-BE49-F238E27FC236}">
                <a16:creationId xmlns="" xmlns:a16="http://schemas.microsoft.com/office/drawing/2014/main" id="{CB7679C1-5888-4031-9898-D0794B8FBB7B}"/>
              </a:ext>
            </a:extLst>
          </p:cNvPr>
          <p:cNvSpPr txBox="1"/>
          <p:nvPr/>
        </p:nvSpPr>
        <p:spPr>
          <a:xfrm>
            <a:off x="6171515" y="5749191"/>
            <a:ext cx="2439770" cy="461665"/>
          </a:xfrm>
          <a:prstGeom prst="rect">
            <a:avLst/>
          </a:prstGeom>
          <a:noFill/>
        </p:spPr>
        <p:txBody>
          <a:bodyPr wrap="none" rtlCol="0">
            <a:spAutoFit/>
          </a:bodyPr>
          <a:lstStyle/>
          <a:p>
            <a:pPr eaLnBrk="1" fontAlgn="auto" hangingPunct="1">
              <a:spcBef>
                <a:spcPts val="0"/>
              </a:spcBef>
              <a:spcAft>
                <a:spcPts val="0"/>
              </a:spcAft>
            </a:pPr>
            <a:r>
              <a:rPr lang="en-US" sz="2400" b="0" i="0" dirty="0">
                <a:solidFill>
                  <a:srgbClr val="006BA6"/>
                </a:solidFill>
                <a:latin typeface="Calibri"/>
                <a:ea typeface="+mn-ea"/>
                <a:cs typeface="Calibri"/>
              </a:rPr>
              <a:t>Endstation 1 (ES1)</a:t>
            </a:r>
          </a:p>
        </p:txBody>
      </p:sp>
      <p:sp>
        <p:nvSpPr>
          <p:cNvPr id="9" name="TextBox 8">
            <a:extLst>
              <a:ext uri="{FF2B5EF4-FFF2-40B4-BE49-F238E27FC236}">
                <a16:creationId xmlns="" xmlns:a16="http://schemas.microsoft.com/office/drawing/2014/main" id="{68759A81-AE4D-4285-8FCE-26647466A154}"/>
              </a:ext>
            </a:extLst>
          </p:cNvPr>
          <p:cNvSpPr txBox="1"/>
          <p:nvPr/>
        </p:nvSpPr>
        <p:spPr>
          <a:xfrm>
            <a:off x="875615" y="5749191"/>
            <a:ext cx="2439770" cy="461665"/>
          </a:xfrm>
          <a:prstGeom prst="rect">
            <a:avLst/>
          </a:prstGeom>
          <a:noFill/>
        </p:spPr>
        <p:txBody>
          <a:bodyPr wrap="none" rtlCol="0">
            <a:spAutoFit/>
          </a:bodyPr>
          <a:lstStyle/>
          <a:p>
            <a:pPr eaLnBrk="1" fontAlgn="auto" hangingPunct="1">
              <a:spcBef>
                <a:spcPts val="0"/>
              </a:spcBef>
              <a:spcAft>
                <a:spcPts val="0"/>
              </a:spcAft>
            </a:pPr>
            <a:r>
              <a:rPr lang="en-US" sz="2400" b="0" i="0" dirty="0">
                <a:solidFill>
                  <a:srgbClr val="006BA6"/>
                </a:solidFill>
                <a:latin typeface="Calibri"/>
                <a:ea typeface="+mn-ea"/>
                <a:cs typeface="Calibri"/>
              </a:rPr>
              <a:t>Endstation 2 (ES2)</a:t>
            </a:r>
          </a:p>
        </p:txBody>
      </p:sp>
    </p:spTree>
    <p:extLst>
      <p:ext uri="{BB962C8B-B14F-4D97-AF65-F5344CB8AC3E}">
        <p14:creationId xmlns:p14="http://schemas.microsoft.com/office/powerpoint/2010/main" val="18869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03DFCA-C610-4B8F-A1AD-28918BE37E19}"/>
              </a:ext>
            </a:extLst>
          </p:cNvPr>
          <p:cNvSpPr>
            <a:spLocks noGrp="1"/>
          </p:cNvSpPr>
          <p:nvPr>
            <p:ph type="title"/>
          </p:nvPr>
        </p:nvSpPr>
        <p:spPr/>
        <p:txBody>
          <a:bodyPr/>
          <a:lstStyle/>
          <a:p>
            <a:r>
              <a:rPr lang="en-US" dirty="0"/>
              <a:t>Endstation 2- High Pressure</a:t>
            </a:r>
          </a:p>
        </p:txBody>
      </p:sp>
      <p:sp>
        <p:nvSpPr>
          <p:cNvPr id="5" name="Content Placeholder 4">
            <a:extLst>
              <a:ext uri="{FF2B5EF4-FFF2-40B4-BE49-F238E27FC236}">
                <a16:creationId xmlns="" xmlns:a16="http://schemas.microsoft.com/office/drawing/2014/main" id="{70B81543-F036-4818-9E66-DAD108E59284}"/>
              </a:ext>
            </a:extLst>
          </p:cNvPr>
          <p:cNvSpPr>
            <a:spLocks noGrp="1"/>
          </p:cNvSpPr>
          <p:nvPr>
            <p:ph sz="half" idx="2"/>
          </p:nvPr>
        </p:nvSpPr>
        <p:spPr>
          <a:xfrm>
            <a:off x="4921325" y="1295400"/>
            <a:ext cx="4038600" cy="4525963"/>
          </a:xfrm>
        </p:spPr>
        <p:txBody>
          <a:bodyPr>
            <a:normAutofit lnSpcReduction="10000"/>
          </a:bodyPr>
          <a:lstStyle/>
          <a:p>
            <a:r>
              <a:rPr lang="en-US" dirty="0"/>
              <a:t>10x10 </a:t>
            </a:r>
            <a:r>
              <a:rPr lang="en-US" dirty="0">
                <a:latin typeface="Symbol" panose="05050102010706020507" pitchFamily="18" charset="2"/>
              </a:rPr>
              <a:t>m</a:t>
            </a:r>
            <a:r>
              <a:rPr lang="en-US" dirty="0"/>
              <a:t>m</a:t>
            </a:r>
            <a:r>
              <a:rPr lang="en-US" baseline="30000" dirty="0"/>
              <a:t>2</a:t>
            </a:r>
            <a:r>
              <a:rPr lang="en-US" dirty="0"/>
              <a:t> X-ray spot</a:t>
            </a:r>
          </a:p>
          <a:p>
            <a:r>
              <a:rPr lang="en-US" dirty="0"/>
              <a:t>10-35keV</a:t>
            </a:r>
          </a:p>
          <a:p>
            <a:r>
              <a:rPr lang="en-US" dirty="0"/>
              <a:t>Axial &amp; Radial Geometries</a:t>
            </a:r>
          </a:p>
          <a:p>
            <a:r>
              <a:rPr lang="en-US" dirty="0"/>
              <a:t>Shutterless Single Crystal</a:t>
            </a:r>
          </a:p>
          <a:p>
            <a:r>
              <a:rPr lang="en-US" dirty="0"/>
              <a:t>Laser Heating</a:t>
            </a:r>
          </a:p>
          <a:p>
            <a:pPr lvl="1"/>
            <a:r>
              <a:rPr lang="en-US" dirty="0"/>
              <a:t>Pyrometry and Peak Scaling method implemented.</a:t>
            </a:r>
          </a:p>
          <a:p>
            <a:endParaRPr lang="en-US" dirty="0"/>
          </a:p>
        </p:txBody>
      </p:sp>
      <p:pic>
        <p:nvPicPr>
          <p:cNvPr id="11" name="Content Placeholder 7">
            <a:extLst>
              <a:ext uri="{FF2B5EF4-FFF2-40B4-BE49-F238E27FC236}">
                <a16:creationId xmlns="" xmlns:a16="http://schemas.microsoft.com/office/drawing/2014/main" id="{8E2005B9-8B0C-4C66-9192-B3609064BC9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2235" t="19044" r="34816" b="19783"/>
          <a:stretch/>
        </p:blipFill>
        <p:spPr>
          <a:xfrm>
            <a:off x="-643009" y="1295400"/>
            <a:ext cx="5452548" cy="4368951"/>
          </a:xfrm>
          <a:prstGeom prst="rect">
            <a:avLst/>
          </a:prstGeom>
        </p:spPr>
      </p:pic>
    </p:spTree>
    <p:extLst>
      <p:ext uri="{BB962C8B-B14F-4D97-AF65-F5344CB8AC3E}">
        <p14:creationId xmlns:p14="http://schemas.microsoft.com/office/powerpoint/2010/main" val="1057189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LS Template">
  <a:themeElements>
    <a:clrScheme name="ALS Theme">
      <a:dk1>
        <a:srgbClr val="00395A"/>
      </a:dk1>
      <a:lt1>
        <a:srgbClr val="FFFFFF"/>
      </a:lt1>
      <a:dk2>
        <a:srgbClr val="006BA6"/>
      </a:dk2>
      <a:lt2>
        <a:srgbClr val="63666A"/>
      </a:lt2>
      <a:accent1>
        <a:srgbClr val="E04E39"/>
      </a:accent1>
      <a:accent2>
        <a:srgbClr val="EAAA00"/>
      </a:accent2>
      <a:accent3>
        <a:srgbClr val="74AA50"/>
      </a:accent3>
      <a:accent4>
        <a:srgbClr val="00B5E2"/>
      </a:accent4>
      <a:accent5>
        <a:srgbClr val="007681"/>
      </a:accent5>
      <a:accent6>
        <a:srgbClr val="5D4777"/>
      </a:accent6>
      <a:hlink>
        <a:srgbClr val="D57800"/>
      </a:hlink>
      <a:folHlink>
        <a:srgbClr val="672E45"/>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solidFill>
              <a:schemeClr val="tx2"/>
            </a:solidFill>
            <a:latin typeface="Calibri"/>
            <a:cs typeface="Calibri"/>
          </a:defRPr>
        </a:defPPr>
      </a:lstStyle>
    </a:txDef>
  </a:objectDefaults>
  <a:extraClrSchemeLst/>
</a:theme>
</file>

<file path=ppt/theme/theme3.xml><?xml version="1.0" encoding="utf-8"?>
<a:theme xmlns:a="http://schemas.openxmlformats.org/drawingml/2006/main" name="1_ALS Template">
  <a:themeElements>
    <a:clrScheme name="ALS Theme">
      <a:dk1>
        <a:srgbClr val="00395A"/>
      </a:dk1>
      <a:lt1>
        <a:srgbClr val="FFFFFF"/>
      </a:lt1>
      <a:dk2>
        <a:srgbClr val="006BA6"/>
      </a:dk2>
      <a:lt2>
        <a:srgbClr val="63666A"/>
      </a:lt2>
      <a:accent1>
        <a:srgbClr val="E04E39"/>
      </a:accent1>
      <a:accent2>
        <a:srgbClr val="EAAA00"/>
      </a:accent2>
      <a:accent3>
        <a:srgbClr val="74AA50"/>
      </a:accent3>
      <a:accent4>
        <a:srgbClr val="00B5E2"/>
      </a:accent4>
      <a:accent5>
        <a:srgbClr val="007681"/>
      </a:accent5>
      <a:accent6>
        <a:srgbClr val="5D4777"/>
      </a:accent6>
      <a:hlink>
        <a:srgbClr val="D57800"/>
      </a:hlink>
      <a:folHlink>
        <a:srgbClr val="672E45"/>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solidFill>
              <a:schemeClr val="tx2"/>
            </a:solidFill>
            <a:latin typeface="Calibri"/>
            <a:cs typeface="Calibri"/>
          </a:defRPr>
        </a:defPPr>
      </a:lstStyle>
    </a:txDef>
  </a:objectDefaults>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PS-SAC-Review-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\\CARS4\server\WIN32APP\MSOffice\Template\BLANK.POT</Template>
  <TotalTime>39452</TotalTime>
  <Words>1333</Words>
  <Application>Microsoft Office PowerPoint</Application>
  <PresentationFormat>On-screen Show (4:3)</PresentationFormat>
  <Paragraphs>346</Paragraphs>
  <Slides>23</Slides>
  <Notes>13</Notes>
  <HiddenSlides>0</HiddenSlides>
  <MMClips>0</MMClips>
  <ScaleCrop>false</ScaleCrop>
  <HeadingPairs>
    <vt:vector size="4" baseType="variant">
      <vt:variant>
        <vt:lpstr>Theme</vt:lpstr>
      </vt:variant>
      <vt:variant>
        <vt:i4>7</vt:i4>
      </vt:variant>
      <vt:variant>
        <vt:lpstr>Slide Titles</vt:lpstr>
      </vt:variant>
      <vt:variant>
        <vt:i4>23</vt:i4>
      </vt:variant>
    </vt:vector>
  </HeadingPairs>
  <TitlesOfParts>
    <vt:vector size="30" baseType="lpstr">
      <vt:lpstr>Blank</vt:lpstr>
      <vt:lpstr>ALS Template</vt:lpstr>
      <vt:lpstr>1_ALS Template</vt:lpstr>
      <vt:lpstr>1_Blank</vt:lpstr>
      <vt:lpstr>APS-SAC-Review-template</vt:lpstr>
      <vt:lpstr>Office Theme</vt:lpstr>
      <vt:lpstr>2_Blank</vt:lpstr>
      <vt:lpstr>US Facilities for  Diamond Anvil Cell Research</vt:lpstr>
      <vt:lpstr>Outline</vt:lpstr>
      <vt:lpstr>Synchrotron Sources for DAC Beamlines</vt:lpstr>
      <vt:lpstr>Intensity of DAC sources Figure of merit for beamline without focusing, e.g. slits on LVP</vt:lpstr>
      <vt:lpstr>Brightness of DAC sources Figure of merit for beamline with focusing, i.e. diamond anvil cell</vt:lpstr>
      <vt:lpstr>Brightness of DAC sources</vt:lpstr>
      <vt:lpstr>Beamline 12.2.2 at the Advanced Light Source</vt:lpstr>
      <vt:lpstr>Beamline 12.2.2</vt:lpstr>
      <vt:lpstr>Endstation 2- High Pressure</vt:lpstr>
      <vt:lpstr>Beamlines 3-ID and 30-ID at the  Advanced Photon Source</vt:lpstr>
      <vt:lpstr>PowerPoint Presentation</vt:lpstr>
      <vt:lpstr>PowerPoint Presentation</vt:lpstr>
      <vt:lpstr>HPCAT Sector 16 at the  Advanced Photon Source</vt:lpstr>
      <vt:lpstr>HPCAT – Four Beamlines</vt:lpstr>
      <vt:lpstr>GSECARS Sector 13 at the  Advanced Photon Source</vt:lpstr>
      <vt:lpstr>PowerPoint Presentation</vt:lpstr>
      <vt:lpstr>PowerPoint Presentation</vt:lpstr>
      <vt:lpstr>PowerPoint Presentation</vt:lpstr>
      <vt:lpstr>PowerPoint Presentation</vt:lpstr>
      <vt:lpstr>PowerPoint Presentation</vt:lpstr>
      <vt:lpstr>Summary of US DAC Beamlines</vt:lpstr>
      <vt:lpstr>Questions for NSLS-II DAC Proposal</vt:lpstr>
      <vt:lpstr>Questions for NSLS-II DAC Proposal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Nancy Lazarz</dc:creator>
  <cp:lastModifiedBy>Mark Rivers</cp:lastModifiedBy>
  <cp:revision>490</cp:revision>
  <cp:lastPrinted>1999-05-21T17:15:31Z</cp:lastPrinted>
  <dcterms:created xsi:type="dcterms:W3CDTF">1995-06-17T23:31:02Z</dcterms:created>
  <dcterms:modified xsi:type="dcterms:W3CDTF">2017-10-28T13:35:35Z</dcterms:modified>
</cp:coreProperties>
</file>