
<file path=[Content_Types].xml><?xml version="1.0" encoding="utf-8"?>
<Types xmlns="http://schemas.openxmlformats.org/package/2006/content-types">
  <Default Extension="png" ContentType="image/png"/>
  <Default Extension="bin" ContentType="application/vnd.openxmlformats-officedocument.oleObject"/>
  <Default Extension="mpeg" ContentType="video/mpe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avi" ContentType="video/x-msvideo"/>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4" r:id="rId3"/>
    <p:sldMasterId id="2147483680" r:id="rId4"/>
    <p:sldMasterId id="2147483721" r:id="rId5"/>
    <p:sldMasterId id="2147483736" r:id="rId6"/>
    <p:sldMasterId id="2147483762" r:id="rId7"/>
    <p:sldMasterId id="2147483767" r:id="rId8"/>
    <p:sldMasterId id="2147483792" r:id="rId9"/>
    <p:sldMasterId id="2147483804" r:id="rId10"/>
    <p:sldMasterId id="2147483816" r:id="rId11"/>
    <p:sldMasterId id="2147483825" r:id="rId12"/>
    <p:sldMasterId id="2147483838" r:id="rId13"/>
    <p:sldMasterId id="2147483843" r:id="rId14"/>
    <p:sldMasterId id="2147483847" r:id="rId15"/>
    <p:sldMasterId id="2147483859" r:id="rId16"/>
    <p:sldMasterId id="2147483874" r:id="rId17"/>
    <p:sldMasterId id="2147483887" r:id="rId18"/>
    <p:sldMasterId id="2147483911" r:id="rId19"/>
    <p:sldMasterId id="2147483926" r:id="rId20"/>
    <p:sldMasterId id="2147483940" r:id="rId21"/>
    <p:sldMasterId id="2147483952" r:id="rId22"/>
    <p:sldMasterId id="2147483967" r:id="rId23"/>
  </p:sldMasterIdLst>
  <p:notesMasterIdLst>
    <p:notesMasterId r:id="rId81"/>
  </p:notesMasterIdLst>
  <p:handoutMasterIdLst>
    <p:handoutMasterId r:id="rId82"/>
  </p:handoutMasterIdLst>
  <p:sldIdLst>
    <p:sldId id="421" r:id="rId24"/>
    <p:sldId id="472" r:id="rId25"/>
    <p:sldId id="667" r:id="rId26"/>
    <p:sldId id="670" r:id="rId27"/>
    <p:sldId id="675" r:id="rId28"/>
    <p:sldId id="661" r:id="rId29"/>
    <p:sldId id="676" r:id="rId30"/>
    <p:sldId id="679" r:id="rId31"/>
    <p:sldId id="700" r:id="rId32"/>
    <p:sldId id="680" r:id="rId33"/>
    <p:sldId id="677" r:id="rId34"/>
    <p:sldId id="681" r:id="rId35"/>
    <p:sldId id="684" r:id="rId36"/>
    <p:sldId id="688" r:id="rId37"/>
    <p:sldId id="689" r:id="rId38"/>
    <p:sldId id="683" r:id="rId39"/>
    <p:sldId id="557" r:id="rId40"/>
    <p:sldId id="660" r:id="rId41"/>
    <p:sldId id="561" r:id="rId42"/>
    <p:sldId id="671" r:id="rId43"/>
    <p:sldId id="674" r:id="rId44"/>
    <p:sldId id="592" r:id="rId45"/>
    <p:sldId id="597" r:id="rId46"/>
    <p:sldId id="701" r:id="rId47"/>
    <p:sldId id="702" r:id="rId48"/>
    <p:sldId id="703" r:id="rId49"/>
    <p:sldId id="529" r:id="rId50"/>
    <p:sldId id="704" r:id="rId51"/>
    <p:sldId id="715" r:id="rId52"/>
    <p:sldId id="708" r:id="rId53"/>
    <p:sldId id="705" r:id="rId54"/>
    <p:sldId id="706" r:id="rId55"/>
    <p:sldId id="709" r:id="rId56"/>
    <p:sldId id="710" r:id="rId57"/>
    <p:sldId id="711" r:id="rId58"/>
    <p:sldId id="714" r:id="rId59"/>
    <p:sldId id="717" r:id="rId60"/>
    <p:sldId id="623" r:id="rId61"/>
    <p:sldId id="666" r:id="rId62"/>
    <p:sldId id="653" r:id="rId63"/>
    <p:sldId id="656" r:id="rId64"/>
    <p:sldId id="657" r:id="rId65"/>
    <p:sldId id="658" r:id="rId66"/>
    <p:sldId id="630" r:id="rId67"/>
    <p:sldId id="631" r:id="rId68"/>
    <p:sldId id="632" r:id="rId69"/>
    <p:sldId id="646" r:id="rId70"/>
    <p:sldId id="647" r:id="rId71"/>
    <p:sldId id="650" r:id="rId72"/>
    <p:sldId id="719" r:id="rId73"/>
    <p:sldId id="721" r:id="rId74"/>
    <p:sldId id="693" r:id="rId75"/>
    <p:sldId id="692" r:id="rId76"/>
    <p:sldId id="691" r:id="rId77"/>
    <p:sldId id="699" r:id="rId78"/>
    <p:sldId id="718" r:id="rId79"/>
    <p:sldId id="720" r:id="rId80"/>
  </p:sldIdLst>
  <p:sldSz cx="9144000" cy="6858000" type="screen4x3"/>
  <p:notesSz cx="7010400" cy="9296400"/>
  <p:defaultTextStyle>
    <a:defPPr>
      <a:defRPr lang="en-US"/>
    </a:defPPr>
    <a:lvl1pPr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1pPr>
    <a:lvl2pPr marL="4572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2pPr>
    <a:lvl3pPr marL="9144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3pPr>
    <a:lvl4pPr marL="13716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4pPr>
    <a:lvl5pPr marL="1828800" algn="l" rtl="0" eaLnBrk="0" fontAlgn="base" hangingPunct="0">
      <a:spcBef>
        <a:spcPct val="0"/>
      </a:spcBef>
      <a:spcAft>
        <a:spcPct val="0"/>
      </a:spcAft>
      <a:defRPr sz="1200" b="1" i="1" kern="1200">
        <a:solidFill>
          <a:schemeClr val="tx1"/>
        </a:solidFill>
        <a:latin typeface="Arial" charset="0"/>
        <a:ea typeface="ＭＳ Ｐゴシック" pitchFamily="-107" charset="-128"/>
        <a:cs typeface="+mn-cs"/>
      </a:defRPr>
    </a:lvl5pPr>
    <a:lvl6pPr marL="2286000" algn="l" defTabSz="914400" rtl="0" eaLnBrk="1" latinLnBrk="0" hangingPunct="1">
      <a:defRPr sz="1200" b="1" i="1" kern="1200">
        <a:solidFill>
          <a:schemeClr val="tx1"/>
        </a:solidFill>
        <a:latin typeface="Arial" charset="0"/>
        <a:ea typeface="ＭＳ Ｐゴシック" pitchFamily="-107" charset="-128"/>
        <a:cs typeface="+mn-cs"/>
      </a:defRPr>
    </a:lvl6pPr>
    <a:lvl7pPr marL="2743200" algn="l" defTabSz="914400" rtl="0" eaLnBrk="1" latinLnBrk="0" hangingPunct="1">
      <a:defRPr sz="1200" b="1" i="1" kern="1200">
        <a:solidFill>
          <a:schemeClr val="tx1"/>
        </a:solidFill>
        <a:latin typeface="Arial" charset="0"/>
        <a:ea typeface="ＭＳ Ｐゴシック" pitchFamily="-107" charset="-128"/>
        <a:cs typeface="+mn-cs"/>
      </a:defRPr>
    </a:lvl7pPr>
    <a:lvl8pPr marL="3200400" algn="l" defTabSz="914400" rtl="0" eaLnBrk="1" latinLnBrk="0" hangingPunct="1">
      <a:defRPr sz="1200" b="1" i="1" kern="1200">
        <a:solidFill>
          <a:schemeClr val="tx1"/>
        </a:solidFill>
        <a:latin typeface="Arial" charset="0"/>
        <a:ea typeface="ＭＳ Ｐゴシック" pitchFamily="-107" charset="-128"/>
        <a:cs typeface="+mn-cs"/>
      </a:defRPr>
    </a:lvl8pPr>
    <a:lvl9pPr marL="3657600" algn="l" defTabSz="914400" rtl="0" eaLnBrk="1" latinLnBrk="0" hangingPunct="1">
      <a:defRPr sz="1200" b="1" i="1" kern="1200">
        <a:solidFill>
          <a:schemeClr val="tx1"/>
        </a:solidFill>
        <a:latin typeface="Arial" charset="0"/>
        <a:ea typeface="ＭＳ Ｐゴシック" pitchFamily="-107"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FF00"/>
    <a:srgbClr val="33CC33"/>
    <a:srgbClr val="FFFFFF"/>
    <a:srgbClr val="CCECFF"/>
    <a:srgbClr val="FFFF66"/>
    <a:srgbClr val="00CC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0419" autoAdjust="0"/>
  </p:normalViewPr>
  <p:slideViewPr>
    <p:cSldViewPr snapToGrid="0">
      <p:cViewPr varScale="1">
        <p:scale>
          <a:sx n="51" d="100"/>
          <a:sy n="51" d="100"/>
        </p:scale>
        <p:origin x="1387" y="4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61" Type="http://schemas.openxmlformats.org/officeDocument/2006/relationships/slide" Target="slides/slide38.xml"/><Relationship Id="rId8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1009" tIns="45506" rIns="91009" bIns="45506" numCol="1" anchor="t" anchorCtr="0" compatLnSpc="1">
            <a:prstTxWarp prst="textNoShape">
              <a:avLst/>
            </a:prstTxWarp>
          </a:bodyPr>
          <a:lstStyle>
            <a:lvl1pPr defTabSz="909638">
              <a:defRPr>
                <a:latin typeface="Arial" pitchFamily="-107" charset="0"/>
                <a:ea typeface="+mn-ea"/>
              </a:defRPr>
            </a:lvl1pPr>
          </a:lstStyle>
          <a:p>
            <a:pPr>
              <a:defRPr/>
            </a:pPr>
            <a:endParaRPr lang="en-US"/>
          </a:p>
        </p:txBody>
      </p:sp>
      <p:sp>
        <p:nvSpPr>
          <p:cNvPr id="50179" name="Rectangle 3"/>
          <p:cNvSpPr>
            <a:spLocks noGrp="1" noChangeArrowheads="1"/>
          </p:cNvSpPr>
          <p:nvPr>
            <p:ph type="dt" sz="quarter" idx="1"/>
          </p:nvPr>
        </p:nvSpPr>
        <p:spPr bwMode="auto">
          <a:xfrm>
            <a:off x="3946525" y="0"/>
            <a:ext cx="3035300" cy="463550"/>
          </a:xfrm>
          <a:prstGeom prst="rect">
            <a:avLst/>
          </a:prstGeom>
          <a:noFill/>
          <a:ln w="9525">
            <a:noFill/>
            <a:miter lim="800000"/>
            <a:headEnd/>
            <a:tailEnd/>
          </a:ln>
          <a:effectLst/>
        </p:spPr>
        <p:txBody>
          <a:bodyPr vert="horz" wrap="square" lIns="91009" tIns="45506" rIns="91009" bIns="45506" numCol="1" anchor="t" anchorCtr="0" compatLnSpc="1">
            <a:prstTxWarp prst="textNoShape">
              <a:avLst/>
            </a:prstTxWarp>
          </a:bodyPr>
          <a:lstStyle>
            <a:lvl1pPr algn="r" defTabSz="909638">
              <a:defRPr>
                <a:latin typeface="Arial" pitchFamily="-107" charset="0"/>
                <a:ea typeface="+mn-ea"/>
              </a:defRPr>
            </a:lvl1pPr>
          </a:lstStyle>
          <a:p>
            <a:pPr>
              <a:defRPr/>
            </a:pPr>
            <a:endParaRPr lang="en-US"/>
          </a:p>
        </p:txBody>
      </p:sp>
      <p:sp>
        <p:nvSpPr>
          <p:cNvPr id="50180" name="Rectangle 4"/>
          <p:cNvSpPr>
            <a:spLocks noGrp="1" noChangeArrowheads="1"/>
          </p:cNvSpPr>
          <p:nvPr>
            <p:ph type="ftr" sz="quarter" idx="2"/>
          </p:nvPr>
        </p:nvSpPr>
        <p:spPr bwMode="auto">
          <a:xfrm>
            <a:off x="0" y="8867775"/>
            <a:ext cx="3036888" cy="463550"/>
          </a:xfrm>
          <a:prstGeom prst="rect">
            <a:avLst/>
          </a:prstGeom>
          <a:noFill/>
          <a:ln w="9525">
            <a:noFill/>
            <a:miter lim="800000"/>
            <a:headEnd/>
            <a:tailEnd/>
          </a:ln>
          <a:effectLst/>
        </p:spPr>
        <p:txBody>
          <a:bodyPr vert="horz" wrap="square" lIns="91009" tIns="45506" rIns="91009" bIns="45506" numCol="1" anchor="b" anchorCtr="0" compatLnSpc="1">
            <a:prstTxWarp prst="textNoShape">
              <a:avLst/>
            </a:prstTxWarp>
          </a:bodyPr>
          <a:lstStyle>
            <a:lvl1pPr defTabSz="909638">
              <a:defRPr>
                <a:latin typeface="Arial" pitchFamily="-107" charset="0"/>
                <a:ea typeface="+mn-ea"/>
              </a:defRPr>
            </a:lvl1pPr>
          </a:lstStyle>
          <a:p>
            <a:pPr>
              <a:defRPr/>
            </a:pPr>
            <a:endParaRPr lang="en-US"/>
          </a:p>
        </p:txBody>
      </p:sp>
      <p:sp>
        <p:nvSpPr>
          <p:cNvPr id="50181" name="Rectangle 5"/>
          <p:cNvSpPr>
            <a:spLocks noGrp="1" noChangeArrowheads="1"/>
          </p:cNvSpPr>
          <p:nvPr>
            <p:ph type="sldNum" sz="quarter" idx="3"/>
          </p:nvPr>
        </p:nvSpPr>
        <p:spPr bwMode="auto">
          <a:xfrm>
            <a:off x="3946525" y="8867775"/>
            <a:ext cx="3035300" cy="463550"/>
          </a:xfrm>
          <a:prstGeom prst="rect">
            <a:avLst/>
          </a:prstGeom>
          <a:noFill/>
          <a:ln w="9525">
            <a:noFill/>
            <a:miter lim="800000"/>
            <a:headEnd/>
            <a:tailEnd/>
          </a:ln>
          <a:effectLst/>
        </p:spPr>
        <p:txBody>
          <a:bodyPr vert="horz" wrap="square" lIns="91009" tIns="45506" rIns="91009" bIns="45506" numCol="1" anchor="b" anchorCtr="0" compatLnSpc="1">
            <a:prstTxWarp prst="textNoShape">
              <a:avLst/>
            </a:prstTxWarp>
          </a:bodyPr>
          <a:lstStyle>
            <a:lvl1pPr algn="r" defTabSz="909638">
              <a:defRPr/>
            </a:lvl1pPr>
          </a:lstStyle>
          <a:p>
            <a:fld id="{32C45EEF-6759-4EEA-A63E-CBDC2538EFC4}" type="slidenum">
              <a:rPr lang="en-US"/>
              <a:pPr/>
              <a:t>‹#›</a:t>
            </a:fld>
            <a:endParaRPr lang="en-US"/>
          </a:p>
        </p:txBody>
      </p:sp>
    </p:spTree>
    <p:extLst>
      <p:ext uri="{BB962C8B-B14F-4D97-AF65-F5344CB8AC3E}">
        <p14:creationId xmlns:p14="http://schemas.microsoft.com/office/powerpoint/2010/main" val="2844306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098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75779" name="Rectangle 3"/>
          <p:cNvSpPr>
            <a:spLocks noGrp="1" noChangeArrowheads="1"/>
          </p:cNvSpPr>
          <p:nvPr>
            <p:ph type="body" idx="1"/>
          </p:nvPr>
        </p:nvSpPr>
        <p:spPr bwMode="auto">
          <a:xfrm>
            <a:off x="701675" y="4416425"/>
            <a:ext cx="5607050" cy="4183063"/>
          </a:xfrm>
          <a:prstGeom prst="rect">
            <a:avLst/>
          </a:prstGeom>
          <a:solidFill>
            <a:srgbClr val="FFFFFF"/>
          </a:solidFill>
          <a:ln>
            <a:solidFill>
              <a:srgbClr val="000000"/>
            </a:solidFill>
            <a:miter lim="800000"/>
            <a:headEnd/>
            <a:tailEnd/>
          </a:ln>
        </p:spPr>
        <p:txBody>
          <a:bodyPr lIns="93177" tIns="46589" rIns="93177" bIns="46589"/>
          <a:lstStyle/>
          <a:p>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1E96C09-79E4-4672-9221-DDFFEBD8F1F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525263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DF044E-327E-4724-B9BA-271AB68B60E3}"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smtClean="0">
              <a:ln>
                <a:noFill/>
              </a:ln>
              <a:solidFill>
                <a:srgbClr val="000000"/>
              </a:solidFill>
              <a:effectLst/>
              <a:uLnTx/>
              <a:uFillTx/>
              <a:latin typeface="Arial" pitchFamily="34" charset="0"/>
              <a:ea typeface="+mn-ea"/>
              <a:cs typeface="+mn-c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extLst>
      <p:ext uri="{BB962C8B-B14F-4D97-AF65-F5344CB8AC3E}">
        <p14:creationId xmlns:p14="http://schemas.microsoft.com/office/powerpoint/2010/main" val="2859548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82586D-8D6D-47EC-9A50-7BA54177984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extLst>
      <p:ext uri="{BB962C8B-B14F-4D97-AF65-F5344CB8AC3E}">
        <p14:creationId xmlns:p14="http://schemas.microsoft.com/office/powerpoint/2010/main" val="557575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43000" y="685800"/>
            <a:ext cx="4572000" cy="3429000"/>
          </a:xfrm>
          <a:ln/>
        </p:spPr>
      </p:sp>
      <p:sp>
        <p:nvSpPr>
          <p:cNvPr id="35843" name="Rectangle 3"/>
          <p:cNvSpPr>
            <a:spLocks noGrp="1" noChangeArrowheads="1"/>
          </p:cNvSpPr>
          <p:nvPr>
            <p:ph type="body" idx="1"/>
          </p:nvPr>
        </p:nvSpPr>
        <p:spPr>
          <a:xfrm>
            <a:off x="685644" y="4343440"/>
            <a:ext cx="5486713" cy="4114092"/>
          </a:xfrm>
          <a:noFill/>
          <a:ln/>
        </p:spPr>
        <p:txBody>
          <a:bodyPr/>
          <a:lstStyle/>
          <a:p>
            <a:endParaRPr lang="en-US" smtClean="0">
              <a:latin typeface="Times New Roman" charset="0"/>
            </a:endParaRPr>
          </a:p>
        </p:txBody>
      </p:sp>
    </p:spTree>
    <p:extLst>
      <p:ext uri="{BB962C8B-B14F-4D97-AF65-F5344CB8AC3E}">
        <p14:creationId xmlns:p14="http://schemas.microsoft.com/office/powerpoint/2010/main" val="3657743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xfrm>
            <a:off x="1176338" y="696913"/>
            <a:ext cx="4638675" cy="3479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noChangeArrowheads="1"/>
          </p:cNvSpPr>
          <p:nvPr>
            <p:ph type="body" idx="1"/>
          </p:nvPr>
        </p:nvSpPr>
        <p:spPr bwMode="auto">
          <a:xfrm>
            <a:off x="698500" y="4408488"/>
            <a:ext cx="5594350" cy="4176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52890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xfrm>
            <a:off x="1177925" y="696913"/>
            <a:ext cx="4638675" cy="3479800"/>
          </a:xfrm>
          <a:prstGeom prst="rect">
            <a:avLst/>
          </a:prstGeom>
          <a:solidFill>
            <a:srgbClr val="FFFFFF"/>
          </a:solidFill>
          <a:ln>
            <a:solidFill>
              <a:srgbClr val="000000"/>
            </a:solidFill>
            <a:miter lim="800000"/>
            <a:headEnd/>
            <a:tailEnd/>
          </a:ln>
        </p:spPr>
      </p:sp>
      <p:sp>
        <p:nvSpPr>
          <p:cNvPr id="88067" name="Rectangle 3"/>
          <p:cNvSpPr>
            <a:spLocks noGrp="1" noChangeArrowheads="1"/>
          </p:cNvSpPr>
          <p:nvPr>
            <p:ph type="body" idx="1"/>
          </p:nvPr>
        </p:nvSpPr>
        <p:spPr bwMode="auto">
          <a:xfrm>
            <a:off x="698500" y="4410075"/>
            <a:ext cx="5594350" cy="4175125"/>
          </a:xfrm>
          <a:prstGeom prst="rect">
            <a:avLst/>
          </a:prstGeom>
          <a:solidFill>
            <a:srgbClr val="FFFFFF"/>
          </a:solidFill>
          <a:ln>
            <a:solidFill>
              <a:srgbClr val="000000"/>
            </a:solidFill>
            <a:miter lim="800000"/>
            <a:headEnd/>
            <a:tailEnd/>
          </a:ln>
        </p:spPr>
        <p:txBody>
          <a:bodyPr lIns="92511" tIns="46256" rIns="92511" bIns="46256"/>
          <a:lstStyle/>
          <a:p>
            <a:endParaRPr lang="en-US" altLang="en-US" smtClean="0"/>
          </a:p>
        </p:txBody>
      </p:sp>
    </p:spTree>
    <p:extLst>
      <p:ext uri="{BB962C8B-B14F-4D97-AF65-F5344CB8AC3E}">
        <p14:creationId xmlns:p14="http://schemas.microsoft.com/office/powerpoint/2010/main" val="2202848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bwMode="auto">
          <a:xfrm>
            <a:off x="1177925" y="696913"/>
            <a:ext cx="4638675" cy="3479800"/>
          </a:xfrm>
          <a:prstGeom prst="rect">
            <a:avLst/>
          </a:prstGeom>
          <a:solidFill>
            <a:srgbClr val="FFFFFF"/>
          </a:solidFill>
          <a:ln>
            <a:solidFill>
              <a:srgbClr val="000000"/>
            </a:solidFill>
            <a:miter lim="800000"/>
            <a:headEnd/>
            <a:tailEnd/>
          </a:ln>
        </p:spPr>
      </p:sp>
      <p:sp>
        <p:nvSpPr>
          <p:cNvPr id="89091" name="Rectangle 3"/>
          <p:cNvSpPr>
            <a:spLocks noGrp="1" noChangeArrowheads="1"/>
          </p:cNvSpPr>
          <p:nvPr>
            <p:ph type="body" idx="1"/>
          </p:nvPr>
        </p:nvSpPr>
        <p:spPr bwMode="auto">
          <a:xfrm>
            <a:off x="698500" y="4410075"/>
            <a:ext cx="5594350" cy="4175125"/>
          </a:xfrm>
          <a:prstGeom prst="rect">
            <a:avLst/>
          </a:prstGeom>
          <a:solidFill>
            <a:srgbClr val="FFFFFF"/>
          </a:solidFill>
          <a:ln>
            <a:solidFill>
              <a:srgbClr val="000000"/>
            </a:solidFill>
            <a:miter lim="800000"/>
            <a:headEnd/>
            <a:tailEnd/>
          </a:ln>
        </p:spPr>
        <p:txBody>
          <a:bodyPr lIns="92511" tIns="46256" rIns="92511" bIns="46256"/>
          <a:lstStyle/>
          <a:p>
            <a:endParaRPr lang="en-US" altLang="en-US" smtClean="0"/>
          </a:p>
        </p:txBody>
      </p:sp>
    </p:spTree>
    <p:extLst>
      <p:ext uri="{BB962C8B-B14F-4D97-AF65-F5344CB8AC3E}">
        <p14:creationId xmlns:p14="http://schemas.microsoft.com/office/powerpoint/2010/main" val="1859401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spcBef>
                <a:spcPct val="30000"/>
              </a:spcBef>
              <a:defRPr sz="1200">
                <a:solidFill>
                  <a:schemeClr val="tx1"/>
                </a:solidFill>
                <a:latin typeface="Times New Roman" panose="02020603050405020304" pitchFamily="18" charset="0"/>
              </a:defRPr>
            </a:lvl1pPr>
            <a:lvl2pPr marL="742950" indent="-285750" defTabSz="950913" eaLnBrk="0" hangingPunct="0">
              <a:spcBef>
                <a:spcPct val="30000"/>
              </a:spcBef>
              <a:defRPr sz="1200">
                <a:solidFill>
                  <a:schemeClr val="tx1"/>
                </a:solidFill>
                <a:latin typeface="Times New Roman" panose="02020603050405020304" pitchFamily="18" charset="0"/>
              </a:defRPr>
            </a:lvl2pPr>
            <a:lvl3pPr marL="1143000" indent="-228600" defTabSz="950913" eaLnBrk="0" hangingPunct="0">
              <a:spcBef>
                <a:spcPct val="30000"/>
              </a:spcBef>
              <a:defRPr sz="1200">
                <a:solidFill>
                  <a:schemeClr val="tx1"/>
                </a:solidFill>
                <a:latin typeface="Times New Roman" panose="02020603050405020304" pitchFamily="18" charset="0"/>
              </a:defRPr>
            </a:lvl3pPr>
            <a:lvl4pPr marL="1600200" indent="-228600" defTabSz="950913" eaLnBrk="0" hangingPunct="0">
              <a:spcBef>
                <a:spcPct val="30000"/>
              </a:spcBef>
              <a:defRPr sz="1200">
                <a:solidFill>
                  <a:schemeClr val="tx1"/>
                </a:solidFill>
                <a:latin typeface="Times New Roman" panose="02020603050405020304" pitchFamily="18" charset="0"/>
              </a:defRPr>
            </a:lvl4pPr>
            <a:lvl5pPr marL="2057400" indent="-228600" defTabSz="950913" eaLnBrk="0" hangingPunct="0">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AB0B4686-1BBC-4D76-9293-75DFF16105A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27</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200662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B26BF-DF5E-4F54-8ED3-7003C09B8B6D}"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9027" name="Rectangle 2"/>
          <p:cNvSpPr>
            <a:spLocks noGrp="1" noRot="1" noChangeAspect="1" noChangeArrowheads="1" noTextEdit="1"/>
          </p:cNvSpPr>
          <p:nvPr>
            <p:ph type="sldImg"/>
          </p:nvPr>
        </p:nvSpPr>
        <p:spPr>
          <a:xfrm>
            <a:off x="1209675" y="708025"/>
            <a:ext cx="4833938" cy="3625850"/>
          </a:xfrm>
          <a:ln/>
        </p:spPr>
      </p:sp>
      <p:sp>
        <p:nvSpPr>
          <p:cNvPr id="129028" name="Rectangle 3"/>
          <p:cNvSpPr>
            <a:spLocks noGrp="1" noChangeArrowheads="1"/>
          </p:cNvSpPr>
          <p:nvPr>
            <p:ph type="body" idx="1"/>
          </p:nvPr>
        </p:nvSpPr>
        <p:spPr>
          <a:xfrm>
            <a:off x="957470" y="4572703"/>
            <a:ext cx="5421796" cy="290173"/>
          </a:xfrm>
          <a:noFill/>
          <a:ln/>
        </p:spPr>
        <p:txBody>
          <a:bodyPr lIns="95984" tIns="47993" rIns="95984" bIns="47993">
            <a:spAutoFit/>
          </a:bodyPr>
          <a:lstStyle/>
          <a:p>
            <a:pPr eaLnBrk="1" hangingPunct="1"/>
            <a:endParaRPr lang="en-US" smtClean="0">
              <a:latin typeface="Arial" charset="0"/>
            </a:endParaRPr>
          </a:p>
        </p:txBody>
      </p:sp>
    </p:spTree>
    <p:extLst>
      <p:ext uri="{BB962C8B-B14F-4D97-AF65-F5344CB8AC3E}">
        <p14:creationId xmlns:p14="http://schemas.microsoft.com/office/powerpoint/2010/main" val="1668745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919C4-D4B9-4CB2-AB0C-D7768217C733}"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14711" y="4344025"/>
            <a:ext cx="5028579" cy="4114488"/>
          </a:xfrm>
          <a:noFill/>
          <a:ln/>
        </p:spPr>
        <p:txBody>
          <a:bodyPr/>
          <a:lstStyle/>
          <a:p>
            <a:pPr eaLnBrk="1" hangingPunct="1"/>
            <a:endParaRPr lang="en-AU" altLang="en-AU" smtClean="0">
              <a:latin typeface="Arial" charset="0"/>
            </a:endParaRPr>
          </a:p>
        </p:txBody>
      </p:sp>
    </p:spTree>
    <p:extLst>
      <p:ext uri="{BB962C8B-B14F-4D97-AF65-F5344CB8AC3E}">
        <p14:creationId xmlns:p14="http://schemas.microsoft.com/office/powerpoint/2010/main" val="1040191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701675" y="4416426"/>
            <a:ext cx="5607050" cy="4183063"/>
          </a:xfrm>
          <a:prstGeom prst="rect">
            <a:avLst/>
          </a:prstGeom>
          <a:solidFill>
            <a:srgbClr val="FFFFFF"/>
          </a:solidFill>
          <a:ln>
            <a:solidFill>
              <a:srgbClr val="000000"/>
            </a:solidFill>
            <a:miter lim="800000"/>
            <a:headEnd/>
            <a:tailEnd/>
          </a:ln>
        </p:spPr>
        <p:txBody>
          <a:bodyPr lIns="93163" tIns="46583" rIns="93163" bIns="46583"/>
          <a:lstStyle/>
          <a:p>
            <a:endParaRPr lang="en-US"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60 seconds : 7.2 minutes total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8D9F9-CF38-4560-8E61-3EAD83FCF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372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2640D-EBA1-48D5-A18F-3163E41D47A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dirty="0"/>
              <a:t>To utilize different approaches for</a:t>
            </a:r>
            <a:r>
              <a:rPr lang="en-US" baseline="0" dirty="0"/>
              <a:t> sample characterization we have built </a:t>
            </a:r>
            <a:r>
              <a:rPr lang="en-US" dirty="0"/>
              <a:t>three dedicated stations: main IDD combined with LH and on-line advanced spectroscopy, BMD coupled with BS, and BMC for </a:t>
            </a:r>
            <a:r>
              <a:rPr lang="en-US" dirty="0" err="1"/>
              <a:t>sXRD</a:t>
            </a:r>
            <a:r>
              <a:rPr lang="en-US" dirty="0"/>
              <a:t> where 6-axis diffractometer is combined</a:t>
            </a:r>
            <a:r>
              <a:rPr lang="en-US" baseline="0" dirty="0"/>
              <a:t> with LH , details during the tour.</a:t>
            </a:r>
            <a:endParaRPr lang="en-US" dirty="0"/>
          </a:p>
        </p:txBody>
      </p:sp>
    </p:spTree>
    <p:extLst>
      <p:ext uri="{BB962C8B-B14F-4D97-AF65-F5344CB8AC3E}">
        <p14:creationId xmlns:p14="http://schemas.microsoft.com/office/powerpoint/2010/main" val="3039716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DC0654-EF12-0B4F-BA3F-1361B0977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152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a:latin typeface="+mn-lt"/>
                <a:ea typeface="+mn-ea"/>
              </a:rPr>
              <a:t>Ice-VII is a high pressure polymorph of water-ice and has been recently approved as a mineral by the International Mineralogical Association based on X-ray diffraction data collected at GSECARS. Earth scientists have long debated how much water may be preserved in the regions of the mantle from where these diamonds are believed to have formed, the transition zone and at lower mantle boundary. These inclusions are believed to be residues of aqueous fluids present in the mantle when the diamonds formed, at pressures as high as 24 </a:t>
            </a:r>
            <a:r>
              <a:rPr lang="en-US" dirty="0" err="1">
                <a:latin typeface="+mn-lt"/>
                <a:ea typeface="+mn-ea"/>
              </a:rPr>
              <a:t>GPa</a:t>
            </a:r>
            <a:r>
              <a:rPr lang="en-US" dirty="0">
                <a:latin typeface="+mn-lt"/>
                <a:ea typeface="+mn-ea"/>
              </a:rPr>
              <a:t>, with the ice-VII phase crystallizing within the diamond upon ascent. The included ice-VII preserves the high pressures at which the fluids were included and represent the highest pressure of a molecular solid directly observed in nature. This finding has important implications for our understanding of how water and heat-generating elements such as K, U, Th, which have increased solubility in aqueous fluids, may be recycled in the deep Earth, for example though subduction zone processes.</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pPr marL="0" marR="0" lvl="0" indent="0" algn="l" defTabSz="914400" rtl="0" eaLnBrk="0" fontAlgn="base" latinLnBrk="0" hangingPunct="0">
              <a:lnSpc>
                <a:spcPct val="100000"/>
              </a:lnSpc>
              <a:spcBef>
                <a:spcPct val="0"/>
              </a:spcBef>
              <a:spcAft>
                <a:spcPct val="0"/>
              </a:spcAft>
              <a:buClrTx/>
              <a:buSzTx/>
              <a:buFontTx/>
              <a:buNone/>
              <a:tabLst/>
              <a:defRPr/>
            </a:pPr>
            <a:fld id="{B05F1CC4-4BD3-7540-881D-7D9114FCAB5C}" type="slidenum">
              <a:rPr kumimoji="0" lang="en-US" sz="1200" b="1" i="1" u="none" strike="noStrike" kern="1200" cap="none" spc="0" normalizeH="0" baseline="0" noProof="0" smtClean="0">
                <a:ln>
                  <a:noFill/>
                </a:ln>
                <a:solidFill>
                  <a:prstClr val="black"/>
                </a:solidFill>
                <a:effectLst/>
                <a:uLnTx/>
                <a:uFillTx/>
                <a:latin typeface="Arial" charset="0"/>
                <a:ea typeface="ＭＳ Ｐゴシック" pitchFamily="-107"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39</a:t>
            </a:fld>
            <a:endParaRPr kumimoji="0" lang="en-US" sz="1200" b="1" i="1" u="none" strike="noStrike" kern="1200" cap="none" spc="0" normalizeH="0" baseline="0" noProof="0">
              <a:ln>
                <a:noFill/>
              </a:ln>
              <a:solidFill>
                <a:prstClr val="black"/>
              </a:solidFill>
              <a:effectLst/>
              <a:uLnTx/>
              <a:uFillTx/>
              <a:latin typeface="Arial" charset="0"/>
              <a:ea typeface="ＭＳ Ｐゴシック" pitchFamily="-107" charset="-128"/>
              <a:cs typeface="+mn-cs"/>
            </a:endParaRPr>
          </a:p>
        </p:txBody>
      </p:sp>
    </p:spTree>
    <p:extLst>
      <p:ext uri="{BB962C8B-B14F-4D97-AF65-F5344CB8AC3E}">
        <p14:creationId xmlns:p14="http://schemas.microsoft.com/office/powerpoint/2010/main" val="3291019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86075" y="523875"/>
            <a:ext cx="3498850" cy="2624138"/>
          </a:xfrm>
          <a:prstGeom prst="rect">
            <a:avLst/>
          </a:prstGeom>
          <a:noFill/>
          <a:ln w="12700">
            <a:solidFill>
              <a:prstClr val="black"/>
            </a:solidFill>
          </a:ln>
        </p:spPr>
      </p:sp>
      <p:sp>
        <p:nvSpPr>
          <p:cNvPr id="3" name="Notes Placeholder 2"/>
          <p:cNvSpPr>
            <a:spLocks noGrp="1"/>
          </p:cNvSpPr>
          <p:nvPr>
            <p:ph type="body" idx="1"/>
          </p:nvPr>
        </p:nvSpPr>
        <p:spPr>
          <a:xfrm>
            <a:off x="927734" y="3324542"/>
            <a:ext cx="7415533" cy="3148649"/>
          </a:xfrm>
          <a:prstGeom prst="rect">
            <a:avLst/>
          </a:prstGeom>
        </p:spPr>
        <p:txBody>
          <a:bodyPr lIns="91221" tIns="45610" rIns="91221" bIns="45610">
            <a:normAutofit/>
          </a:bodyPr>
          <a:lstStyle/>
          <a:p>
            <a:r>
              <a:rPr lang="en-US" dirty="0" smtClean="0"/>
              <a:t>For the</a:t>
            </a:r>
            <a:r>
              <a:rPr lang="en-US" baseline="0" dirty="0" smtClean="0"/>
              <a:t> </a:t>
            </a:r>
            <a:r>
              <a:rPr lang="en-US" baseline="0" dirty="0" err="1" smtClean="0"/>
              <a:t>the</a:t>
            </a:r>
            <a:r>
              <a:rPr lang="en-US" baseline="0" dirty="0" smtClean="0"/>
              <a:t> electron </a:t>
            </a:r>
            <a:r>
              <a:rPr lang="en-US" baseline="0" dirty="0" err="1" smtClean="0"/>
              <a:t>microscopists</a:t>
            </a:r>
            <a:r>
              <a:rPr lang="en-US" baseline="0" dirty="0" smtClean="0"/>
              <a:t> in the room, CTR’s are very closely related to </a:t>
            </a:r>
            <a:r>
              <a:rPr lang="en-US" baseline="0" dirty="0" err="1" smtClean="0"/>
              <a:t>relrods</a:t>
            </a:r>
            <a:r>
              <a:rPr lang="en-US" baseline="0" dirty="0" smtClean="0"/>
              <a:t> in the TEM, and arise from the truncation of a crystal in a nearly atomically flat way</a:t>
            </a:r>
            <a:endParaRPr lang="en-US" dirty="0"/>
          </a:p>
        </p:txBody>
      </p:sp>
    </p:spTree>
    <p:extLst>
      <p:ext uri="{BB962C8B-B14F-4D97-AF65-F5344CB8AC3E}">
        <p14:creationId xmlns:p14="http://schemas.microsoft.com/office/powerpoint/2010/main" val="1965692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t>Go to "View | Header and Footer" to add your organization, sponsor, meeting name here; then, click "Apply to All"</a:t>
            </a: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945D9E-63B9-5E4E-8365-A329C73C4C3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59444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343400"/>
            <a:ext cx="6705600" cy="4114800"/>
          </a:xfrm>
        </p:spPr>
        <p:txBody>
          <a:bodyPr/>
          <a:lstStyle/>
          <a:p>
            <a:r>
              <a:rPr lang="en-US" sz="1100" b="1" dirty="0" smtClean="0">
                <a:solidFill>
                  <a:schemeClr val="bg2">
                    <a:lumMod val="10000"/>
                  </a:schemeClr>
                </a:solidFill>
              </a:rPr>
              <a:t>I've shown you what I hope are compelling</a:t>
            </a:r>
            <a:r>
              <a:rPr lang="en-US" sz="1100" b="1" baseline="0" dirty="0" smtClean="0">
                <a:solidFill>
                  <a:schemeClr val="bg2">
                    <a:lumMod val="10000"/>
                  </a:schemeClr>
                </a:solidFill>
              </a:rPr>
              <a:t> examples of future science that will be enabled by</a:t>
            </a:r>
            <a:r>
              <a:rPr lang="en-US" sz="1100" b="1" dirty="0" smtClean="0">
                <a:solidFill>
                  <a:schemeClr val="bg2">
                    <a:lumMod val="10000"/>
                  </a:schemeClr>
                </a:solidFill>
              </a:rPr>
              <a:t> the new, 4th generation of storage ring x-ray source</a:t>
            </a:r>
            <a:r>
              <a:rPr lang="en-US" sz="1100" b="1" baseline="0" dirty="0" smtClean="0">
                <a:solidFill>
                  <a:schemeClr val="bg2">
                    <a:lumMod val="10000"/>
                  </a:schemeClr>
                </a:solidFill>
              </a:rPr>
              <a:t> using </a:t>
            </a:r>
            <a:r>
              <a:rPr lang="en-US" sz="1100" b="1" dirty="0" smtClean="0">
                <a:solidFill>
                  <a:schemeClr val="bg2">
                    <a:lumMod val="10000"/>
                  </a:schemeClr>
                </a:solidFill>
              </a:rPr>
              <a:t>MBA magnet lattice technology</a:t>
            </a:r>
          </a:p>
          <a:p>
            <a:r>
              <a:rPr lang="en-US" sz="1050" b="1" dirty="0" smtClean="0">
                <a:solidFill>
                  <a:schemeClr val="bg2">
                    <a:lumMod val="10000"/>
                  </a:schemeClr>
                </a:solidFill>
              </a:rPr>
              <a:t>So</a:t>
            </a:r>
            <a:r>
              <a:rPr lang="en-US" sz="1050" b="1" baseline="0" dirty="0" smtClean="0">
                <a:solidFill>
                  <a:schemeClr val="bg2">
                    <a:lumMod val="10000"/>
                  </a:schemeClr>
                </a:solidFill>
              </a:rPr>
              <a:t> w</a:t>
            </a:r>
            <a:r>
              <a:rPr lang="en-US" sz="1050" b="1" dirty="0" smtClean="0">
                <a:solidFill>
                  <a:schemeClr val="bg2">
                    <a:lumMod val="10000"/>
                  </a:schemeClr>
                </a:solidFill>
              </a:rPr>
              <a:t>hat does this</a:t>
            </a:r>
            <a:r>
              <a:rPr lang="en-US" sz="1050" b="1" baseline="0" dirty="0" smtClean="0">
                <a:solidFill>
                  <a:schemeClr val="bg2">
                    <a:lumMod val="10000"/>
                  </a:schemeClr>
                </a:solidFill>
              </a:rPr>
              <a:t> MBA technology consist of?</a:t>
            </a:r>
            <a:endParaRPr lang="en-US" sz="1050" b="1" dirty="0" smtClean="0">
              <a:solidFill>
                <a:schemeClr val="bg2">
                  <a:lumMod val="10000"/>
                </a:schemeClr>
              </a:solidFill>
            </a:endParaRPr>
          </a:p>
          <a:p>
            <a:r>
              <a:rPr lang="en-US" sz="1050" dirty="0" smtClean="0">
                <a:solidFill>
                  <a:schemeClr val="bg2">
                    <a:lumMod val="10000"/>
                  </a:schemeClr>
                </a:solidFill>
              </a:rPr>
              <a:t>These diagrams schematically show the magnet structure between each of the straight sections in the storage</a:t>
            </a:r>
            <a:r>
              <a:rPr lang="en-US" sz="1050" baseline="0" dirty="0" smtClean="0">
                <a:solidFill>
                  <a:schemeClr val="bg2">
                    <a:lumMod val="10000"/>
                  </a:schemeClr>
                </a:solidFill>
              </a:rPr>
              <a:t> ring. The yellow boxes are the dipole bending magnets, and the other symbols are the higher-order focusing magnets.</a:t>
            </a:r>
            <a:endParaRPr lang="en-US" sz="1050" dirty="0" smtClean="0">
              <a:solidFill>
                <a:schemeClr val="bg2">
                  <a:lumMod val="10000"/>
                </a:schemeClr>
              </a:solidFill>
            </a:endParaRPr>
          </a:p>
          <a:p>
            <a:r>
              <a:rPr lang="en-US" sz="1050" b="1" dirty="0" smtClean="0">
                <a:solidFill>
                  <a:schemeClr val="bg2">
                    <a:lumMod val="10000"/>
                  </a:schemeClr>
                </a:solidFill>
              </a:rPr>
              <a:t>Most </a:t>
            </a:r>
            <a:r>
              <a:rPr lang="en-US" sz="1050" b="1" dirty="0">
                <a:solidFill>
                  <a:schemeClr val="bg2">
                    <a:lumMod val="10000"/>
                  </a:schemeClr>
                </a:solidFill>
              </a:rPr>
              <a:t>light sources today operate with what is known as a double-</a:t>
            </a:r>
            <a:r>
              <a:rPr lang="en-US" sz="1050" b="1" dirty="0" smtClean="0">
                <a:solidFill>
                  <a:schemeClr val="bg2">
                    <a:lumMod val="10000"/>
                  </a:schemeClr>
                </a:solidFill>
              </a:rPr>
              <a:t>bend </a:t>
            </a:r>
            <a:r>
              <a:rPr lang="en-US" sz="1050" b="1" dirty="0" err="1" smtClean="0">
                <a:solidFill>
                  <a:schemeClr val="bg2">
                    <a:lumMod val="10000"/>
                  </a:schemeClr>
                </a:solidFill>
              </a:rPr>
              <a:t>achromat</a:t>
            </a:r>
            <a:r>
              <a:rPr lang="en-US" sz="1050" b="1" dirty="0" smtClean="0">
                <a:solidFill>
                  <a:schemeClr val="bg2">
                    <a:lumMod val="10000"/>
                  </a:schemeClr>
                </a:solidFill>
              </a:rPr>
              <a:t>. </a:t>
            </a:r>
            <a:r>
              <a:rPr lang="en-US" sz="1050" b="0" dirty="0" smtClean="0">
                <a:solidFill>
                  <a:schemeClr val="bg2">
                    <a:lumMod val="10000"/>
                  </a:schemeClr>
                </a:solidFill>
              </a:rPr>
              <a:t>There are two bending magnets between each straight section.</a:t>
            </a:r>
            <a:endParaRPr lang="en-US" sz="1050" b="1" dirty="0">
              <a:solidFill>
                <a:schemeClr val="bg2">
                  <a:lumMod val="10000"/>
                </a:schemeClr>
              </a:solidFill>
            </a:endParaRPr>
          </a:p>
          <a:p>
            <a:endParaRPr lang="en-US" sz="1050" b="1" dirty="0" smtClean="0"/>
          </a:p>
          <a:p>
            <a:r>
              <a:rPr lang="en-US" sz="1050" b="1" dirty="0" smtClean="0"/>
              <a:t>To</a:t>
            </a:r>
            <a:r>
              <a:rPr lang="en-US" sz="1050" b="1" baseline="0" dirty="0" smtClean="0"/>
              <a:t> m</a:t>
            </a:r>
            <a:r>
              <a:rPr lang="en-US" sz="1050" b="1" dirty="0" smtClean="0"/>
              <a:t>ake an</a:t>
            </a:r>
            <a:r>
              <a:rPr lang="en-US" sz="1050" b="1" baseline="0" dirty="0" smtClean="0"/>
              <a:t> MBA lattice</a:t>
            </a:r>
            <a:r>
              <a:rPr lang="en-US" sz="1050" b="1" dirty="0" smtClean="0"/>
              <a:t> you</a:t>
            </a:r>
            <a:r>
              <a:rPr lang="en-US" sz="1050" b="1" baseline="0" dirty="0" smtClean="0"/>
              <a:t> split the bending magnets up into smaller lengths separated by focusing magnets. As you increase the number of bending magnets, you can get</a:t>
            </a:r>
            <a:r>
              <a:rPr lang="en-US" sz="1050" b="1" dirty="0" smtClean="0"/>
              <a:t> </a:t>
            </a:r>
            <a:r>
              <a:rPr lang="en-US" sz="1050" b="1" dirty="0"/>
              <a:t>can </a:t>
            </a:r>
            <a:r>
              <a:rPr lang="en-US" sz="1050" b="1" dirty="0" smtClean="0"/>
              <a:t>a </a:t>
            </a:r>
            <a:r>
              <a:rPr lang="en-US" sz="1050" b="1" dirty="0"/>
              <a:t>very rapid reduction in the </a:t>
            </a:r>
            <a:r>
              <a:rPr lang="en-US" sz="1050" b="1" dirty="0" err="1" smtClean="0"/>
              <a:t>emittance</a:t>
            </a:r>
            <a:r>
              <a:rPr lang="en-US" sz="1050" b="1" dirty="0" smtClean="0"/>
              <a:t>. </a:t>
            </a:r>
            <a:r>
              <a:rPr lang="en-US" sz="1050" b="0" dirty="0" smtClean="0"/>
              <a:t>The </a:t>
            </a:r>
            <a:r>
              <a:rPr lang="en-US" sz="1050" b="0" dirty="0" err="1" smtClean="0"/>
              <a:t>emittance</a:t>
            </a:r>
            <a:r>
              <a:rPr lang="en-US" sz="1050" b="0" dirty="0" smtClean="0"/>
              <a:t> scales as the inverse cube of the number of dipoles.</a:t>
            </a:r>
            <a:r>
              <a:rPr lang="en-US" sz="1050" b="0" baseline="0" dirty="0" smtClean="0"/>
              <a:t> </a:t>
            </a:r>
            <a:r>
              <a:rPr lang="en-US" sz="1050" b="1" dirty="0" smtClean="0"/>
              <a:t>A seven</a:t>
            </a:r>
            <a:r>
              <a:rPr lang="en-US" sz="1050" b="1" dirty="0"/>
              <a:t>-bend </a:t>
            </a:r>
            <a:r>
              <a:rPr lang="en-US" sz="1050" b="1" dirty="0" err="1"/>
              <a:t>achromat</a:t>
            </a:r>
            <a:r>
              <a:rPr lang="en-US" sz="1050" b="1" dirty="0"/>
              <a:t> can provide </a:t>
            </a:r>
            <a:r>
              <a:rPr lang="en-US" sz="1050" b="1" dirty="0" smtClean="0"/>
              <a:t>40 times better performance</a:t>
            </a:r>
            <a:r>
              <a:rPr lang="en-US" sz="1050" dirty="0" smtClean="0"/>
              <a:t>. </a:t>
            </a:r>
          </a:p>
          <a:p>
            <a:endParaRPr lang="en-US" sz="1050" b="1" dirty="0" smtClean="0"/>
          </a:p>
          <a:p>
            <a:r>
              <a:rPr lang="en-US" sz="1050" b="1" dirty="0" smtClean="0"/>
              <a:t>The first</a:t>
            </a:r>
            <a:r>
              <a:rPr lang="en-US" sz="1050" b="1" baseline="0" dirty="0" smtClean="0"/>
              <a:t> ring to be built with an MBA lattice is now under construction</a:t>
            </a:r>
            <a:r>
              <a:rPr lang="en-US" sz="1050" b="1" dirty="0" smtClean="0"/>
              <a:t> </a:t>
            </a:r>
            <a:r>
              <a:rPr lang="en-US" sz="1050" b="1" dirty="0"/>
              <a:t>in </a:t>
            </a:r>
            <a:r>
              <a:rPr lang="en-US" sz="1050" b="1" dirty="0" smtClean="0"/>
              <a:t>Sweden.</a:t>
            </a:r>
            <a:r>
              <a:rPr lang="en-US" sz="1050" b="1" baseline="0" dirty="0" smtClean="0"/>
              <a:t> Other MBA rings are being built or proposed, for example at ESRF. </a:t>
            </a:r>
            <a:r>
              <a:rPr lang="en-US" sz="1050" b="0" baseline="0" dirty="0" smtClean="0"/>
              <a:t>Because of the space needed for the additional magnets, </a:t>
            </a:r>
            <a:r>
              <a:rPr lang="en-US" sz="1050" dirty="0" smtClean="0"/>
              <a:t>MBA lattices are well suited to large circumference rings like APS.</a:t>
            </a:r>
            <a:endParaRPr lang="en-US" sz="1050" dirty="0"/>
          </a:p>
          <a:p>
            <a:endParaRPr lang="en-US" sz="1100" dirty="0"/>
          </a:p>
          <a:p>
            <a:pPr lvl="1"/>
            <a:endParaRPr lang="en-US" sz="1100" dirty="0" smtClean="0">
              <a:solidFill>
                <a:srgbClr val="202020"/>
              </a:solidFill>
            </a:endParaRPr>
          </a:p>
          <a:p>
            <a:endParaRPr lang="en-US" sz="1100" dirty="0"/>
          </a:p>
          <a:p>
            <a:endParaRPr lang="en-US" sz="1100" dirty="0"/>
          </a:p>
        </p:txBody>
      </p:sp>
    </p:spTree>
    <p:extLst>
      <p:ext uri="{BB962C8B-B14F-4D97-AF65-F5344CB8AC3E}">
        <p14:creationId xmlns:p14="http://schemas.microsoft.com/office/powerpoint/2010/main" val="3125744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8" y="8829967"/>
            <a:ext cx="3037840" cy="464820"/>
          </a:xfrm>
          <a:prstGeom prst="rect">
            <a:avLst/>
          </a:prstGeom>
          <a:ln/>
        </p:spPr>
        <p:txBody>
          <a:bodyPr lIns="93177" tIns="46589" rIns="93177" bIns="46589"/>
          <a:lstStyle/>
          <a:p>
            <a:pPr marL="0" marR="0" lvl="0" indent="0" algn="l" defTabSz="914400" rtl="0" eaLnBrk="0" fontAlgn="base" latinLnBrk="0" hangingPunct="0">
              <a:lnSpc>
                <a:spcPct val="100000"/>
              </a:lnSpc>
              <a:spcBef>
                <a:spcPct val="0"/>
              </a:spcBef>
              <a:spcAft>
                <a:spcPct val="0"/>
              </a:spcAft>
              <a:buClrTx/>
              <a:buSzTx/>
              <a:buFontTx/>
              <a:buNone/>
              <a:tabLst/>
              <a:defRPr/>
            </a:pPr>
            <a:fld id="{4F68E8C1-6678-4C6A-BE09-D6B9FF11FD8D}" type="slidenum">
              <a:rPr kumimoji="0" lang="en-US" altLang="en-US" sz="1200" b="1" i="1" u="none" strike="noStrike" kern="1200" cap="none" spc="0" normalizeH="0" baseline="0" noProof="0">
                <a:ln>
                  <a:noFill/>
                </a:ln>
                <a:solidFill>
                  <a:srgbClr val="000000"/>
                </a:solidFill>
                <a:effectLst/>
                <a:uLnTx/>
                <a:uFillTx/>
                <a:latin typeface="Arial" charset="0"/>
                <a:ea typeface="ＭＳ Ｐゴシック" pitchFamily="-107"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55</a:t>
            </a:fld>
            <a:endParaRPr kumimoji="0" lang="en-US" altLang="en-US" sz="1200" b="1" i="1" u="none" strike="noStrike" kern="1200" cap="none" spc="0" normalizeH="0" baseline="0" noProof="0">
              <a:ln>
                <a:noFill/>
              </a:ln>
              <a:solidFill>
                <a:srgbClr val="000000"/>
              </a:solidFill>
              <a:effectLst/>
              <a:uLnTx/>
              <a:uFillTx/>
              <a:latin typeface="Arial" charset="0"/>
              <a:ea typeface="ＭＳ Ｐゴシック" pitchFamily="-107" charset="-128"/>
              <a:cs typeface="+mn-cs"/>
            </a:endParaRPr>
          </a:p>
        </p:txBody>
      </p:sp>
      <p:sp>
        <p:nvSpPr>
          <p:cNvPr id="4098" name="Rectangle 2"/>
          <p:cNvSpPr>
            <a:spLocks noGrp="1" noRot="1" noChangeAspect="1" noChangeArrowheads="1" noTextEdit="1"/>
          </p:cNvSpPr>
          <p:nvPr>
            <p:ph type="sldImg"/>
          </p:nvPr>
        </p:nvSpPr>
        <p:spPr>
          <a:xfrm>
            <a:off x="1181100" y="696913"/>
            <a:ext cx="4648200" cy="3486150"/>
          </a:xfrm>
          <a:prstGeom prst="rect">
            <a:avLst/>
          </a:prstGeom>
          <a:ln/>
        </p:spPr>
      </p:sp>
      <p:sp>
        <p:nvSpPr>
          <p:cNvPr id="4099" name="Rectangle 3"/>
          <p:cNvSpPr>
            <a:spLocks noGrp="1" noChangeArrowheads="1"/>
          </p:cNvSpPr>
          <p:nvPr>
            <p:ph type="body" idx="1"/>
          </p:nvPr>
        </p:nvSpPr>
        <p:spPr>
          <a:xfrm>
            <a:off x="701040" y="4415790"/>
            <a:ext cx="5608320" cy="4183380"/>
          </a:xfrm>
          <a:prstGeom prst="rect">
            <a:avLst/>
          </a:prstGeom>
        </p:spPr>
        <p:txBody>
          <a:bodyPr lIns="93177" tIns="46589" rIns="93177" bIns="46589"/>
          <a:lstStyle/>
          <a:p>
            <a:endParaRPr lang="en-US" altLang="en-US"/>
          </a:p>
        </p:txBody>
      </p:sp>
    </p:spTree>
    <p:extLst>
      <p:ext uri="{BB962C8B-B14F-4D97-AF65-F5344CB8AC3E}">
        <p14:creationId xmlns:p14="http://schemas.microsoft.com/office/powerpoint/2010/main" val="833337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DC0654-EF12-0B4F-BA3F-1361B0977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324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200">
                <a:solidFill>
                  <a:schemeClr val="tx1"/>
                </a:solidFill>
                <a:latin typeface="Arial" panose="020B0604020202020204" pitchFamily="34" charset="0"/>
              </a:defRPr>
            </a:lvl1pPr>
            <a:lvl2pPr marL="741363" indent="-284163" defTabSz="920750" eaLnBrk="0" hangingPunct="0">
              <a:spcBef>
                <a:spcPct val="30000"/>
              </a:spcBef>
              <a:defRPr sz="1200">
                <a:solidFill>
                  <a:schemeClr val="tx1"/>
                </a:solidFill>
                <a:latin typeface="Arial" panose="020B0604020202020204" pitchFamily="34" charset="0"/>
              </a:defRPr>
            </a:lvl2pPr>
            <a:lvl3pPr marL="1141413" indent="-227013" defTabSz="920750" eaLnBrk="0" hangingPunct="0">
              <a:spcBef>
                <a:spcPct val="30000"/>
              </a:spcBef>
              <a:defRPr sz="1200">
                <a:solidFill>
                  <a:schemeClr val="tx1"/>
                </a:solidFill>
                <a:latin typeface="Arial" panose="020B0604020202020204" pitchFamily="34" charset="0"/>
              </a:defRPr>
            </a:lvl3pPr>
            <a:lvl4pPr marL="1598613" indent="-227013" defTabSz="920750" eaLnBrk="0" hangingPunct="0">
              <a:spcBef>
                <a:spcPct val="30000"/>
              </a:spcBef>
              <a:defRPr sz="1200">
                <a:solidFill>
                  <a:schemeClr val="tx1"/>
                </a:solidFill>
                <a:latin typeface="Arial" panose="020B0604020202020204" pitchFamily="34" charset="0"/>
              </a:defRPr>
            </a:lvl4pPr>
            <a:lvl5pPr marL="2055813" indent="-227013" defTabSz="920750" eaLnBrk="0" hangingPunct="0">
              <a:spcBef>
                <a:spcPct val="30000"/>
              </a:spcBef>
              <a:defRPr sz="1200">
                <a:solidFill>
                  <a:schemeClr val="tx1"/>
                </a:solidFill>
                <a:latin typeface="Arial" panose="020B0604020202020204" pitchFamily="34" charset="0"/>
              </a:defRPr>
            </a:lvl5pPr>
            <a:lvl6pPr marL="2513013" indent="-227013" defTabSz="920750" eaLnBrk="0" fontAlgn="base" hangingPunct="0">
              <a:spcBef>
                <a:spcPct val="30000"/>
              </a:spcBef>
              <a:spcAft>
                <a:spcPct val="0"/>
              </a:spcAft>
              <a:defRPr sz="1200">
                <a:solidFill>
                  <a:schemeClr val="tx1"/>
                </a:solidFill>
                <a:latin typeface="Arial" panose="020B0604020202020204" pitchFamily="34" charset="0"/>
              </a:defRPr>
            </a:lvl6pPr>
            <a:lvl7pPr marL="2970213" indent="-227013" defTabSz="920750" eaLnBrk="0" fontAlgn="base" hangingPunct="0">
              <a:spcBef>
                <a:spcPct val="30000"/>
              </a:spcBef>
              <a:spcAft>
                <a:spcPct val="0"/>
              </a:spcAft>
              <a:defRPr sz="1200">
                <a:solidFill>
                  <a:schemeClr val="tx1"/>
                </a:solidFill>
                <a:latin typeface="Arial" panose="020B0604020202020204" pitchFamily="34" charset="0"/>
              </a:defRPr>
            </a:lvl7pPr>
            <a:lvl8pPr marL="3427413" indent="-227013" defTabSz="920750" eaLnBrk="0" fontAlgn="base" hangingPunct="0">
              <a:spcBef>
                <a:spcPct val="30000"/>
              </a:spcBef>
              <a:spcAft>
                <a:spcPct val="0"/>
              </a:spcAft>
              <a:defRPr sz="1200">
                <a:solidFill>
                  <a:schemeClr val="tx1"/>
                </a:solidFill>
                <a:latin typeface="Arial" panose="020B0604020202020204" pitchFamily="34" charset="0"/>
              </a:defRPr>
            </a:lvl8pPr>
            <a:lvl9pPr marL="3884613" indent="-227013" defTabSz="9207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0750" rtl="0" eaLnBrk="1" fontAlgn="base" latinLnBrk="0" hangingPunct="1">
              <a:lnSpc>
                <a:spcPct val="100000"/>
              </a:lnSpc>
              <a:spcBef>
                <a:spcPct val="0"/>
              </a:spcBef>
              <a:spcAft>
                <a:spcPct val="0"/>
              </a:spcAft>
              <a:buClrTx/>
              <a:buSzTx/>
              <a:buFontTx/>
              <a:buNone/>
              <a:tabLst/>
              <a:defRPr/>
            </a:pPr>
            <a:fld id="{47DBF1AE-0953-48AD-AF75-F5E2CBED3A7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075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18188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200">
                <a:solidFill>
                  <a:schemeClr val="tx1"/>
                </a:solidFill>
                <a:latin typeface="Arial" panose="020B0604020202020204" pitchFamily="34" charset="0"/>
              </a:defRPr>
            </a:lvl1pPr>
            <a:lvl2pPr marL="741363" indent="-284163" defTabSz="920750" eaLnBrk="0" hangingPunct="0">
              <a:spcBef>
                <a:spcPct val="30000"/>
              </a:spcBef>
              <a:defRPr sz="1200">
                <a:solidFill>
                  <a:schemeClr val="tx1"/>
                </a:solidFill>
                <a:latin typeface="Arial" panose="020B0604020202020204" pitchFamily="34" charset="0"/>
              </a:defRPr>
            </a:lvl2pPr>
            <a:lvl3pPr marL="1141413" indent="-227013" defTabSz="920750" eaLnBrk="0" hangingPunct="0">
              <a:spcBef>
                <a:spcPct val="30000"/>
              </a:spcBef>
              <a:defRPr sz="1200">
                <a:solidFill>
                  <a:schemeClr val="tx1"/>
                </a:solidFill>
                <a:latin typeface="Arial" panose="020B0604020202020204" pitchFamily="34" charset="0"/>
              </a:defRPr>
            </a:lvl3pPr>
            <a:lvl4pPr marL="1598613" indent="-227013" defTabSz="920750" eaLnBrk="0" hangingPunct="0">
              <a:spcBef>
                <a:spcPct val="30000"/>
              </a:spcBef>
              <a:defRPr sz="1200">
                <a:solidFill>
                  <a:schemeClr val="tx1"/>
                </a:solidFill>
                <a:latin typeface="Arial" panose="020B0604020202020204" pitchFamily="34" charset="0"/>
              </a:defRPr>
            </a:lvl4pPr>
            <a:lvl5pPr marL="2055813" indent="-227013" defTabSz="920750" eaLnBrk="0" hangingPunct="0">
              <a:spcBef>
                <a:spcPct val="30000"/>
              </a:spcBef>
              <a:defRPr sz="1200">
                <a:solidFill>
                  <a:schemeClr val="tx1"/>
                </a:solidFill>
                <a:latin typeface="Arial" panose="020B0604020202020204" pitchFamily="34" charset="0"/>
              </a:defRPr>
            </a:lvl5pPr>
            <a:lvl6pPr marL="2513013" indent="-227013" defTabSz="920750" eaLnBrk="0" fontAlgn="base" hangingPunct="0">
              <a:spcBef>
                <a:spcPct val="30000"/>
              </a:spcBef>
              <a:spcAft>
                <a:spcPct val="0"/>
              </a:spcAft>
              <a:defRPr sz="1200">
                <a:solidFill>
                  <a:schemeClr val="tx1"/>
                </a:solidFill>
                <a:latin typeface="Arial" panose="020B0604020202020204" pitchFamily="34" charset="0"/>
              </a:defRPr>
            </a:lvl6pPr>
            <a:lvl7pPr marL="2970213" indent="-227013" defTabSz="920750" eaLnBrk="0" fontAlgn="base" hangingPunct="0">
              <a:spcBef>
                <a:spcPct val="30000"/>
              </a:spcBef>
              <a:spcAft>
                <a:spcPct val="0"/>
              </a:spcAft>
              <a:defRPr sz="1200">
                <a:solidFill>
                  <a:schemeClr val="tx1"/>
                </a:solidFill>
                <a:latin typeface="Arial" panose="020B0604020202020204" pitchFamily="34" charset="0"/>
              </a:defRPr>
            </a:lvl7pPr>
            <a:lvl8pPr marL="3427413" indent="-227013" defTabSz="920750" eaLnBrk="0" fontAlgn="base" hangingPunct="0">
              <a:spcBef>
                <a:spcPct val="30000"/>
              </a:spcBef>
              <a:spcAft>
                <a:spcPct val="0"/>
              </a:spcAft>
              <a:defRPr sz="1200">
                <a:solidFill>
                  <a:schemeClr val="tx1"/>
                </a:solidFill>
                <a:latin typeface="Arial" panose="020B0604020202020204" pitchFamily="34" charset="0"/>
              </a:defRPr>
            </a:lvl8pPr>
            <a:lvl9pPr marL="3884613" indent="-227013" defTabSz="9207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0750" rtl="0" eaLnBrk="1" fontAlgn="base" latinLnBrk="0" hangingPunct="1">
              <a:lnSpc>
                <a:spcPct val="100000"/>
              </a:lnSpc>
              <a:spcBef>
                <a:spcPct val="0"/>
              </a:spcBef>
              <a:spcAft>
                <a:spcPct val="0"/>
              </a:spcAft>
              <a:buClrTx/>
              <a:buSzTx/>
              <a:buFontTx/>
              <a:buNone/>
              <a:tabLst/>
              <a:defRPr/>
            </a:pPr>
            <a:fld id="{47DBF1AE-0953-48AD-AF75-F5E2CBED3A7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075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997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200">
                <a:solidFill>
                  <a:schemeClr val="tx1"/>
                </a:solidFill>
                <a:latin typeface="Arial" panose="020B0604020202020204" pitchFamily="34" charset="0"/>
              </a:defRPr>
            </a:lvl1pPr>
            <a:lvl2pPr marL="741363" indent="-284163" defTabSz="920750" eaLnBrk="0" hangingPunct="0">
              <a:spcBef>
                <a:spcPct val="30000"/>
              </a:spcBef>
              <a:defRPr sz="1200">
                <a:solidFill>
                  <a:schemeClr val="tx1"/>
                </a:solidFill>
                <a:latin typeface="Arial" panose="020B0604020202020204" pitchFamily="34" charset="0"/>
              </a:defRPr>
            </a:lvl2pPr>
            <a:lvl3pPr marL="1141413" indent="-227013" defTabSz="920750" eaLnBrk="0" hangingPunct="0">
              <a:spcBef>
                <a:spcPct val="30000"/>
              </a:spcBef>
              <a:defRPr sz="1200">
                <a:solidFill>
                  <a:schemeClr val="tx1"/>
                </a:solidFill>
                <a:latin typeface="Arial" panose="020B0604020202020204" pitchFamily="34" charset="0"/>
              </a:defRPr>
            </a:lvl3pPr>
            <a:lvl4pPr marL="1598613" indent="-227013" defTabSz="920750" eaLnBrk="0" hangingPunct="0">
              <a:spcBef>
                <a:spcPct val="30000"/>
              </a:spcBef>
              <a:defRPr sz="1200">
                <a:solidFill>
                  <a:schemeClr val="tx1"/>
                </a:solidFill>
                <a:latin typeface="Arial" panose="020B0604020202020204" pitchFamily="34" charset="0"/>
              </a:defRPr>
            </a:lvl4pPr>
            <a:lvl5pPr marL="2055813" indent="-227013" defTabSz="920750" eaLnBrk="0" hangingPunct="0">
              <a:spcBef>
                <a:spcPct val="30000"/>
              </a:spcBef>
              <a:defRPr sz="1200">
                <a:solidFill>
                  <a:schemeClr val="tx1"/>
                </a:solidFill>
                <a:latin typeface="Arial" panose="020B0604020202020204" pitchFamily="34" charset="0"/>
              </a:defRPr>
            </a:lvl5pPr>
            <a:lvl6pPr marL="2513013" indent="-227013" defTabSz="920750" eaLnBrk="0" fontAlgn="base" hangingPunct="0">
              <a:spcBef>
                <a:spcPct val="30000"/>
              </a:spcBef>
              <a:spcAft>
                <a:spcPct val="0"/>
              </a:spcAft>
              <a:defRPr sz="1200">
                <a:solidFill>
                  <a:schemeClr val="tx1"/>
                </a:solidFill>
                <a:latin typeface="Arial" panose="020B0604020202020204" pitchFamily="34" charset="0"/>
              </a:defRPr>
            </a:lvl6pPr>
            <a:lvl7pPr marL="2970213" indent="-227013" defTabSz="920750" eaLnBrk="0" fontAlgn="base" hangingPunct="0">
              <a:spcBef>
                <a:spcPct val="30000"/>
              </a:spcBef>
              <a:spcAft>
                <a:spcPct val="0"/>
              </a:spcAft>
              <a:defRPr sz="1200">
                <a:solidFill>
                  <a:schemeClr val="tx1"/>
                </a:solidFill>
                <a:latin typeface="Arial" panose="020B0604020202020204" pitchFamily="34" charset="0"/>
              </a:defRPr>
            </a:lvl7pPr>
            <a:lvl8pPr marL="3427413" indent="-227013" defTabSz="920750" eaLnBrk="0" fontAlgn="base" hangingPunct="0">
              <a:spcBef>
                <a:spcPct val="30000"/>
              </a:spcBef>
              <a:spcAft>
                <a:spcPct val="0"/>
              </a:spcAft>
              <a:defRPr sz="1200">
                <a:solidFill>
                  <a:schemeClr val="tx1"/>
                </a:solidFill>
                <a:latin typeface="Arial" panose="020B0604020202020204" pitchFamily="34" charset="0"/>
              </a:defRPr>
            </a:lvl8pPr>
            <a:lvl9pPr marL="3884613" indent="-227013" defTabSz="9207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0750" rtl="0" eaLnBrk="1" fontAlgn="base" latinLnBrk="0" hangingPunct="1">
              <a:lnSpc>
                <a:spcPct val="100000"/>
              </a:lnSpc>
              <a:spcBef>
                <a:spcPct val="0"/>
              </a:spcBef>
              <a:spcAft>
                <a:spcPct val="0"/>
              </a:spcAft>
              <a:buClrTx/>
              <a:buSzTx/>
              <a:buFontTx/>
              <a:buNone/>
              <a:tabLst/>
              <a:defRPr/>
            </a:pPr>
            <a:fld id="{47DBF1AE-0953-48AD-AF75-F5E2CBED3A7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075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117441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200">
                <a:solidFill>
                  <a:schemeClr val="tx1"/>
                </a:solidFill>
                <a:latin typeface="Arial" panose="020B0604020202020204" pitchFamily="34" charset="0"/>
              </a:defRPr>
            </a:lvl1pPr>
            <a:lvl2pPr marL="741363" indent="-284163" defTabSz="920750" eaLnBrk="0" hangingPunct="0">
              <a:spcBef>
                <a:spcPct val="30000"/>
              </a:spcBef>
              <a:defRPr sz="1200">
                <a:solidFill>
                  <a:schemeClr val="tx1"/>
                </a:solidFill>
                <a:latin typeface="Arial" panose="020B0604020202020204" pitchFamily="34" charset="0"/>
              </a:defRPr>
            </a:lvl2pPr>
            <a:lvl3pPr marL="1141413" indent="-227013" defTabSz="920750" eaLnBrk="0" hangingPunct="0">
              <a:spcBef>
                <a:spcPct val="30000"/>
              </a:spcBef>
              <a:defRPr sz="1200">
                <a:solidFill>
                  <a:schemeClr val="tx1"/>
                </a:solidFill>
                <a:latin typeface="Arial" panose="020B0604020202020204" pitchFamily="34" charset="0"/>
              </a:defRPr>
            </a:lvl3pPr>
            <a:lvl4pPr marL="1598613" indent="-227013" defTabSz="920750" eaLnBrk="0" hangingPunct="0">
              <a:spcBef>
                <a:spcPct val="30000"/>
              </a:spcBef>
              <a:defRPr sz="1200">
                <a:solidFill>
                  <a:schemeClr val="tx1"/>
                </a:solidFill>
                <a:latin typeface="Arial" panose="020B0604020202020204" pitchFamily="34" charset="0"/>
              </a:defRPr>
            </a:lvl4pPr>
            <a:lvl5pPr marL="2055813" indent="-227013" defTabSz="920750" eaLnBrk="0" hangingPunct="0">
              <a:spcBef>
                <a:spcPct val="30000"/>
              </a:spcBef>
              <a:defRPr sz="1200">
                <a:solidFill>
                  <a:schemeClr val="tx1"/>
                </a:solidFill>
                <a:latin typeface="Arial" panose="020B0604020202020204" pitchFamily="34" charset="0"/>
              </a:defRPr>
            </a:lvl5pPr>
            <a:lvl6pPr marL="2513013" indent="-227013" defTabSz="920750" eaLnBrk="0" fontAlgn="base" hangingPunct="0">
              <a:spcBef>
                <a:spcPct val="30000"/>
              </a:spcBef>
              <a:spcAft>
                <a:spcPct val="0"/>
              </a:spcAft>
              <a:defRPr sz="1200">
                <a:solidFill>
                  <a:schemeClr val="tx1"/>
                </a:solidFill>
                <a:latin typeface="Arial" panose="020B0604020202020204" pitchFamily="34" charset="0"/>
              </a:defRPr>
            </a:lvl6pPr>
            <a:lvl7pPr marL="2970213" indent="-227013" defTabSz="920750" eaLnBrk="0" fontAlgn="base" hangingPunct="0">
              <a:spcBef>
                <a:spcPct val="30000"/>
              </a:spcBef>
              <a:spcAft>
                <a:spcPct val="0"/>
              </a:spcAft>
              <a:defRPr sz="1200">
                <a:solidFill>
                  <a:schemeClr val="tx1"/>
                </a:solidFill>
                <a:latin typeface="Arial" panose="020B0604020202020204" pitchFamily="34" charset="0"/>
              </a:defRPr>
            </a:lvl7pPr>
            <a:lvl8pPr marL="3427413" indent="-227013" defTabSz="920750" eaLnBrk="0" fontAlgn="base" hangingPunct="0">
              <a:spcBef>
                <a:spcPct val="30000"/>
              </a:spcBef>
              <a:spcAft>
                <a:spcPct val="0"/>
              </a:spcAft>
              <a:defRPr sz="1200">
                <a:solidFill>
                  <a:schemeClr val="tx1"/>
                </a:solidFill>
                <a:latin typeface="Arial" panose="020B0604020202020204" pitchFamily="34" charset="0"/>
              </a:defRPr>
            </a:lvl8pPr>
            <a:lvl9pPr marL="3884613" indent="-227013" defTabSz="9207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0750" rtl="0" eaLnBrk="1" fontAlgn="base" latinLnBrk="0" hangingPunct="1">
              <a:lnSpc>
                <a:spcPct val="100000"/>
              </a:lnSpc>
              <a:spcBef>
                <a:spcPct val="0"/>
              </a:spcBef>
              <a:spcAft>
                <a:spcPct val="0"/>
              </a:spcAft>
              <a:buClrTx/>
              <a:buSzTx/>
              <a:buFontTx/>
              <a:buNone/>
              <a:tabLst/>
              <a:defRPr/>
            </a:pPr>
            <a:fld id="{47DBF1AE-0953-48AD-AF75-F5E2CBED3A7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075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156723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1DB183BD-B93C-473D-9FC8-19C255FD0E95}" type="slidenum">
              <a:rPr lang="en-US" smtClean="0"/>
              <a:pPr/>
              <a:t>9</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extLst>
      <p:ext uri="{BB962C8B-B14F-4D97-AF65-F5344CB8AC3E}">
        <p14:creationId xmlns:p14="http://schemas.microsoft.com/office/powerpoint/2010/main" val="4244974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1E71831-6380-4AFD-B194-B6C1A58D5F4F}" type="slidenum">
              <a:rPr lang="en-US" smtClean="0"/>
              <a:pPr/>
              <a:t>11</a:t>
            </a:fld>
            <a:endParaRPr lang="en-US" smtClean="0"/>
          </a:p>
        </p:txBody>
      </p:sp>
      <p:sp>
        <p:nvSpPr>
          <p:cNvPr id="29699" name="Rectangle 2"/>
          <p:cNvSpPr>
            <a:spLocks noGrp="1" noRot="1" noChangeAspect="1" noChangeArrowheads="1" noTextEdit="1"/>
          </p:cNvSpPr>
          <p:nvPr>
            <p:ph type="sldImg"/>
          </p:nvPr>
        </p:nvSpPr>
        <p:spPr>
          <a:xfrm>
            <a:off x="1143000" y="684213"/>
            <a:ext cx="4573588" cy="3432175"/>
          </a:xfrm>
          <a:ln/>
        </p:spPr>
      </p:sp>
      <p:sp>
        <p:nvSpPr>
          <p:cNvPr id="29700" name="Rectangle 3"/>
          <p:cNvSpPr>
            <a:spLocks noGrp="1" noChangeArrowheads="1"/>
          </p:cNvSpPr>
          <p:nvPr>
            <p:ph type="body" idx="1"/>
          </p:nvPr>
        </p:nvSpPr>
        <p:spPr>
          <a:xfrm>
            <a:off x="914191" y="4343439"/>
            <a:ext cx="5029618" cy="4115664"/>
          </a:xfrm>
          <a:noFill/>
          <a:ln/>
        </p:spPr>
        <p:txBody>
          <a:bodyPr/>
          <a:lstStyle/>
          <a:p>
            <a:pPr eaLnBrk="1" hangingPunct="1"/>
            <a:r>
              <a:rPr lang="en-US" smtClean="0">
                <a:latin typeface="Times New Roman" charset="0"/>
              </a:rPr>
              <a:t>X-rays are a form of EM radiation.  </a:t>
            </a:r>
          </a:p>
          <a:p>
            <a:pPr eaLnBrk="1" hangingPunct="1"/>
            <a:endParaRPr lang="en-US" smtClean="0">
              <a:latin typeface="Times New Roman" charset="0"/>
            </a:endParaRPr>
          </a:p>
          <a:p>
            <a:pPr eaLnBrk="1" hangingPunct="1"/>
            <a:r>
              <a:rPr lang="en-US" smtClean="0">
                <a:latin typeface="Times New Roman" charset="0"/>
              </a:rPr>
              <a:t>QUESTION:  Why does this bulb light?</a:t>
            </a:r>
          </a:p>
          <a:p>
            <a:pPr eaLnBrk="1" hangingPunct="1"/>
            <a:r>
              <a:rPr lang="en-US" smtClean="0">
                <a:latin typeface="Times New Roman" charset="0"/>
              </a:rPr>
              <a:t>Filament is conductor, outer shell electrons free to move.  Random acceleration of these electrons by applied electric field causes collisions, collisions mean dramatic velocity changes, these accelerations produce light.</a:t>
            </a:r>
          </a:p>
          <a:p>
            <a:pPr eaLnBrk="1" hangingPunct="1"/>
            <a:r>
              <a:rPr lang="en-US" smtClean="0">
                <a:latin typeface="Times New Roman" charset="0"/>
              </a:rPr>
              <a:t>In general:  accelerating electric charges.  (eg.  transmitting antennae make radio waves)</a:t>
            </a:r>
          </a:p>
          <a:p>
            <a:pPr eaLnBrk="1" hangingPunct="1"/>
            <a:endParaRPr lang="en-US" smtClean="0">
              <a:latin typeface="Times New Roman" charset="0"/>
            </a:endParaRPr>
          </a:p>
          <a:p>
            <a:pPr eaLnBrk="1" hangingPunct="1"/>
            <a:r>
              <a:rPr lang="en-US" smtClean="0">
                <a:latin typeface="Times New Roman" charset="0"/>
              </a:rPr>
              <a:t>QUESTION:  WHAT CONTROLS ON A CAR ALLOW YOU TO ACCELERATE?</a:t>
            </a:r>
          </a:p>
          <a:p>
            <a:pPr eaLnBrk="1" hangingPunct="1"/>
            <a:r>
              <a:rPr lang="en-US" smtClean="0">
                <a:latin typeface="Times New Roman" charset="0"/>
              </a:rPr>
              <a:t>(certainly, synchrotron speeds up charged particles in linac and booster, but these are not source of used radiation)</a:t>
            </a:r>
          </a:p>
          <a:p>
            <a:pPr eaLnBrk="1" hangingPunct="1"/>
            <a:r>
              <a:rPr lang="en-US" smtClean="0">
                <a:latin typeface="Times New Roman" charset="0"/>
              </a:rPr>
              <a:t>Synchrotron accelerates particles, (initially, speeds up) but also by forcing charges to follow a curved path (remember change in velocity is req’d for acceleration)</a:t>
            </a:r>
          </a:p>
          <a:p>
            <a:pPr eaLnBrk="1" hangingPunct="1"/>
            <a:endParaRPr lang="en-US" smtClean="0">
              <a:latin typeface="Times New Roman" charset="0"/>
            </a:endParaRPr>
          </a:p>
          <a:p>
            <a:pPr eaLnBrk="1" hangingPunct="1"/>
            <a:r>
              <a:rPr lang="en-US" smtClean="0">
                <a:latin typeface="Times New Roman" charset="0"/>
              </a:rPr>
              <a:t>Undulator </a:t>
            </a:r>
          </a:p>
          <a:p>
            <a:pPr eaLnBrk="1" hangingPunct="1"/>
            <a:r>
              <a:rPr lang="en-US" smtClean="0">
                <a:latin typeface="Times New Roman" charset="0"/>
              </a:rPr>
              <a:t>Each oscillation produces a wavefront;  If electron makes one complete wiggle in the time it takes wavefront to advance in same distance, then constructive addition of waves occurs</a:t>
            </a:r>
          </a:p>
          <a:p>
            <a:pPr eaLnBrk="1" hangingPunct="1"/>
            <a:r>
              <a:rPr lang="en-US" smtClean="0">
                <a:latin typeface="Times New Roman" charset="0"/>
              </a:rPr>
              <a:t>Advantage of undulator: Brilliance =  More photons in small area (to sample) </a:t>
            </a:r>
          </a:p>
        </p:txBody>
      </p:sp>
    </p:spTree>
    <p:extLst>
      <p:ext uri="{BB962C8B-B14F-4D97-AF65-F5344CB8AC3E}">
        <p14:creationId xmlns:p14="http://schemas.microsoft.com/office/powerpoint/2010/main" val="2725605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24614A1-E0EF-4145-8D56-89DBE9144C16}" type="slidenum">
              <a:rPr lang="en-US" altLang="en-US" smtClean="0"/>
              <a:pPr eaLnBrk="1" hangingPunct="1"/>
              <a:t>16</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64540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6.xml"/><Relationship Id="rId4" Type="http://schemas.openxmlformats.org/officeDocument/2006/relationships/image" Target="../media/image12.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1F5E95-57BC-444E-A736-C2EB45E95EDD}" type="datetimeFigureOut">
              <a:rPr lang="en-US" smtClean="0"/>
              <a:t>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271919-B2F6-43C4-97E4-8F6595B200E9}" type="slidenum">
              <a:rPr lang="en-US" smtClean="0"/>
              <a:t>‹#›</a:t>
            </a:fld>
            <a:endParaRPr lang="en-US"/>
          </a:p>
        </p:txBody>
      </p:sp>
    </p:spTree>
    <p:extLst>
      <p:ext uri="{BB962C8B-B14F-4D97-AF65-F5344CB8AC3E}">
        <p14:creationId xmlns:p14="http://schemas.microsoft.com/office/powerpoint/2010/main" val="36378206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1F5E95-57BC-444E-A736-C2EB45E95EDD}" type="datetimeFigureOut">
              <a:rPr lang="en-US" smtClean="0"/>
              <a:t>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271919-B2F6-43C4-97E4-8F6595B200E9}" type="slidenum">
              <a:rPr lang="en-US" smtClean="0"/>
              <a:t>‹#›</a:t>
            </a:fld>
            <a:endParaRPr lang="en-US"/>
          </a:p>
        </p:txBody>
      </p:sp>
    </p:spTree>
    <p:extLst>
      <p:ext uri="{BB962C8B-B14F-4D97-AF65-F5344CB8AC3E}">
        <p14:creationId xmlns:p14="http://schemas.microsoft.com/office/powerpoint/2010/main" val="35588479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1F5E95-57BC-444E-A736-C2EB45E95EDD}" type="datetimeFigureOut">
              <a:rPr lang="en-US" smtClean="0"/>
              <a:t>1/28/2019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271919-B2F6-43C4-97E4-8F6595B200E9}" type="slidenum">
              <a:rPr lang="en-US" smtClean="0"/>
              <a:t>‹#›</a:t>
            </a:fld>
            <a:endParaRPr lang="en-US"/>
          </a:p>
        </p:txBody>
      </p:sp>
    </p:spTree>
    <p:extLst>
      <p:ext uri="{BB962C8B-B14F-4D97-AF65-F5344CB8AC3E}">
        <p14:creationId xmlns:p14="http://schemas.microsoft.com/office/powerpoint/2010/main" val="3864952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1F5E95-57BC-444E-A736-C2EB45E95EDD}"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71919-B2F6-43C4-97E4-8F6595B200E9}" type="slidenum">
              <a:rPr lang="en-US" smtClean="0"/>
              <a:t>‹#›</a:t>
            </a:fld>
            <a:endParaRPr lang="en-US"/>
          </a:p>
        </p:txBody>
      </p:sp>
    </p:spTree>
    <p:extLst>
      <p:ext uri="{BB962C8B-B14F-4D97-AF65-F5344CB8AC3E}">
        <p14:creationId xmlns:p14="http://schemas.microsoft.com/office/powerpoint/2010/main" val="2147102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1F5E95-57BC-444E-A736-C2EB45E95EDD}"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71919-B2F6-43C4-97E4-8F6595B200E9}" type="slidenum">
              <a:rPr lang="en-US" smtClean="0"/>
              <a:t>‹#›</a:t>
            </a:fld>
            <a:endParaRPr lang="en-US"/>
          </a:p>
        </p:txBody>
      </p:sp>
    </p:spTree>
    <p:extLst>
      <p:ext uri="{BB962C8B-B14F-4D97-AF65-F5344CB8AC3E}">
        <p14:creationId xmlns:p14="http://schemas.microsoft.com/office/powerpoint/2010/main" val="31221314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1F5E95-57BC-444E-A736-C2EB45E95EDD}"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71919-B2F6-43C4-97E4-8F6595B200E9}" type="slidenum">
              <a:rPr lang="en-US" smtClean="0"/>
              <a:t>‹#›</a:t>
            </a:fld>
            <a:endParaRPr lang="en-US"/>
          </a:p>
        </p:txBody>
      </p:sp>
    </p:spTree>
    <p:extLst>
      <p:ext uri="{BB962C8B-B14F-4D97-AF65-F5344CB8AC3E}">
        <p14:creationId xmlns:p14="http://schemas.microsoft.com/office/powerpoint/2010/main" val="7990321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1F5E95-57BC-444E-A736-C2EB45E95EDD}"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71919-B2F6-43C4-97E4-8F6595B200E9}" type="slidenum">
              <a:rPr lang="en-US" smtClean="0"/>
              <a:t>‹#›</a:t>
            </a:fld>
            <a:endParaRPr lang="en-US"/>
          </a:p>
        </p:txBody>
      </p:sp>
    </p:spTree>
    <p:extLst>
      <p:ext uri="{BB962C8B-B14F-4D97-AF65-F5344CB8AC3E}">
        <p14:creationId xmlns:p14="http://schemas.microsoft.com/office/powerpoint/2010/main" val="22751738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53322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07376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4626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87333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76178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0659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29867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26330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8357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69718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935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114766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98747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12354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p:spPr>
        <p:txBody>
          <a:bodyPr/>
          <a:lstStyle/>
          <a:p>
            <a:fld id="{C764DE79-268F-4C1A-8933-263129D2AF90}" type="datetimeFigureOut">
              <a:rPr lang="en-US" dirty="0"/>
              <a:t>1/28/2019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727646" y="6379075"/>
            <a:ext cx="2057400" cy="365125"/>
          </a:xfrm>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119249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598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cxnSp>
        <p:nvCxnSpPr>
          <p:cNvPr id="15" name="Straight Connector 14"/>
          <p:cNvCxnSpPr/>
          <p:nvPr/>
        </p:nvCxnSpPr>
        <p:spPr>
          <a:xfrm>
            <a:off x="283100" y="6702361"/>
            <a:ext cx="8607330" cy="0"/>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281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cxnSp>
        <p:nvCxnSpPr>
          <p:cNvPr id="15" name="Straight Connector 14"/>
          <p:cNvCxnSpPr/>
          <p:nvPr/>
        </p:nvCxnSpPr>
        <p:spPr>
          <a:xfrm>
            <a:off x="283100" y="6702361"/>
            <a:ext cx="8607330" cy="0"/>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296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1/28/2019</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84894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090747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786663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943696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44491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66791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B1B8DD-9860-4699-B826-D813719C073D}"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6433957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497689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727646" y="6379075"/>
            <a:ext cx="2057400" cy="365125"/>
          </a:xfr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94045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738072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850227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047354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932367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cxnSp>
        <p:nvCxnSpPr>
          <p:cNvPr id="15" name="Straight Connector 14"/>
          <p:cNvCxnSpPr/>
          <p:nvPr/>
        </p:nvCxnSpPr>
        <p:spPr>
          <a:xfrm>
            <a:off x="283100" y="6702361"/>
            <a:ext cx="8607330" cy="0"/>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9891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555625" y="6465890"/>
            <a:ext cx="2484438" cy="109537"/>
          </a:xfrm>
          <a:prstGeom prst="rect">
            <a:avLst/>
          </a:prstGeom>
          <a:solidFill>
            <a:srgbClr val="293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3" name="Rectangle 2"/>
          <p:cNvSpPr/>
          <p:nvPr userDrawn="1"/>
        </p:nvSpPr>
        <p:spPr>
          <a:xfrm>
            <a:off x="3182938" y="6465890"/>
            <a:ext cx="2749550" cy="109537"/>
          </a:xfrm>
          <a:prstGeom prst="rect">
            <a:avLst/>
          </a:prstGeom>
          <a:solidFill>
            <a:srgbClr val="BE88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cxnSp>
        <p:nvCxnSpPr>
          <p:cNvPr id="4" name="Straight Connector 3"/>
          <p:cNvCxnSpPr/>
          <p:nvPr/>
        </p:nvCxnSpPr>
        <p:spPr>
          <a:xfrm>
            <a:off x="254001" y="6578600"/>
            <a:ext cx="8607425" cy="0"/>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3918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pPr>
              <a:defRPr/>
            </a:pPr>
            <a:fld id="{9E955161-DFBE-4CCE-91C6-A817A3E3CA7E}" type="datetimeFigureOut">
              <a:rPr lang="en-US"/>
              <a:pPr>
                <a:defRPr/>
              </a:pPr>
              <a:t>1/28/2019</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a:xfrm>
            <a:off x="661035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F077FA1-EC3A-4961-9C30-19B20DF184F4}" type="slidenum">
              <a:rPr lang="en-US" altLang="en-US"/>
              <a:pPr/>
              <a:t>‹#›</a:t>
            </a:fld>
            <a:endParaRPr lang="en-US" altLang="en-US"/>
          </a:p>
        </p:txBody>
      </p:sp>
    </p:spTree>
    <p:extLst>
      <p:ext uri="{BB962C8B-B14F-4D97-AF65-F5344CB8AC3E}">
        <p14:creationId xmlns:p14="http://schemas.microsoft.com/office/powerpoint/2010/main" val="36144102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pPr>
              <a:defRPr/>
            </a:pPr>
            <a:fld id="{789A0B2B-B3D8-431F-B5FB-2759174D70A4}" type="datetimeFigureOut">
              <a:rPr lang="en-US"/>
              <a:pPr>
                <a:defRPr/>
              </a:pPr>
              <a:t>1/28/2019</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E0D3284-4288-4382-B2A0-8E60D4F10D90}" type="slidenum">
              <a:rPr lang="en-US" altLang="en-US"/>
              <a:pPr/>
              <a:t>‹#›</a:t>
            </a:fld>
            <a:endParaRPr lang="en-US" altLang="en-US"/>
          </a:p>
        </p:txBody>
      </p:sp>
    </p:spTree>
    <p:extLst>
      <p:ext uri="{BB962C8B-B14F-4D97-AF65-F5344CB8AC3E}">
        <p14:creationId xmlns:p14="http://schemas.microsoft.com/office/powerpoint/2010/main" val="3312900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B1B8DD-9860-4699-B826-D813719C073D}"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2810861726"/>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0378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4644-ACBF-944B-8A3F-C39AE226B06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DCCDEE-4BCB-204B-A77A-0F4C060D05F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FB61EA-503E-D345-8427-1D8C9BB130CA}"/>
              </a:ext>
            </a:extLst>
          </p:cNvPr>
          <p:cNvSpPr>
            <a:spLocks noGrp="1"/>
          </p:cNvSpPr>
          <p:nvPr>
            <p:ph type="dt" sz="half" idx="10"/>
          </p:nvPr>
        </p:nvSpPr>
        <p:spPr/>
        <p:txBody>
          <a:bodyPr/>
          <a:lstStyle/>
          <a:p>
            <a:fld id="{31E6F612-1301-7E4E-A491-A17D02F784D4}" type="datetimeFigureOut">
              <a:rPr lang="en-US" smtClean="0">
                <a:solidFill>
                  <a:prstClr val="black">
                    <a:tint val="75000"/>
                  </a:prstClr>
                </a:solidFill>
              </a:rPr>
              <a:pPr/>
              <a:t>1/28/2019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22D41D-C653-894A-8051-3A616626155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C1D5BAD-15C3-9740-89E4-5CEF37277A8E}"/>
              </a:ext>
            </a:extLst>
          </p:cNvPr>
          <p:cNvSpPr>
            <a:spLocks noGrp="1"/>
          </p:cNvSpPr>
          <p:nvPr>
            <p:ph type="sldNum" sz="quarter" idx="12"/>
          </p:nvPr>
        </p:nvSpPr>
        <p:spPr/>
        <p:txBody>
          <a:bodyPr/>
          <a:lstStyle/>
          <a:p>
            <a:fld id="{9DDB899F-DAD7-9746-AEC5-FE78781F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8326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4644-ACBF-944B-8A3F-C39AE226B06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DCCDEE-4BCB-204B-A77A-0F4C060D05F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FB61EA-503E-D345-8427-1D8C9BB130CA}"/>
              </a:ext>
            </a:extLst>
          </p:cNvPr>
          <p:cNvSpPr>
            <a:spLocks noGrp="1"/>
          </p:cNvSpPr>
          <p:nvPr>
            <p:ph type="dt" sz="half" idx="10"/>
          </p:nvPr>
        </p:nvSpPr>
        <p:spPr/>
        <p:txBody>
          <a:bodyPr/>
          <a:lstStyle/>
          <a:p>
            <a:fld id="{31E6F612-1301-7E4E-A491-A17D02F784D4}" type="datetimeFigureOut">
              <a:rPr lang="en-US" smtClean="0">
                <a:solidFill>
                  <a:prstClr val="black">
                    <a:tint val="75000"/>
                  </a:prstClr>
                </a:solidFill>
              </a:rPr>
              <a:pPr/>
              <a:t>1/28/2019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22D41D-C653-894A-8051-3A616626155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C1D5BAD-15C3-9740-89E4-5CEF37277A8E}"/>
              </a:ext>
            </a:extLst>
          </p:cNvPr>
          <p:cNvSpPr>
            <a:spLocks noGrp="1"/>
          </p:cNvSpPr>
          <p:nvPr>
            <p:ph type="sldNum" sz="quarter" idx="12"/>
          </p:nvPr>
        </p:nvSpPr>
        <p:spPr/>
        <p:txBody>
          <a:bodyPr/>
          <a:lstStyle/>
          <a:p>
            <a:fld id="{9DDB899F-DAD7-9746-AEC5-FE78781F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151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4FC3C-F036-374D-AEF2-9C0895E289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BACE9E-5B11-F649-B930-AD640E92DA4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1644C-6771-8A4B-92EA-1D62D26CF23E}"/>
              </a:ext>
            </a:extLst>
          </p:cNvPr>
          <p:cNvSpPr>
            <a:spLocks noGrp="1"/>
          </p:cNvSpPr>
          <p:nvPr>
            <p:ph type="dt" sz="half" idx="10"/>
          </p:nvPr>
        </p:nvSpPr>
        <p:spPr/>
        <p:txBody>
          <a:bodyPr/>
          <a:lstStyle/>
          <a:p>
            <a:fld id="{31E6F612-1301-7E4E-A491-A17D02F784D4}" type="datetimeFigureOut">
              <a:rPr lang="en-US" smtClean="0">
                <a:solidFill>
                  <a:prstClr val="black">
                    <a:tint val="75000"/>
                  </a:prstClr>
                </a:solidFill>
              </a:rPr>
              <a:pPr/>
              <a:t>1/28/2019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7D9290E-F5C0-B14F-8FD2-E0A79F88ED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6092E62-5A16-A24C-8D1F-E7C1AE429F99}"/>
              </a:ext>
            </a:extLst>
          </p:cNvPr>
          <p:cNvSpPr>
            <a:spLocks noGrp="1"/>
          </p:cNvSpPr>
          <p:nvPr>
            <p:ph type="sldNum" sz="quarter" idx="12"/>
          </p:nvPr>
        </p:nvSpPr>
        <p:spPr/>
        <p:txBody>
          <a:bodyPr/>
          <a:lstStyle/>
          <a:p>
            <a:fld id="{9DDB899F-DAD7-9746-AEC5-FE78781F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191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5CA2B-9225-4F45-9D6D-3211E8EE7A4F}"/>
              </a:ext>
            </a:extLst>
          </p:cNvPr>
          <p:cNvSpPr>
            <a:spLocks noGrp="1"/>
          </p:cNvSpPr>
          <p:nvPr>
            <p:ph type="title"/>
          </p:nvPr>
        </p:nvSpPr>
        <p:spPr>
          <a:xfrm>
            <a:off x="623887"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8B70D8-B19B-424E-9C87-8D4B4E4239E1}"/>
              </a:ext>
            </a:extLst>
          </p:cNvPr>
          <p:cNvSpPr>
            <a:spLocks noGrp="1"/>
          </p:cNvSpPr>
          <p:nvPr>
            <p:ph type="body" idx="1"/>
          </p:nvPr>
        </p:nvSpPr>
        <p:spPr>
          <a:xfrm>
            <a:off x="623887" y="458949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E9D2514-628F-2442-9E46-BD776DD5E1B8}"/>
              </a:ext>
            </a:extLst>
          </p:cNvPr>
          <p:cNvSpPr>
            <a:spLocks noGrp="1"/>
          </p:cNvSpPr>
          <p:nvPr>
            <p:ph type="dt" sz="half" idx="10"/>
          </p:nvPr>
        </p:nvSpPr>
        <p:spPr/>
        <p:txBody>
          <a:bodyPr/>
          <a:lstStyle/>
          <a:p>
            <a:fld id="{31E6F612-1301-7E4E-A491-A17D02F784D4}" type="datetimeFigureOut">
              <a:rPr lang="en-US" smtClean="0">
                <a:solidFill>
                  <a:prstClr val="black">
                    <a:tint val="75000"/>
                  </a:prstClr>
                </a:solidFill>
              </a:rPr>
              <a:pPr/>
              <a:t>1/28/2019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F6E814-E45A-DC4B-BC5E-6F0B36064F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533B78-4717-D243-9327-7EF19FE5AAF3}"/>
              </a:ext>
            </a:extLst>
          </p:cNvPr>
          <p:cNvSpPr>
            <a:spLocks noGrp="1"/>
          </p:cNvSpPr>
          <p:nvPr>
            <p:ph type="sldNum" sz="quarter" idx="12"/>
          </p:nvPr>
        </p:nvSpPr>
        <p:spPr/>
        <p:txBody>
          <a:bodyPr/>
          <a:lstStyle/>
          <a:p>
            <a:fld id="{9DDB899F-DAD7-9746-AEC5-FE78781F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6757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88EA-0E18-594B-A48A-9B700BA1AA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F516CF-F51D-F74C-BF6A-7150D3522B0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3C63AC-A4B5-174F-86BF-B5191F2D469F}"/>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7C3EB9-B163-7242-B2BD-98ABD1ABE88C}"/>
              </a:ext>
            </a:extLst>
          </p:cNvPr>
          <p:cNvSpPr>
            <a:spLocks noGrp="1"/>
          </p:cNvSpPr>
          <p:nvPr>
            <p:ph type="dt" sz="half" idx="10"/>
          </p:nvPr>
        </p:nvSpPr>
        <p:spPr/>
        <p:txBody>
          <a:bodyPr/>
          <a:lstStyle/>
          <a:p>
            <a:fld id="{31E6F612-1301-7E4E-A491-A17D02F784D4}" type="datetimeFigureOut">
              <a:rPr lang="en-US" smtClean="0">
                <a:solidFill>
                  <a:prstClr val="black">
                    <a:tint val="75000"/>
                  </a:prstClr>
                </a:solidFill>
              </a:rPr>
              <a:pPr/>
              <a:t>1/28/2019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4460F1A-57A5-AD4A-8234-42FA02C5C3F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EE95236-7625-2741-9AFB-9D9CA3082A49}"/>
              </a:ext>
            </a:extLst>
          </p:cNvPr>
          <p:cNvSpPr>
            <a:spLocks noGrp="1"/>
          </p:cNvSpPr>
          <p:nvPr>
            <p:ph type="sldNum" sz="quarter" idx="12"/>
          </p:nvPr>
        </p:nvSpPr>
        <p:spPr/>
        <p:txBody>
          <a:bodyPr/>
          <a:lstStyle/>
          <a:p>
            <a:fld id="{9DDB899F-DAD7-9746-AEC5-FE78781F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9046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3187-49A8-534E-912D-AE319FD259B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BDEAF7-F76C-254B-A66F-9F883534FDC1}"/>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6A9451-B8F6-3E41-AB12-27A4905A429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4225C-C4CC-AA4E-BA82-D87859BDDF21}"/>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B08A60-88DE-EF41-92EA-CF272894EDED}"/>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54E71A-913C-C84D-A0C4-ACB0D4C3BC01}"/>
              </a:ext>
            </a:extLst>
          </p:cNvPr>
          <p:cNvSpPr>
            <a:spLocks noGrp="1"/>
          </p:cNvSpPr>
          <p:nvPr>
            <p:ph type="dt" sz="half" idx="10"/>
          </p:nvPr>
        </p:nvSpPr>
        <p:spPr/>
        <p:txBody>
          <a:bodyPr/>
          <a:lstStyle/>
          <a:p>
            <a:fld id="{31E6F612-1301-7E4E-A491-A17D02F784D4}" type="datetimeFigureOut">
              <a:rPr lang="en-US" smtClean="0">
                <a:solidFill>
                  <a:prstClr val="black">
                    <a:tint val="75000"/>
                  </a:prstClr>
                </a:solidFill>
              </a:rPr>
              <a:pPr/>
              <a:t>1/28/2019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33391BA-9789-764B-B0EB-6F289BA8268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43E6982-7E72-8E49-9BDC-F2974F2B7953}"/>
              </a:ext>
            </a:extLst>
          </p:cNvPr>
          <p:cNvSpPr>
            <a:spLocks noGrp="1"/>
          </p:cNvSpPr>
          <p:nvPr>
            <p:ph type="sldNum" sz="quarter" idx="12"/>
          </p:nvPr>
        </p:nvSpPr>
        <p:spPr/>
        <p:txBody>
          <a:bodyPr/>
          <a:lstStyle/>
          <a:p>
            <a:fld id="{9DDB899F-DAD7-9746-AEC5-FE78781F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9139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1B39-A089-9347-A622-E6F33C6DF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77F7A2-CD2C-8D4F-A4F4-C2F6733F070D}"/>
              </a:ext>
            </a:extLst>
          </p:cNvPr>
          <p:cNvSpPr>
            <a:spLocks noGrp="1"/>
          </p:cNvSpPr>
          <p:nvPr>
            <p:ph type="dt" sz="half" idx="10"/>
          </p:nvPr>
        </p:nvSpPr>
        <p:spPr/>
        <p:txBody>
          <a:bodyPr/>
          <a:lstStyle/>
          <a:p>
            <a:fld id="{31E6F612-1301-7E4E-A491-A17D02F784D4}" type="datetimeFigureOut">
              <a:rPr lang="en-US" smtClean="0">
                <a:solidFill>
                  <a:prstClr val="black">
                    <a:tint val="75000"/>
                  </a:prstClr>
                </a:solidFill>
              </a:rPr>
              <a:pPr/>
              <a:t>1/28/2019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937EEB4-6694-8448-A4E0-84F3B5834EF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6BC639F-2E36-6A48-8987-D3E5942DD956}"/>
              </a:ext>
            </a:extLst>
          </p:cNvPr>
          <p:cNvSpPr>
            <a:spLocks noGrp="1"/>
          </p:cNvSpPr>
          <p:nvPr>
            <p:ph type="sldNum" sz="quarter" idx="12"/>
          </p:nvPr>
        </p:nvSpPr>
        <p:spPr/>
        <p:txBody>
          <a:bodyPr/>
          <a:lstStyle/>
          <a:p>
            <a:fld id="{9DDB899F-DAD7-9746-AEC5-FE78781F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2268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FAB754-4BA4-7843-BEAC-A481E8D2FF74}"/>
              </a:ext>
            </a:extLst>
          </p:cNvPr>
          <p:cNvSpPr>
            <a:spLocks noGrp="1"/>
          </p:cNvSpPr>
          <p:nvPr>
            <p:ph type="dt" sz="half" idx="10"/>
          </p:nvPr>
        </p:nvSpPr>
        <p:spPr/>
        <p:txBody>
          <a:bodyPr/>
          <a:lstStyle/>
          <a:p>
            <a:fld id="{31E6F612-1301-7E4E-A491-A17D02F784D4}" type="datetimeFigureOut">
              <a:rPr lang="en-US" smtClean="0">
                <a:solidFill>
                  <a:prstClr val="black">
                    <a:tint val="75000"/>
                  </a:prstClr>
                </a:solidFill>
              </a:rPr>
              <a:pPr/>
              <a:t>1/28/2019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98AB7D9-7E0F-DE46-9F14-CE6DDC1EC58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04D6226-7C5C-CF41-82F8-4B2BEABFF1F5}"/>
              </a:ext>
            </a:extLst>
          </p:cNvPr>
          <p:cNvSpPr>
            <a:spLocks noGrp="1"/>
          </p:cNvSpPr>
          <p:nvPr>
            <p:ph type="sldNum" sz="quarter" idx="12"/>
          </p:nvPr>
        </p:nvSpPr>
        <p:spPr/>
        <p:txBody>
          <a:bodyPr/>
          <a:lstStyle/>
          <a:p>
            <a:fld id="{9DDB899F-DAD7-9746-AEC5-FE78781F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1644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D279-8CCB-E549-BE22-F9115ADB2CC1}"/>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45FE71-270B-2247-A4D3-2B99EA5A8ED6}"/>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2C7089-B7C8-9843-9082-D71A960B49BA}"/>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80A7D7-C669-3240-B5FB-5E387461298B}"/>
              </a:ext>
            </a:extLst>
          </p:cNvPr>
          <p:cNvSpPr>
            <a:spLocks noGrp="1"/>
          </p:cNvSpPr>
          <p:nvPr>
            <p:ph type="dt" sz="half" idx="10"/>
          </p:nvPr>
        </p:nvSpPr>
        <p:spPr/>
        <p:txBody>
          <a:bodyPr/>
          <a:lstStyle/>
          <a:p>
            <a:fld id="{31E6F612-1301-7E4E-A491-A17D02F784D4}" type="datetimeFigureOut">
              <a:rPr lang="en-US" smtClean="0">
                <a:solidFill>
                  <a:prstClr val="black">
                    <a:tint val="75000"/>
                  </a:prstClr>
                </a:solidFill>
              </a:rPr>
              <a:pPr/>
              <a:t>1/28/2019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6E8FF-8F2C-C44D-8544-F2EA0BF9BB5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21E8E61-EC9D-8845-8A0C-B3D5A4F083C5}"/>
              </a:ext>
            </a:extLst>
          </p:cNvPr>
          <p:cNvSpPr>
            <a:spLocks noGrp="1"/>
          </p:cNvSpPr>
          <p:nvPr>
            <p:ph type="sldNum" sz="quarter" idx="12"/>
          </p:nvPr>
        </p:nvSpPr>
        <p:spPr/>
        <p:txBody>
          <a:bodyPr/>
          <a:lstStyle/>
          <a:p>
            <a:fld id="{9DDB899F-DAD7-9746-AEC5-FE78781F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475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B1B8DD-9860-4699-B826-D813719C073D}"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31302316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5A4C5-4806-5C42-88D7-126B80E0EC9C}"/>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B829DC-E931-A74E-B055-7144EA26EC90}"/>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CACFF5-3250-0746-BF52-7C11A4B139E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A0B6F9-5FE6-994F-A2B9-12DB952AA46F}"/>
              </a:ext>
            </a:extLst>
          </p:cNvPr>
          <p:cNvSpPr>
            <a:spLocks noGrp="1"/>
          </p:cNvSpPr>
          <p:nvPr>
            <p:ph type="dt" sz="half" idx="10"/>
          </p:nvPr>
        </p:nvSpPr>
        <p:spPr/>
        <p:txBody>
          <a:bodyPr/>
          <a:lstStyle/>
          <a:p>
            <a:fld id="{31E6F612-1301-7E4E-A491-A17D02F784D4}" type="datetimeFigureOut">
              <a:rPr lang="en-US" smtClean="0">
                <a:solidFill>
                  <a:prstClr val="black">
                    <a:tint val="75000"/>
                  </a:prstClr>
                </a:solidFill>
              </a:rPr>
              <a:pPr/>
              <a:t>1/28/2019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80F387-D973-5348-93F3-A1077F676F6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454CE70-0B94-2743-ADE8-B10D9AA68542}"/>
              </a:ext>
            </a:extLst>
          </p:cNvPr>
          <p:cNvSpPr>
            <a:spLocks noGrp="1"/>
          </p:cNvSpPr>
          <p:nvPr>
            <p:ph type="sldNum" sz="quarter" idx="12"/>
          </p:nvPr>
        </p:nvSpPr>
        <p:spPr/>
        <p:txBody>
          <a:bodyPr/>
          <a:lstStyle/>
          <a:p>
            <a:fld id="{9DDB899F-DAD7-9746-AEC5-FE78781F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5017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801D-9BE0-E346-86A1-80AD7B1F2B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0F4D12-3507-2343-B18B-334C76B85C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C1FE0-6BB4-9F49-BC43-6650922C4246}"/>
              </a:ext>
            </a:extLst>
          </p:cNvPr>
          <p:cNvSpPr>
            <a:spLocks noGrp="1"/>
          </p:cNvSpPr>
          <p:nvPr>
            <p:ph type="dt" sz="half" idx="10"/>
          </p:nvPr>
        </p:nvSpPr>
        <p:spPr/>
        <p:txBody>
          <a:bodyPr/>
          <a:lstStyle/>
          <a:p>
            <a:fld id="{31E6F612-1301-7E4E-A491-A17D02F784D4}" type="datetimeFigureOut">
              <a:rPr lang="en-US" smtClean="0">
                <a:solidFill>
                  <a:prstClr val="black">
                    <a:tint val="75000"/>
                  </a:prstClr>
                </a:solidFill>
              </a:rPr>
              <a:pPr/>
              <a:t>1/28/2019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C680051-4F49-A042-9B68-512DFDA10E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336F9A-EE5D-5949-B410-0393C440F260}"/>
              </a:ext>
            </a:extLst>
          </p:cNvPr>
          <p:cNvSpPr>
            <a:spLocks noGrp="1"/>
          </p:cNvSpPr>
          <p:nvPr>
            <p:ph type="sldNum" sz="quarter" idx="12"/>
          </p:nvPr>
        </p:nvSpPr>
        <p:spPr/>
        <p:txBody>
          <a:bodyPr/>
          <a:lstStyle/>
          <a:p>
            <a:fld id="{9DDB899F-DAD7-9746-AEC5-FE78781F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096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8BED21-9C2A-0142-9C6B-0D92AD59100F}"/>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0250E2-4256-CD4C-9770-8D77176DD9EF}"/>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25CEA-D109-094E-AA70-D0CEC2FA1DE4}"/>
              </a:ext>
            </a:extLst>
          </p:cNvPr>
          <p:cNvSpPr>
            <a:spLocks noGrp="1"/>
          </p:cNvSpPr>
          <p:nvPr>
            <p:ph type="dt" sz="half" idx="10"/>
          </p:nvPr>
        </p:nvSpPr>
        <p:spPr/>
        <p:txBody>
          <a:bodyPr/>
          <a:lstStyle/>
          <a:p>
            <a:fld id="{31E6F612-1301-7E4E-A491-A17D02F784D4}" type="datetimeFigureOut">
              <a:rPr lang="en-US" smtClean="0">
                <a:solidFill>
                  <a:prstClr val="black">
                    <a:tint val="75000"/>
                  </a:prstClr>
                </a:solidFill>
              </a:rPr>
              <a:pPr/>
              <a:t>1/28/2019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E32652A-A2E5-874B-9B99-7FEBF5F8959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968E45-9E17-F748-AAF0-1AFED7708F7A}"/>
              </a:ext>
            </a:extLst>
          </p:cNvPr>
          <p:cNvSpPr>
            <a:spLocks noGrp="1"/>
          </p:cNvSpPr>
          <p:nvPr>
            <p:ph type="sldNum" sz="quarter" idx="12"/>
          </p:nvPr>
        </p:nvSpPr>
        <p:spPr/>
        <p:txBody>
          <a:bodyPr/>
          <a:lstStyle/>
          <a:p>
            <a:fld id="{9DDB899F-DAD7-9746-AEC5-FE78781F44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2543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 header_Blue_64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oe_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4963" y="6456363"/>
            <a:ext cx="960437" cy="231775"/>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title footer_Blue_64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794500"/>
            <a:ext cx="91440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85838" y="1671638"/>
            <a:ext cx="7696200" cy="1069975"/>
          </a:xfrm>
        </p:spPr>
        <p:txBody>
          <a:bodyPr/>
          <a:lstStyle>
            <a:lvl1pPr>
              <a:defRPr sz="30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2" charset="2"/>
              <a:buNone/>
              <a:defRPr/>
            </a:lvl1pPr>
          </a:lstStyle>
          <a:p>
            <a:pPr lvl="0"/>
            <a:r>
              <a:rPr lang="en-US" noProof="0" smtClean="0"/>
              <a:t>Click to edit Master subtitle style</a:t>
            </a:r>
          </a:p>
        </p:txBody>
      </p:sp>
    </p:spTree>
    <p:extLst>
      <p:ext uri="{BB962C8B-B14F-4D97-AF65-F5344CB8AC3E}">
        <p14:creationId xmlns:p14="http://schemas.microsoft.com/office/powerpoint/2010/main" val="21087649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DA9C640-81C4-49F6-9C56-392C447F2C2D}" type="datetime1">
              <a:rPr lang="en-US"/>
              <a:pPr>
                <a:defRPr/>
              </a:pPr>
              <a:t>1/28/2019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6" name="Rectangle 6"/>
          <p:cNvSpPr>
            <a:spLocks noGrp="1" noChangeArrowheads="1"/>
          </p:cNvSpPr>
          <p:nvPr>
            <p:ph type="sldNum" sz="quarter" idx="12"/>
          </p:nvPr>
        </p:nvSpPr>
        <p:spPr>
          <a:ln/>
        </p:spPr>
        <p:txBody>
          <a:bodyPr/>
          <a:lstStyle>
            <a:lvl1pPr>
              <a:defRPr/>
            </a:lvl1pPr>
          </a:lstStyle>
          <a:p>
            <a:pPr>
              <a:defRPr/>
            </a:pPr>
            <a:fld id="{62B9E87E-CCED-442C-AD77-15FA3DEDEDDA}" type="slidenum">
              <a:rPr lang="en-US"/>
              <a:pPr>
                <a:defRPr/>
              </a:pPr>
              <a:t>‹#›</a:t>
            </a:fld>
            <a:endParaRPr lang="en-US"/>
          </a:p>
        </p:txBody>
      </p:sp>
    </p:spTree>
    <p:extLst>
      <p:ext uri="{BB962C8B-B14F-4D97-AF65-F5344CB8AC3E}">
        <p14:creationId xmlns:p14="http://schemas.microsoft.com/office/powerpoint/2010/main" val="33060246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D062A7A-06BD-42E6-9C7E-9A94968275C8}" type="datetime1">
              <a:rPr lang="en-US"/>
              <a:pPr>
                <a:defRPr/>
              </a:pPr>
              <a:t>1/28/2019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6" name="Rectangle 6"/>
          <p:cNvSpPr>
            <a:spLocks noGrp="1" noChangeArrowheads="1"/>
          </p:cNvSpPr>
          <p:nvPr>
            <p:ph type="sldNum" sz="quarter" idx="12"/>
          </p:nvPr>
        </p:nvSpPr>
        <p:spPr>
          <a:ln/>
        </p:spPr>
        <p:txBody>
          <a:bodyPr/>
          <a:lstStyle>
            <a:lvl1pPr>
              <a:defRPr/>
            </a:lvl1pPr>
          </a:lstStyle>
          <a:p>
            <a:pPr>
              <a:defRPr/>
            </a:pPr>
            <a:fld id="{BA3C8374-52DA-439C-86BD-52F603EB53F4}" type="slidenum">
              <a:rPr lang="en-US"/>
              <a:pPr>
                <a:defRPr/>
              </a:pPr>
              <a:t>‹#›</a:t>
            </a:fld>
            <a:endParaRPr lang="en-US"/>
          </a:p>
        </p:txBody>
      </p:sp>
    </p:spTree>
    <p:extLst>
      <p:ext uri="{BB962C8B-B14F-4D97-AF65-F5344CB8AC3E}">
        <p14:creationId xmlns:p14="http://schemas.microsoft.com/office/powerpoint/2010/main" val="42288740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79DEF1F-3AED-4010-B5D0-49CE92CF3BDF}" type="datetime1">
              <a:rPr lang="en-US"/>
              <a:pPr>
                <a:defRPr/>
              </a:pPr>
              <a:t>1/28/2019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7" name="Rectangle 6"/>
          <p:cNvSpPr>
            <a:spLocks noGrp="1" noChangeArrowheads="1"/>
          </p:cNvSpPr>
          <p:nvPr>
            <p:ph type="sldNum" sz="quarter" idx="12"/>
          </p:nvPr>
        </p:nvSpPr>
        <p:spPr>
          <a:ln/>
        </p:spPr>
        <p:txBody>
          <a:bodyPr/>
          <a:lstStyle>
            <a:lvl1pPr>
              <a:defRPr/>
            </a:lvl1pPr>
          </a:lstStyle>
          <a:p>
            <a:pPr>
              <a:defRPr/>
            </a:pPr>
            <a:fld id="{D97FDC58-7760-45BC-A12A-C0D79776E1F9}" type="slidenum">
              <a:rPr lang="en-US"/>
              <a:pPr>
                <a:defRPr/>
              </a:pPr>
              <a:t>‹#›</a:t>
            </a:fld>
            <a:endParaRPr lang="en-US"/>
          </a:p>
        </p:txBody>
      </p:sp>
    </p:spTree>
    <p:extLst>
      <p:ext uri="{BB962C8B-B14F-4D97-AF65-F5344CB8AC3E}">
        <p14:creationId xmlns:p14="http://schemas.microsoft.com/office/powerpoint/2010/main" val="30902755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0260FFE-93F5-4D2F-8153-7B433028AA5C}" type="datetime1">
              <a:rPr lang="en-US"/>
              <a:pPr>
                <a:defRPr/>
              </a:pPr>
              <a:t>1/28/2019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9" name="Rectangle 6"/>
          <p:cNvSpPr>
            <a:spLocks noGrp="1" noChangeArrowheads="1"/>
          </p:cNvSpPr>
          <p:nvPr>
            <p:ph type="sldNum" sz="quarter" idx="12"/>
          </p:nvPr>
        </p:nvSpPr>
        <p:spPr>
          <a:ln/>
        </p:spPr>
        <p:txBody>
          <a:bodyPr/>
          <a:lstStyle>
            <a:lvl1pPr>
              <a:defRPr/>
            </a:lvl1pPr>
          </a:lstStyle>
          <a:p>
            <a:pPr>
              <a:defRPr/>
            </a:pPr>
            <a:fld id="{48810BD5-B2D1-418E-A87F-979D623E1F89}" type="slidenum">
              <a:rPr lang="en-US"/>
              <a:pPr>
                <a:defRPr/>
              </a:pPr>
              <a:t>‹#›</a:t>
            </a:fld>
            <a:endParaRPr lang="en-US"/>
          </a:p>
        </p:txBody>
      </p:sp>
    </p:spTree>
    <p:extLst>
      <p:ext uri="{BB962C8B-B14F-4D97-AF65-F5344CB8AC3E}">
        <p14:creationId xmlns:p14="http://schemas.microsoft.com/office/powerpoint/2010/main" val="5737328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6C5B1E39-2573-41CC-8479-DBD2EBF835B5}" type="datetime1">
              <a:rPr lang="en-US"/>
              <a:pPr>
                <a:defRPr/>
              </a:pPr>
              <a:t>1/28/2019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5" name="Rectangle 6"/>
          <p:cNvSpPr>
            <a:spLocks noGrp="1" noChangeArrowheads="1"/>
          </p:cNvSpPr>
          <p:nvPr>
            <p:ph type="sldNum" sz="quarter" idx="12"/>
          </p:nvPr>
        </p:nvSpPr>
        <p:spPr>
          <a:ln/>
        </p:spPr>
        <p:txBody>
          <a:bodyPr/>
          <a:lstStyle>
            <a:lvl1pPr>
              <a:defRPr/>
            </a:lvl1pPr>
          </a:lstStyle>
          <a:p>
            <a:pPr>
              <a:defRPr/>
            </a:pPr>
            <a:fld id="{CA115A58-0C21-489F-8F42-D80D7F4B98AD}" type="slidenum">
              <a:rPr lang="en-US"/>
              <a:pPr>
                <a:defRPr/>
              </a:pPr>
              <a:t>‹#›</a:t>
            </a:fld>
            <a:endParaRPr lang="en-US"/>
          </a:p>
        </p:txBody>
      </p:sp>
    </p:spTree>
    <p:extLst>
      <p:ext uri="{BB962C8B-B14F-4D97-AF65-F5344CB8AC3E}">
        <p14:creationId xmlns:p14="http://schemas.microsoft.com/office/powerpoint/2010/main" val="3224508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1A30517-2334-4371-8FDD-0ADBAC4DF362}" type="datetime1">
              <a:rPr lang="en-US"/>
              <a:pPr>
                <a:defRPr/>
              </a:pPr>
              <a:t>1/28/2019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4" name="Rectangle 6"/>
          <p:cNvSpPr>
            <a:spLocks noGrp="1" noChangeArrowheads="1"/>
          </p:cNvSpPr>
          <p:nvPr>
            <p:ph type="sldNum" sz="quarter" idx="12"/>
          </p:nvPr>
        </p:nvSpPr>
        <p:spPr>
          <a:ln/>
        </p:spPr>
        <p:txBody>
          <a:bodyPr/>
          <a:lstStyle>
            <a:lvl1pPr>
              <a:defRPr/>
            </a:lvl1pPr>
          </a:lstStyle>
          <a:p>
            <a:pPr>
              <a:defRPr/>
            </a:pPr>
            <a:fld id="{AD5581A2-4F28-430E-847E-A1258E0C623C}" type="slidenum">
              <a:rPr lang="en-US"/>
              <a:pPr>
                <a:defRPr/>
              </a:pPr>
              <a:t>‹#›</a:t>
            </a:fld>
            <a:endParaRPr lang="en-US"/>
          </a:p>
        </p:txBody>
      </p:sp>
    </p:spTree>
    <p:extLst>
      <p:ext uri="{BB962C8B-B14F-4D97-AF65-F5344CB8AC3E}">
        <p14:creationId xmlns:p14="http://schemas.microsoft.com/office/powerpoint/2010/main" val="2084535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B1B8DD-9860-4699-B826-D813719C073D}"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21816430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1B4A350-D9D3-49FF-AE41-D5E79FC126F6}" type="datetime1">
              <a:rPr lang="en-US"/>
              <a:pPr>
                <a:defRPr/>
              </a:pPr>
              <a:t>1/28/2019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7" name="Rectangle 6"/>
          <p:cNvSpPr>
            <a:spLocks noGrp="1" noChangeArrowheads="1"/>
          </p:cNvSpPr>
          <p:nvPr>
            <p:ph type="sldNum" sz="quarter" idx="12"/>
          </p:nvPr>
        </p:nvSpPr>
        <p:spPr>
          <a:ln/>
        </p:spPr>
        <p:txBody>
          <a:bodyPr/>
          <a:lstStyle>
            <a:lvl1pPr>
              <a:defRPr/>
            </a:lvl1pPr>
          </a:lstStyle>
          <a:p>
            <a:pPr>
              <a:defRPr/>
            </a:pPr>
            <a:fld id="{A19B9988-C4FD-4383-BA98-FDA25BE042F3}" type="slidenum">
              <a:rPr lang="en-US"/>
              <a:pPr>
                <a:defRPr/>
              </a:pPr>
              <a:t>‹#›</a:t>
            </a:fld>
            <a:endParaRPr lang="en-US"/>
          </a:p>
        </p:txBody>
      </p:sp>
    </p:spTree>
    <p:extLst>
      <p:ext uri="{BB962C8B-B14F-4D97-AF65-F5344CB8AC3E}">
        <p14:creationId xmlns:p14="http://schemas.microsoft.com/office/powerpoint/2010/main" val="3703031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9028155-426E-455B-9CDD-0A3D4526AD7C}" type="datetime1">
              <a:rPr lang="en-US"/>
              <a:pPr>
                <a:defRPr/>
              </a:pPr>
              <a:t>1/28/2019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7" name="Rectangle 6"/>
          <p:cNvSpPr>
            <a:spLocks noGrp="1" noChangeArrowheads="1"/>
          </p:cNvSpPr>
          <p:nvPr>
            <p:ph type="sldNum" sz="quarter" idx="12"/>
          </p:nvPr>
        </p:nvSpPr>
        <p:spPr>
          <a:ln/>
        </p:spPr>
        <p:txBody>
          <a:bodyPr/>
          <a:lstStyle>
            <a:lvl1pPr>
              <a:defRPr/>
            </a:lvl1pPr>
          </a:lstStyle>
          <a:p>
            <a:pPr>
              <a:defRPr/>
            </a:pPr>
            <a:fld id="{C5A1E9CF-E7C6-4493-926C-BCDDB7CFD5FF}" type="slidenum">
              <a:rPr lang="en-US"/>
              <a:pPr>
                <a:defRPr/>
              </a:pPr>
              <a:t>‹#›</a:t>
            </a:fld>
            <a:endParaRPr lang="en-US"/>
          </a:p>
        </p:txBody>
      </p:sp>
    </p:spTree>
    <p:extLst>
      <p:ext uri="{BB962C8B-B14F-4D97-AF65-F5344CB8AC3E}">
        <p14:creationId xmlns:p14="http://schemas.microsoft.com/office/powerpoint/2010/main" val="13778760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5F0294F-CE24-48F9-A4A1-B32D77A1B7A1}" type="datetime1">
              <a:rPr lang="en-US"/>
              <a:pPr>
                <a:defRPr/>
              </a:pPr>
              <a:t>1/28/2019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6" name="Rectangle 6"/>
          <p:cNvSpPr>
            <a:spLocks noGrp="1" noChangeArrowheads="1"/>
          </p:cNvSpPr>
          <p:nvPr>
            <p:ph type="sldNum" sz="quarter" idx="12"/>
          </p:nvPr>
        </p:nvSpPr>
        <p:spPr>
          <a:ln/>
        </p:spPr>
        <p:txBody>
          <a:bodyPr/>
          <a:lstStyle>
            <a:lvl1pPr>
              <a:defRPr/>
            </a:lvl1pPr>
          </a:lstStyle>
          <a:p>
            <a:pPr>
              <a:defRPr/>
            </a:pPr>
            <a:fld id="{B7349762-53D9-4947-8959-A5F2A9652672}" type="slidenum">
              <a:rPr lang="en-US"/>
              <a:pPr>
                <a:defRPr/>
              </a:pPr>
              <a:t>‹#›</a:t>
            </a:fld>
            <a:endParaRPr lang="en-US"/>
          </a:p>
        </p:txBody>
      </p:sp>
    </p:spTree>
    <p:extLst>
      <p:ext uri="{BB962C8B-B14F-4D97-AF65-F5344CB8AC3E}">
        <p14:creationId xmlns:p14="http://schemas.microsoft.com/office/powerpoint/2010/main" val="38640441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411A5F4-602F-4F9C-87EC-1CE47DF0678C}" type="datetime1">
              <a:rPr lang="en-US"/>
              <a:pPr>
                <a:defRPr/>
              </a:pPr>
              <a:t>1/28/2019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6" name="Rectangle 6"/>
          <p:cNvSpPr>
            <a:spLocks noGrp="1" noChangeArrowheads="1"/>
          </p:cNvSpPr>
          <p:nvPr>
            <p:ph type="sldNum" sz="quarter" idx="12"/>
          </p:nvPr>
        </p:nvSpPr>
        <p:spPr>
          <a:ln/>
        </p:spPr>
        <p:txBody>
          <a:bodyPr/>
          <a:lstStyle>
            <a:lvl1pPr>
              <a:defRPr/>
            </a:lvl1pPr>
          </a:lstStyle>
          <a:p>
            <a:pPr>
              <a:defRPr/>
            </a:pPr>
            <a:fld id="{1F1A9AF3-E67F-44A3-8413-E31B1097F346}" type="slidenum">
              <a:rPr lang="en-US"/>
              <a:pPr>
                <a:defRPr/>
              </a:pPr>
              <a:t>‹#›</a:t>
            </a:fld>
            <a:endParaRPr lang="en-US"/>
          </a:p>
        </p:txBody>
      </p:sp>
    </p:spTree>
    <p:extLst>
      <p:ext uri="{BB962C8B-B14F-4D97-AF65-F5344CB8AC3E}">
        <p14:creationId xmlns:p14="http://schemas.microsoft.com/office/powerpoint/2010/main" val="35091690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0051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20242F2-30BD-4562-B60A-C0179A2B9382}" type="datetime1">
              <a:rPr lang="en-US"/>
              <a:pPr>
                <a:defRPr/>
              </a:pPr>
              <a:t>1/28/2019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GeoSoilEnviroCARS</a:t>
            </a:r>
          </a:p>
        </p:txBody>
      </p:sp>
      <p:sp>
        <p:nvSpPr>
          <p:cNvPr id="6" name="Slide Number Placeholder 5"/>
          <p:cNvSpPr>
            <a:spLocks noGrp="1"/>
          </p:cNvSpPr>
          <p:nvPr>
            <p:ph type="sldNum" sz="quarter" idx="12"/>
          </p:nvPr>
        </p:nvSpPr>
        <p:spPr/>
        <p:txBody>
          <a:bodyPr/>
          <a:lstStyle>
            <a:lvl1pPr>
              <a:defRPr/>
            </a:lvl1pPr>
          </a:lstStyle>
          <a:p>
            <a:fld id="{2B16872D-CEBA-4A8C-9AEC-A03E20BA59F6}" type="slidenum">
              <a:rPr lang="en-US" altLang="en-US"/>
              <a:pPr/>
              <a:t>‹#›</a:t>
            </a:fld>
            <a:endParaRPr lang="en-US" altLang="en-US"/>
          </a:p>
        </p:txBody>
      </p:sp>
    </p:spTree>
    <p:extLst>
      <p:ext uri="{BB962C8B-B14F-4D97-AF65-F5344CB8AC3E}">
        <p14:creationId xmlns:p14="http://schemas.microsoft.com/office/powerpoint/2010/main" val="34606671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295526-CC87-4288-B010-BA9B292E3D0A}" type="datetime1">
              <a:rPr lang="en-US"/>
              <a:pPr>
                <a:defRPr/>
              </a:pPr>
              <a:t>1/28/2019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GeoSoilEnviroCARS</a:t>
            </a:r>
          </a:p>
        </p:txBody>
      </p:sp>
      <p:sp>
        <p:nvSpPr>
          <p:cNvPr id="6" name="Slide Number Placeholder 5"/>
          <p:cNvSpPr>
            <a:spLocks noGrp="1"/>
          </p:cNvSpPr>
          <p:nvPr>
            <p:ph type="sldNum" sz="quarter" idx="12"/>
          </p:nvPr>
        </p:nvSpPr>
        <p:spPr/>
        <p:txBody>
          <a:bodyPr/>
          <a:lstStyle>
            <a:lvl1pPr>
              <a:defRPr/>
            </a:lvl1pPr>
          </a:lstStyle>
          <a:p>
            <a:fld id="{3F2F9178-C31E-4EE5-8968-1F883B4226D0}" type="slidenum">
              <a:rPr lang="en-US" altLang="en-US"/>
              <a:pPr/>
              <a:t>‹#›</a:t>
            </a:fld>
            <a:endParaRPr lang="en-US" altLang="en-US"/>
          </a:p>
        </p:txBody>
      </p:sp>
    </p:spTree>
    <p:extLst>
      <p:ext uri="{BB962C8B-B14F-4D97-AF65-F5344CB8AC3E}">
        <p14:creationId xmlns:p14="http://schemas.microsoft.com/office/powerpoint/2010/main" val="444977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63E401F-CF31-4650-BFDA-DCC9CEE1BB89}" type="datetime1">
              <a:rPr lang="en-US"/>
              <a:pPr>
                <a:defRPr/>
              </a:pPr>
              <a:t>1/28/2019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GeoSoilEnviroCARS</a:t>
            </a:r>
          </a:p>
        </p:txBody>
      </p:sp>
      <p:sp>
        <p:nvSpPr>
          <p:cNvPr id="6" name="Slide Number Placeholder 5"/>
          <p:cNvSpPr>
            <a:spLocks noGrp="1"/>
          </p:cNvSpPr>
          <p:nvPr>
            <p:ph type="sldNum" sz="quarter" idx="12"/>
          </p:nvPr>
        </p:nvSpPr>
        <p:spPr/>
        <p:txBody>
          <a:bodyPr/>
          <a:lstStyle>
            <a:lvl1pPr>
              <a:defRPr/>
            </a:lvl1pPr>
          </a:lstStyle>
          <a:p>
            <a:fld id="{BD75E603-8477-4F28-8013-BF5B147C6A81}" type="slidenum">
              <a:rPr lang="en-US" altLang="en-US"/>
              <a:pPr/>
              <a:t>‹#›</a:t>
            </a:fld>
            <a:endParaRPr lang="en-US" altLang="en-US"/>
          </a:p>
        </p:txBody>
      </p:sp>
    </p:spTree>
    <p:extLst>
      <p:ext uri="{BB962C8B-B14F-4D97-AF65-F5344CB8AC3E}">
        <p14:creationId xmlns:p14="http://schemas.microsoft.com/office/powerpoint/2010/main" val="32867962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6565E94-4719-4EF3-A88B-C3D45DC20457}" type="datetime1">
              <a:rPr lang="en-US"/>
              <a:pPr>
                <a:defRPr/>
              </a:pPr>
              <a:t>1/28/2019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GeoSoilEnviroCARS</a:t>
            </a:r>
          </a:p>
        </p:txBody>
      </p:sp>
      <p:sp>
        <p:nvSpPr>
          <p:cNvPr id="7" name="Slide Number Placeholder 5"/>
          <p:cNvSpPr>
            <a:spLocks noGrp="1"/>
          </p:cNvSpPr>
          <p:nvPr>
            <p:ph type="sldNum" sz="quarter" idx="12"/>
          </p:nvPr>
        </p:nvSpPr>
        <p:spPr/>
        <p:txBody>
          <a:bodyPr/>
          <a:lstStyle>
            <a:lvl1pPr>
              <a:defRPr/>
            </a:lvl1pPr>
          </a:lstStyle>
          <a:p>
            <a:fld id="{2D817E89-0B88-4A32-9A79-15E7FE98198A}" type="slidenum">
              <a:rPr lang="en-US" altLang="en-US"/>
              <a:pPr/>
              <a:t>‹#›</a:t>
            </a:fld>
            <a:endParaRPr lang="en-US" altLang="en-US"/>
          </a:p>
        </p:txBody>
      </p:sp>
    </p:spTree>
    <p:extLst>
      <p:ext uri="{BB962C8B-B14F-4D97-AF65-F5344CB8AC3E}">
        <p14:creationId xmlns:p14="http://schemas.microsoft.com/office/powerpoint/2010/main" val="30263634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A5EF97A-82E7-41A6-B4B9-7D518FB28DFC}" type="datetime1">
              <a:rPr lang="en-US"/>
              <a:pPr>
                <a:defRPr/>
              </a:pPr>
              <a:t>1/28/2019</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GeoSoilEnviroCARS</a:t>
            </a:r>
          </a:p>
        </p:txBody>
      </p:sp>
      <p:sp>
        <p:nvSpPr>
          <p:cNvPr id="9" name="Slide Number Placeholder 5"/>
          <p:cNvSpPr>
            <a:spLocks noGrp="1"/>
          </p:cNvSpPr>
          <p:nvPr>
            <p:ph type="sldNum" sz="quarter" idx="12"/>
          </p:nvPr>
        </p:nvSpPr>
        <p:spPr/>
        <p:txBody>
          <a:bodyPr/>
          <a:lstStyle>
            <a:lvl1pPr>
              <a:defRPr/>
            </a:lvl1pPr>
          </a:lstStyle>
          <a:p>
            <a:fld id="{520EADC4-B6B4-4B55-80DF-A4E51B37B59E}" type="slidenum">
              <a:rPr lang="en-US" altLang="en-US"/>
              <a:pPr/>
              <a:t>‹#›</a:t>
            </a:fld>
            <a:endParaRPr lang="en-US" altLang="en-US"/>
          </a:p>
        </p:txBody>
      </p:sp>
    </p:spTree>
    <p:extLst>
      <p:ext uri="{BB962C8B-B14F-4D97-AF65-F5344CB8AC3E}">
        <p14:creationId xmlns:p14="http://schemas.microsoft.com/office/powerpoint/2010/main" val="2735067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B1B8DD-9860-4699-B826-D813719C073D}" type="datetimeFigureOut">
              <a:rPr lang="en-US" smtClean="0"/>
              <a:t>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9006017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DC5E077-CC61-47A3-8235-BD4A25BB7FDB}" type="datetime1">
              <a:rPr lang="en-US"/>
              <a:pPr>
                <a:defRPr/>
              </a:pPr>
              <a:t>1/28/2019</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GeoSoilEnviroCARS</a:t>
            </a:r>
          </a:p>
        </p:txBody>
      </p:sp>
      <p:sp>
        <p:nvSpPr>
          <p:cNvPr id="5" name="Slide Number Placeholder 5"/>
          <p:cNvSpPr>
            <a:spLocks noGrp="1"/>
          </p:cNvSpPr>
          <p:nvPr>
            <p:ph type="sldNum" sz="quarter" idx="12"/>
          </p:nvPr>
        </p:nvSpPr>
        <p:spPr/>
        <p:txBody>
          <a:bodyPr/>
          <a:lstStyle>
            <a:lvl1pPr>
              <a:defRPr/>
            </a:lvl1pPr>
          </a:lstStyle>
          <a:p>
            <a:fld id="{8CE8D9F2-4199-40D2-A451-974F8B6278B2}" type="slidenum">
              <a:rPr lang="en-US" altLang="en-US"/>
              <a:pPr/>
              <a:t>‹#›</a:t>
            </a:fld>
            <a:endParaRPr lang="en-US" altLang="en-US"/>
          </a:p>
        </p:txBody>
      </p:sp>
    </p:spTree>
    <p:extLst>
      <p:ext uri="{BB962C8B-B14F-4D97-AF65-F5344CB8AC3E}">
        <p14:creationId xmlns:p14="http://schemas.microsoft.com/office/powerpoint/2010/main" val="19132029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3856EC-2F59-4B9E-A94C-927FE1F500BE}" type="datetime1">
              <a:rPr lang="en-US"/>
              <a:pPr>
                <a:defRPr/>
              </a:pPr>
              <a:t>1/28/2019</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GeoSoilEnviroCARS</a:t>
            </a:r>
          </a:p>
        </p:txBody>
      </p:sp>
      <p:sp>
        <p:nvSpPr>
          <p:cNvPr id="4" name="Slide Number Placeholder 5"/>
          <p:cNvSpPr>
            <a:spLocks noGrp="1"/>
          </p:cNvSpPr>
          <p:nvPr>
            <p:ph type="sldNum" sz="quarter" idx="12"/>
          </p:nvPr>
        </p:nvSpPr>
        <p:spPr/>
        <p:txBody>
          <a:bodyPr/>
          <a:lstStyle>
            <a:lvl1pPr>
              <a:defRPr/>
            </a:lvl1pPr>
          </a:lstStyle>
          <a:p>
            <a:fld id="{B6C3C20C-4D62-490F-8D92-9F4866CFC98F}" type="slidenum">
              <a:rPr lang="en-US" altLang="en-US"/>
              <a:pPr/>
              <a:t>‹#›</a:t>
            </a:fld>
            <a:endParaRPr lang="en-US" altLang="en-US"/>
          </a:p>
        </p:txBody>
      </p:sp>
    </p:spTree>
    <p:extLst>
      <p:ext uri="{BB962C8B-B14F-4D97-AF65-F5344CB8AC3E}">
        <p14:creationId xmlns:p14="http://schemas.microsoft.com/office/powerpoint/2010/main" val="301720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9A6DFB3-5AC4-465D-A513-39B8003A783C}" type="datetime1">
              <a:rPr lang="en-US"/>
              <a:pPr>
                <a:defRPr/>
              </a:pPr>
              <a:t>1/28/2019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GeoSoilEnviroCARS</a:t>
            </a:r>
          </a:p>
        </p:txBody>
      </p:sp>
      <p:sp>
        <p:nvSpPr>
          <p:cNvPr id="7" name="Slide Number Placeholder 5"/>
          <p:cNvSpPr>
            <a:spLocks noGrp="1"/>
          </p:cNvSpPr>
          <p:nvPr>
            <p:ph type="sldNum" sz="quarter" idx="12"/>
          </p:nvPr>
        </p:nvSpPr>
        <p:spPr/>
        <p:txBody>
          <a:bodyPr/>
          <a:lstStyle>
            <a:lvl1pPr>
              <a:defRPr/>
            </a:lvl1pPr>
          </a:lstStyle>
          <a:p>
            <a:fld id="{CA6C2380-232C-4B1E-B95E-5148CF46CF68}" type="slidenum">
              <a:rPr lang="en-US" altLang="en-US"/>
              <a:pPr/>
              <a:t>‹#›</a:t>
            </a:fld>
            <a:endParaRPr lang="en-US" altLang="en-US"/>
          </a:p>
        </p:txBody>
      </p:sp>
    </p:spTree>
    <p:extLst>
      <p:ext uri="{BB962C8B-B14F-4D97-AF65-F5344CB8AC3E}">
        <p14:creationId xmlns:p14="http://schemas.microsoft.com/office/powerpoint/2010/main" val="18910284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2501E6-9A76-4BF8-BA78-36B97165F84E}" type="datetime1">
              <a:rPr lang="en-US"/>
              <a:pPr>
                <a:defRPr/>
              </a:pPr>
              <a:t>1/28/2019</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GeoSoilEnviroCARS</a:t>
            </a:r>
          </a:p>
        </p:txBody>
      </p:sp>
      <p:sp>
        <p:nvSpPr>
          <p:cNvPr id="7" name="Slide Number Placeholder 5"/>
          <p:cNvSpPr>
            <a:spLocks noGrp="1"/>
          </p:cNvSpPr>
          <p:nvPr>
            <p:ph type="sldNum" sz="quarter" idx="12"/>
          </p:nvPr>
        </p:nvSpPr>
        <p:spPr/>
        <p:txBody>
          <a:bodyPr/>
          <a:lstStyle>
            <a:lvl1pPr>
              <a:defRPr/>
            </a:lvl1pPr>
          </a:lstStyle>
          <a:p>
            <a:fld id="{8A6695EF-06DE-479A-BD7A-FE72468DA6B0}" type="slidenum">
              <a:rPr lang="en-US" altLang="en-US"/>
              <a:pPr/>
              <a:t>‹#›</a:t>
            </a:fld>
            <a:endParaRPr lang="en-US" altLang="en-US"/>
          </a:p>
        </p:txBody>
      </p:sp>
    </p:spTree>
    <p:extLst>
      <p:ext uri="{BB962C8B-B14F-4D97-AF65-F5344CB8AC3E}">
        <p14:creationId xmlns:p14="http://schemas.microsoft.com/office/powerpoint/2010/main" val="17032631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692821-666E-403B-B545-D355AD11F8E8}" type="datetime1">
              <a:rPr lang="en-US"/>
              <a:pPr>
                <a:defRPr/>
              </a:pPr>
              <a:t>1/28/2019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GeoSoilEnviroCARS</a:t>
            </a:r>
          </a:p>
        </p:txBody>
      </p:sp>
      <p:sp>
        <p:nvSpPr>
          <p:cNvPr id="6" name="Slide Number Placeholder 5"/>
          <p:cNvSpPr>
            <a:spLocks noGrp="1"/>
          </p:cNvSpPr>
          <p:nvPr>
            <p:ph type="sldNum" sz="quarter" idx="12"/>
          </p:nvPr>
        </p:nvSpPr>
        <p:spPr/>
        <p:txBody>
          <a:bodyPr/>
          <a:lstStyle>
            <a:lvl1pPr>
              <a:defRPr/>
            </a:lvl1pPr>
          </a:lstStyle>
          <a:p>
            <a:fld id="{8C431553-58A5-47B6-8006-DE1CD61A4B5A}" type="slidenum">
              <a:rPr lang="en-US" altLang="en-US"/>
              <a:pPr/>
              <a:t>‹#›</a:t>
            </a:fld>
            <a:endParaRPr lang="en-US" altLang="en-US"/>
          </a:p>
        </p:txBody>
      </p:sp>
    </p:spTree>
    <p:extLst>
      <p:ext uri="{BB962C8B-B14F-4D97-AF65-F5344CB8AC3E}">
        <p14:creationId xmlns:p14="http://schemas.microsoft.com/office/powerpoint/2010/main" val="28230307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81FEF2-2D6B-474D-877A-61EFFFC6AF09}" type="datetime1">
              <a:rPr lang="en-US"/>
              <a:pPr>
                <a:defRPr/>
              </a:pPr>
              <a:t>1/28/2019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GeoSoilEnviroCARS</a:t>
            </a:r>
          </a:p>
        </p:txBody>
      </p:sp>
      <p:sp>
        <p:nvSpPr>
          <p:cNvPr id="6" name="Slide Number Placeholder 5"/>
          <p:cNvSpPr>
            <a:spLocks noGrp="1"/>
          </p:cNvSpPr>
          <p:nvPr>
            <p:ph type="sldNum" sz="quarter" idx="12"/>
          </p:nvPr>
        </p:nvSpPr>
        <p:spPr/>
        <p:txBody>
          <a:bodyPr/>
          <a:lstStyle>
            <a:lvl1pPr>
              <a:defRPr/>
            </a:lvl1pPr>
          </a:lstStyle>
          <a:p>
            <a:fld id="{4CE426AE-4601-4C02-BDED-8DC921EDBD7B}" type="slidenum">
              <a:rPr lang="en-US" altLang="en-US"/>
              <a:pPr/>
              <a:t>‹#›</a:t>
            </a:fld>
            <a:endParaRPr lang="en-US" altLang="en-US"/>
          </a:p>
        </p:txBody>
      </p:sp>
    </p:spTree>
    <p:extLst>
      <p:ext uri="{BB962C8B-B14F-4D97-AF65-F5344CB8AC3E}">
        <p14:creationId xmlns:p14="http://schemas.microsoft.com/office/powerpoint/2010/main" val="28219561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a:solidFill>
                  <a:schemeClr val="accent1"/>
                </a:solidFill>
                <a:latin typeface="+mn-lt"/>
              </a:defRPr>
            </a:lvl1pPr>
          </a:lstStyle>
          <a:p>
            <a:r>
              <a:rPr lang="en-US" dirty="0" smtClean="0"/>
              <a:t>Click to edit Master title style</a:t>
            </a:r>
            <a:endParaRPr lang="en-US" dirty="0"/>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pPr>
              <a:defRPr/>
            </a:pPr>
            <a:r>
              <a:rPr lang="en-US"/>
              <a:t>GeoSoilEnviroCARS</a:t>
            </a:r>
          </a:p>
        </p:txBody>
      </p:sp>
    </p:spTree>
    <p:extLst>
      <p:ext uri="{BB962C8B-B14F-4D97-AF65-F5344CB8AC3E}">
        <p14:creationId xmlns:p14="http://schemas.microsoft.com/office/powerpoint/2010/main" val="23054266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6743B7-FE81-4C50-9043-FC3B8F90F944}" type="datetime1">
              <a:rPr lang="en-US" smtClean="0">
                <a:solidFill>
                  <a:prstClr val="black">
                    <a:tint val="75000"/>
                  </a:prstClr>
                </a:solidFill>
              </a:rPr>
              <a:pPr/>
              <a:t>1/28/2019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DOE Council on Earth Sciences                                                     Oct. 26,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2F71E3-BF02-4FFB-B839-E80FD88608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0851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C56CCA-559F-45DC-A04E-EF3ECDFEEADF}" type="datetime1">
              <a:rPr lang="en-US" smtClean="0">
                <a:solidFill>
                  <a:prstClr val="black">
                    <a:tint val="75000"/>
                  </a:prstClr>
                </a:solidFill>
              </a:rPr>
              <a:pPr/>
              <a:t>1/28/2019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DOE Council on Earth Sciences                                                     Oct. 26,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2F71E3-BF02-4FFB-B839-E80FD88608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0444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1E531-8E15-4355-89AA-743524683ED3}" type="datetime1">
              <a:rPr lang="en-US" smtClean="0">
                <a:solidFill>
                  <a:prstClr val="black">
                    <a:tint val="75000"/>
                  </a:prstClr>
                </a:solidFill>
              </a:rPr>
              <a:pPr/>
              <a:t>1/28/2019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DOE Council on Earth Sciences                                                     Oct. 26,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2F71E3-BF02-4FFB-B839-E80FD88608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500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B1B8DD-9860-4699-B826-D813719C073D}" type="datetimeFigureOut">
              <a:rPr lang="en-US" smtClean="0"/>
              <a:t>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35767998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0D9A88-53CD-4335-8EC8-8985C7B2FEDE}" type="datetime1">
              <a:rPr lang="en-US" smtClean="0">
                <a:solidFill>
                  <a:prstClr val="black">
                    <a:tint val="75000"/>
                  </a:prstClr>
                </a:solidFill>
              </a:rPr>
              <a:pPr/>
              <a:t>1/28/2019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DOE Council on Earth Sciences                                                     Oct. 26,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2F71E3-BF02-4FFB-B839-E80FD88608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3220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AF9171-8AA9-47B4-A939-2C563727219B}" type="datetime1">
              <a:rPr lang="en-US" smtClean="0">
                <a:solidFill>
                  <a:prstClr val="black">
                    <a:tint val="75000"/>
                  </a:prstClr>
                </a:solidFill>
              </a:rPr>
              <a:pPr/>
              <a:t>1/28/2019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DOE Council on Earth Sciences                                                     Oct. 26, 2010</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32F71E3-BF02-4FFB-B839-E80FD88608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6151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391C76-54DF-4951-A0A0-84F78162D58A}" type="datetime1">
              <a:rPr lang="en-US" smtClean="0">
                <a:solidFill>
                  <a:prstClr val="black">
                    <a:tint val="75000"/>
                  </a:prstClr>
                </a:solidFill>
              </a:rPr>
              <a:pPr/>
              <a:t>1/28/2019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DOE Council on Earth Sciences                                                     Oct. 26, 2010</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32F71E3-BF02-4FFB-B839-E80FD88608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078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4FD55-2F65-4C08-B4A1-B4F48824B41E}" type="datetime1">
              <a:rPr lang="en-US" smtClean="0">
                <a:solidFill>
                  <a:prstClr val="black">
                    <a:tint val="75000"/>
                  </a:prstClr>
                </a:solidFill>
              </a:rPr>
              <a:pPr/>
              <a:t>1/28/2019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DOE Council on Earth Sciences                                                     Oct. 26, 2010</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32F71E3-BF02-4FFB-B839-E80FD88608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1007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08A8F5-2435-4795-B8CC-2BFD4C7F2FB0}" type="datetime1">
              <a:rPr lang="en-US" smtClean="0">
                <a:solidFill>
                  <a:prstClr val="black">
                    <a:tint val="75000"/>
                  </a:prstClr>
                </a:solidFill>
              </a:rPr>
              <a:pPr/>
              <a:t>1/28/2019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DOE Council on Earth Sciences                                                     Oct. 26,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2F71E3-BF02-4FFB-B839-E80FD88608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8542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976F6C-D4C4-489D-B035-1A71F3298CC9}" type="datetime1">
              <a:rPr lang="en-US" smtClean="0">
                <a:solidFill>
                  <a:prstClr val="black">
                    <a:tint val="75000"/>
                  </a:prstClr>
                </a:solidFill>
              </a:rPr>
              <a:pPr/>
              <a:t>1/28/2019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DOE Council on Earth Sciences                                                     Oct. 26,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2F71E3-BF02-4FFB-B839-E80FD88608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0224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DDB9C-7E9C-4088-9C1F-2C1A2647BC55}" type="datetime1">
              <a:rPr lang="en-US" smtClean="0">
                <a:solidFill>
                  <a:prstClr val="black">
                    <a:tint val="75000"/>
                  </a:prstClr>
                </a:solidFill>
              </a:rPr>
              <a:pPr/>
              <a:t>1/28/2019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DOE Council on Earth Sciences                                                     Oct. 26,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2F71E3-BF02-4FFB-B839-E80FD88608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1435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EFDD52-9E6F-4D37-9622-FB6E8B91DC2A}" type="datetime1">
              <a:rPr lang="en-US" smtClean="0">
                <a:solidFill>
                  <a:prstClr val="black">
                    <a:tint val="75000"/>
                  </a:prstClr>
                </a:solidFill>
              </a:rPr>
              <a:pPr/>
              <a:t>1/28/2019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DOE Council on Earth Sciences                                                     Oct. 26,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2F71E3-BF02-4FFB-B839-E80FD88608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4914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40257604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2187509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B1B8DD-9860-4699-B826-D813719C073D}" type="datetimeFigureOut">
              <a:rPr lang="en-US" smtClean="0"/>
              <a:t>1/28/2019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27188279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726357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27692015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25212899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11154316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533400" y="6397627"/>
            <a:ext cx="8153400" cy="307975"/>
          </a:xfrm>
          <a:prstGeom prst="rect">
            <a:avLst/>
          </a:prstGeom>
          <a:ln/>
        </p:spPr>
        <p:txBody>
          <a:bodyPr/>
          <a:lstStyle>
            <a:lvl1pPr>
              <a:defRPr b="0">
                <a:solidFill>
                  <a:schemeClr val="tx1"/>
                </a:solidFill>
                <a:latin typeface="Calibri" pitchFamily="34" charset="0"/>
                <a:cs typeface="Calibri" pitchFamily="34" charset="0"/>
              </a:defRPr>
            </a:lvl1pPr>
          </a:lstStyle>
          <a:p>
            <a:pPr>
              <a:defRPr/>
            </a:pPr>
            <a:r>
              <a:rPr lang="en-US" dirty="0" smtClean="0">
                <a:solidFill>
                  <a:srgbClr val="000000"/>
                </a:solidFill>
              </a:rPr>
              <a:t>Steve Sutton           JPSI Seminar           April 18, 2012</a:t>
            </a:r>
            <a:endParaRPr lang="en-US" dirty="0">
              <a:solidFill>
                <a:srgbClr val="000000"/>
              </a:solidFill>
            </a:endParaRPr>
          </a:p>
        </p:txBody>
      </p:sp>
    </p:spTree>
    <p:extLst>
      <p:ext uri="{BB962C8B-B14F-4D97-AF65-F5344CB8AC3E}">
        <p14:creationId xmlns:p14="http://schemas.microsoft.com/office/powerpoint/2010/main" val="9930917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28192253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26074786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8684136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37097074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321664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B1B8DD-9860-4699-B826-D813719C073D}"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354154108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35731904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533400" y="6245225"/>
            <a:ext cx="8153400" cy="476250"/>
          </a:xfrm>
          <a:prstGeom prst="rect">
            <a:avLst/>
          </a:prstGeom>
          <a:ln/>
        </p:spPr>
        <p:txBody>
          <a:bodyPr/>
          <a:lstStyle>
            <a:lvl1pPr>
              <a:defRPr/>
            </a:lvl1pPr>
          </a:lstStyle>
          <a:p>
            <a:pPr>
              <a:defRPr/>
            </a:pPr>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24693571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74320" marR="0" indent="-274320" algn="l" defTabSz="457200" rtl="0" eaLnBrk="1" fontAlgn="auto" latinLnBrk="0" hangingPunct="1">
              <a:lnSpc>
                <a:spcPct val="120000"/>
              </a:lnSpc>
              <a:spcBef>
                <a:spcPts val="0"/>
              </a:spcBef>
              <a:spcAft>
                <a:spcPts val="300"/>
              </a:spcAft>
              <a:buClr>
                <a:srgbClr val="0082CA">
                  <a:lumMod val="75000"/>
                </a:srgbClr>
              </a:buClr>
              <a:buSzTx/>
              <a:buFont typeface="Wingdings" charset="2"/>
              <a:buChar char="§"/>
              <a:tabLst/>
              <a:defRPr>
                <a:solidFill>
                  <a:srgbClr val="000000"/>
                </a:solidFill>
              </a:defRPr>
            </a:lvl1pPr>
            <a:lvl2pPr marL="650875" marR="0" indent="-342900" algn="l" defTabSz="457200" rtl="0" eaLnBrk="1" fontAlgn="auto" latinLnBrk="0" hangingPunct="1">
              <a:lnSpc>
                <a:spcPct val="120000"/>
              </a:lnSpc>
              <a:spcBef>
                <a:spcPts val="0"/>
              </a:spcBef>
              <a:spcAft>
                <a:spcPts val="300"/>
              </a:spcAft>
              <a:buClr>
                <a:srgbClr val="0082CA">
                  <a:lumMod val="75000"/>
                </a:srgbClr>
              </a:buClr>
              <a:buSzTx/>
              <a:buFont typeface="Lucida Grande"/>
              <a:buChar char="–"/>
              <a:tabLst/>
              <a:defRPr>
                <a:solidFill>
                  <a:srgbClr val="000000"/>
                </a:solidFill>
              </a:defRPr>
            </a:lvl2pPr>
            <a:lvl3pPr marL="274320" marR="0" indent="-274320" algn="l" defTabSz="457200" rtl="0" eaLnBrk="1" fontAlgn="auto" latinLnBrk="0" hangingPunct="1">
              <a:lnSpc>
                <a:spcPct val="100000"/>
              </a:lnSpc>
              <a:spcBef>
                <a:spcPts val="0"/>
              </a:spcBef>
              <a:spcAft>
                <a:spcPts val="0"/>
              </a:spcAft>
              <a:buClr>
                <a:srgbClr val="0082CA">
                  <a:lumMod val="75000"/>
                </a:srgbClr>
              </a:buClr>
              <a:buSzTx/>
              <a:buFont typeface="Arial"/>
              <a:buChar char="•"/>
              <a:tabLst/>
              <a:defRPr sz="1600">
                <a:solidFill>
                  <a:srgbClr val="000000"/>
                </a:solidFill>
              </a:defRPr>
            </a:lvl3pPr>
            <a:lvl4pPr marL="273050" indent="355600">
              <a:defRPr sz="1800"/>
            </a:lvl4pPr>
          </a:lstStyle>
          <a:p>
            <a:pPr marL="274320" marR="0" lvl="0" indent="-274320" algn="l" defTabSz="457200" rtl="0" eaLnBrk="1" fontAlgn="auto" latinLnBrk="0" hangingPunct="1">
              <a:lnSpc>
                <a:spcPct val="120000"/>
              </a:lnSpc>
              <a:spcBef>
                <a:spcPts val="0"/>
              </a:spcBef>
              <a:spcAft>
                <a:spcPts val="300"/>
              </a:spcAft>
              <a:buClr>
                <a:srgbClr val="0082CA">
                  <a:lumMod val="75000"/>
                </a:srgbClr>
              </a:buClr>
              <a:buSzTx/>
              <a:buFont typeface="Wingdings" charset="2"/>
              <a:buChar char="§"/>
              <a:tabLst/>
              <a:defRPr/>
            </a:pPr>
            <a:r>
              <a:rPr kumimoji="0" lang="en-US" sz="2400" b="0" i="0" u="none" strike="noStrike" kern="1200" cap="none" spc="0" normalizeH="0" baseline="0" noProof="0" dirty="0" smtClean="0">
                <a:ln>
                  <a:noFill/>
                </a:ln>
                <a:solidFill>
                  <a:srgbClr val="000000"/>
                </a:solidFill>
                <a:effectLst/>
                <a:uLnTx/>
                <a:uFillTx/>
                <a:latin typeface="+mn-lt"/>
                <a:ea typeface="+mn-ea"/>
                <a:cs typeface="+mn-cs"/>
              </a:rPr>
              <a:t>Click to edit Master text styles</a:t>
            </a:r>
          </a:p>
          <a:p>
            <a:pPr marL="650875" marR="0" lvl="1" indent="-342900" algn="l" defTabSz="457200" rtl="0" eaLnBrk="1" fontAlgn="auto" latinLnBrk="0" hangingPunct="1">
              <a:lnSpc>
                <a:spcPct val="120000"/>
              </a:lnSpc>
              <a:spcBef>
                <a:spcPts val="0"/>
              </a:spcBef>
              <a:spcAft>
                <a:spcPts val="300"/>
              </a:spcAft>
              <a:buClr>
                <a:srgbClr val="0082CA">
                  <a:lumMod val="75000"/>
                </a:srgbClr>
              </a:buClr>
              <a:buSzTx/>
              <a:buFont typeface="Lucida Grande"/>
              <a:buChar char="–"/>
              <a:tabLst/>
              <a:defRPr/>
            </a:pPr>
            <a:r>
              <a:rPr kumimoji="0" lang="en-US" sz="2000" b="0" i="0" u="none" strike="noStrike" kern="1200" cap="none" spc="0" normalizeH="0" baseline="0" noProof="0" dirty="0" smtClean="0">
                <a:ln>
                  <a:noFill/>
                </a:ln>
                <a:solidFill>
                  <a:srgbClr val="000000"/>
                </a:solidFill>
                <a:effectLst/>
                <a:uLnTx/>
                <a:uFillTx/>
                <a:latin typeface="+mn-lt"/>
                <a:ea typeface="+mn-ea"/>
                <a:cs typeface="+mn-cs"/>
              </a:rPr>
              <a:t>Second level</a:t>
            </a:r>
          </a:p>
          <a:p>
            <a:pPr marL="915670" marR="0" lvl="4" indent="-274320" algn="l" defTabSz="457200" rtl="0" eaLnBrk="1" fontAlgn="auto" latinLnBrk="0" hangingPunct="1">
              <a:lnSpc>
                <a:spcPct val="100000"/>
              </a:lnSpc>
              <a:spcBef>
                <a:spcPts val="0"/>
              </a:spcBef>
              <a:spcAft>
                <a:spcPts val="0"/>
              </a:spcAft>
              <a:buClr>
                <a:srgbClr val="0082CA">
                  <a:lumMod val="75000"/>
                </a:srgbClr>
              </a:buClr>
              <a:buSzTx/>
              <a:buFont typeface="Arial"/>
              <a:buChar char="•"/>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mn-cs"/>
              </a:rPr>
              <a:t>Third level </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Footer Placeholder 4"/>
          <p:cNvSpPr>
            <a:spLocks noGrp="1"/>
          </p:cNvSpPr>
          <p:nvPr>
            <p:ph type="ftr" sz="quarter" idx="3"/>
          </p:nvPr>
        </p:nvSpPr>
        <p:spPr>
          <a:xfrm>
            <a:off x="1602828" y="6506039"/>
            <a:ext cx="6656551" cy="215436"/>
          </a:xfrm>
          <a:prstGeom prst="rect">
            <a:avLst/>
          </a:prstGeom>
        </p:spPr>
        <p:txBody>
          <a:bodyPr/>
          <a:lstStyle>
            <a:lvl1pPr algn="ctr">
              <a:defRPr sz="1200"/>
            </a:lvl1pPr>
          </a:lstStyle>
          <a:p>
            <a:r>
              <a:rPr lang="en-US" smtClean="0">
                <a:solidFill>
                  <a:srgbClr val="000000"/>
                </a:solidFill>
              </a:rPr>
              <a:t>yyyyy</a:t>
            </a:r>
            <a:endParaRPr lang="en-US" dirty="0">
              <a:solidFill>
                <a:srgbClr val="000000"/>
              </a:solidFill>
            </a:endParaRPr>
          </a:p>
        </p:txBody>
      </p:sp>
      <p:sp>
        <p:nvSpPr>
          <p:cNvPr id="9" name="Slide Number Placeholder 5"/>
          <p:cNvSpPr>
            <a:spLocks noGrp="1"/>
          </p:cNvSpPr>
          <p:nvPr>
            <p:ph type="sldNum" sz="quarter" idx="4"/>
          </p:nvPr>
        </p:nvSpPr>
        <p:spPr>
          <a:xfrm>
            <a:off x="8562975" y="6547059"/>
            <a:ext cx="457200" cy="182880"/>
          </a:xfrm>
          <a:prstGeom prst="rect">
            <a:avLst/>
          </a:prstGeom>
          <a:ln>
            <a:noFill/>
          </a:ln>
        </p:spPr>
        <p:txBody>
          <a:bodyPr vert="horz" lIns="0" tIns="45720" rIns="0" bIns="0" rtlCol="0" anchor="b"/>
          <a:lstStyle>
            <a:lvl1pPr algn="ctr">
              <a:defRPr sz="1000">
                <a:solidFill>
                  <a:srgbClr val="000000"/>
                </a:solidFill>
              </a:defRPr>
            </a:lvl1p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0628882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Columns-TWO">
    <p:spTree>
      <p:nvGrpSpPr>
        <p:cNvPr id="1" name=""/>
        <p:cNvGrpSpPr/>
        <p:nvPr/>
      </p:nvGrpSpPr>
      <p:grpSpPr>
        <a:xfrm>
          <a:off x="0" y="0"/>
          <a:ext cx="0" cy="0"/>
          <a:chOff x="0" y="0"/>
          <a:chExt cx="0" cy="0"/>
        </a:xfrm>
      </p:grpSpPr>
      <p:sp>
        <p:nvSpPr>
          <p:cNvPr id="7" name="Text Placeholder 5"/>
          <p:cNvSpPr>
            <a:spLocks noGrp="1"/>
          </p:cNvSpPr>
          <p:nvPr>
            <p:ph type="body" sz="quarter" idx="12" hasCustomPrompt="1"/>
          </p:nvPr>
        </p:nvSpPr>
        <p:spPr>
          <a:xfrm>
            <a:off x="457200" y="1245716"/>
            <a:ext cx="8372901" cy="499715"/>
          </a:xfrm>
        </p:spPr>
        <p:txBody>
          <a:bodyPr bIns="0">
            <a:noAutofit/>
          </a:bodyPr>
          <a:lstStyle>
            <a:lvl1pPr marL="0" indent="0">
              <a:lnSpc>
                <a:spcPct val="90000"/>
              </a:lnSpc>
              <a:spcBef>
                <a:spcPts val="0"/>
              </a:spcBef>
              <a:buNone/>
              <a:defRPr sz="2400" b="0">
                <a:solidFill>
                  <a:srgbClr val="000000"/>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57200" y="1776963"/>
            <a:ext cx="4023360" cy="4422775"/>
          </a:xfrm>
        </p:spPr>
        <p:txBody>
          <a:bodyPr/>
          <a:lstStyle>
            <a:lvl1pPr>
              <a:defRPr sz="2400">
                <a:solidFill>
                  <a:srgbClr val="000000"/>
                </a:solidFill>
              </a:defRPr>
            </a:lvl1pPr>
            <a:lvl2pPr marL="573088" indent="-290513">
              <a:spcBef>
                <a:spcPts val="0"/>
              </a:spcBef>
              <a:defRPr sz="2000" baseline="0">
                <a:solidFill>
                  <a:srgbClr val="000000"/>
                </a:solidFill>
              </a:defRPr>
            </a:lvl2pPr>
            <a:lvl3pPr marL="627063" indent="-182880">
              <a:defRPr sz="1800" baseline="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 </a:t>
            </a:r>
          </a:p>
        </p:txBody>
      </p:sp>
      <p:sp>
        <p:nvSpPr>
          <p:cNvPr id="15" name="Text Placeholder 3"/>
          <p:cNvSpPr>
            <a:spLocks noGrp="1"/>
          </p:cNvSpPr>
          <p:nvPr>
            <p:ph type="body" sz="quarter" idx="14"/>
          </p:nvPr>
        </p:nvSpPr>
        <p:spPr>
          <a:xfrm>
            <a:off x="4700588" y="1762675"/>
            <a:ext cx="4023360" cy="4422775"/>
          </a:xfrm>
        </p:spPr>
        <p:txBody>
          <a:bodyPr/>
          <a:lstStyle>
            <a:lvl1pPr>
              <a:defRPr sz="2400">
                <a:solidFill>
                  <a:srgbClr val="000000"/>
                </a:solidFill>
              </a:defRPr>
            </a:lvl1pPr>
            <a:lvl2pPr marL="457200" indent="-173038">
              <a:spcBef>
                <a:spcPts val="0"/>
              </a:spcBef>
              <a:defRPr sz="2000">
                <a:solidFill>
                  <a:srgbClr val="000000"/>
                </a:solidFill>
              </a:defRPr>
            </a:lvl2pPr>
            <a:lvl3pPr marL="627063" indent="-128588">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 </a:t>
            </a:r>
          </a:p>
        </p:txBody>
      </p:sp>
      <p:sp>
        <p:nvSpPr>
          <p:cNvPr id="2" name="Title 1"/>
          <p:cNvSpPr>
            <a:spLocks noGrp="1"/>
          </p:cNvSpPr>
          <p:nvPr>
            <p:ph type="title" hasCustomPrompt="1"/>
          </p:nvPr>
        </p:nvSpPr>
        <p:spPr/>
        <p:txBody>
          <a:bodyPr/>
          <a:lstStyle>
            <a:lvl1pPr>
              <a:defRPr/>
            </a:lvl1pPr>
          </a:lstStyle>
          <a:p>
            <a:r>
              <a:rPr lang="en-US" dirty="0" smtClean="0"/>
              <a:t>Two-column CONTENT slide</a:t>
            </a:r>
            <a:br>
              <a:rPr lang="en-US" dirty="0" smtClean="0"/>
            </a:br>
            <a:r>
              <a:rPr lang="en-US" dirty="0" smtClean="0"/>
              <a:t>one or two lines for headline</a:t>
            </a:r>
            <a:endParaRPr lang="en-US" dirty="0"/>
          </a:p>
        </p:txBody>
      </p:sp>
      <p:sp>
        <p:nvSpPr>
          <p:cNvPr id="8" name="Footer Placeholder 4"/>
          <p:cNvSpPr>
            <a:spLocks noGrp="1"/>
          </p:cNvSpPr>
          <p:nvPr>
            <p:ph type="ftr" sz="quarter" idx="3"/>
          </p:nvPr>
        </p:nvSpPr>
        <p:spPr>
          <a:xfrm>
            <a:off x="1602828" y="6506039"/>
            <a:ext cx="6656551" cy="215436"/>
          </a:xfrm>
          <a:prstGeom prst="rect">
            <a:avLst/>
          </a:prstGeom>
        </p:spPr>
        <p:txBody>
          <a:bodyPr/>
          <a:lstStyle>
            <a:lvl1pPr algn="ctr">
              <a:defRPr sz="1200"/>
            </a:lvl1pPr>
          </a:lstStyle>
          <a:p>
            <a:r>
              <a:rPr lang="en-US" smtClean="0">
                <a:solidFill>
                  <a:srgbClr val="000000"/>
                </a:solidFill>
              </a:rPr>
              <a:t>yyyyy</a:t>
            </a:r>
            <a:endParaRPr lang="en-US" dirty="0">
              <a:solidFill>
                <a:srgbClr val="000000"/>
              </a:solidFill>
            </a:endParaRPr>
          </a:p>
        </p:txBody>
      </p:sp>
      <p:sp>
        <p:nvSpPr>
          <p:cNvPr id="10" name="Slide Number Placeholder 5"/>
          <p:cNvSpPr>
            <a:spLocks noGrp="1"/>
          </p:cNvSpPr>
          <p:nvPr>
            <p:ph type="sldNum" sz="quarter" idx="4"/>
          </p:nvPr>
        </p:nvSpPr>
        <p:spPr>
          <a:xfrm>
            <a:off x="8562975" y="6547059"/>
            <a:ext cx="457200" cy="182880"/>
          </a:xfrm>
          <a:prstGeom prst="rect">
            <a:avLst/>
          </a:prstGeom>
          <a:ln>
            <a:noFill/>
          </a:ln>
        </p:spPr>
        <p:txBody>
          <a:bodyPr vert="horz" lIns="0" tIns="45720" rIns="0" bIns="0" rtlCol="0" anchor="b"/>
          <a:lstStyle>
            <a:lvl1pPr algn="ctr">
              <a:defRPr sz="1000">
                <a:solidFill>
                  <a:srgbClr val="000000"/>
                </a:solidFill>
              </a:defRPr>
            </a:lvl1p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882735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Cover Option A">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689100"/>
            <a:ext cx="4863724" cy="2706624"/>
          </a:xfrm>
          <a:solidFill>
            <a:srgbClr val="004165"/>
          </a:solidFill>
        </p:spPr>
        <p:txBody>
          <a:bodyPr lIns="457200" rIns="91440" anchor="ctr">
            <a:normAutofit/>
          </a:bodyPr>
          <a:lstStyle>
            <a:lvl1pPr>
              <a:defRPr sz="2800" baseline="0">
                <a:solidFill>
                  <a:schemeClr val="bg1"/>
                </a:solidFill>
              </a:defRPr>
            </a:lvl1pPr>
          </a:lstStyle>
          <a:p>
            <a:r>
              <a:rPr lang="en-US" dirty="0" smtClean="0"/>
              <a:t>Presentation title -Cover option A</a:t>
            </a:r>
            <a:br>
              <a:rPr lang="en-US" dirty="0" smtClean="0"/>
            </a:br>
            <a:r>
              <a:rPr lang="en-US" dirty="0" smtClean="0"/>
              <a:t>can be up to four </a:t>
            </a:r>
            <a:br>
              <a:rPr lang="en-US" dirty="0" smtClean="0"/>
            </a:br>
            <a:r>
              <a:rPr lang="en-US" dirty="0" smtClean="0"/>
              <a:t>or five lines of text</a:t>
            </a:r>
            <a:endParaRPr lang="en-US" dirty="0"/>
          </a:p>
        </p:txBody>
      </p:sp>
      <p:sp>
        <p:nvSpPr>
          <p:cNvPr id="45" name="Text Placeholder 4"/>
          <p:cNvSpPr>
            <a:spLocks noGrp="1"/>
          </p:cNvSpPr>
          <p:nvPr>
            <p:ph type="body" sz="quarter" idx="12" hasCustomPrompt="1"/>
          </p:nvPr>
        </p:nvSpPr>
        <p:spPr>
          <a:xfrm>
            <a:off x="-1" y="1689100"/>
            <a:ext cx="239714" cy="2706624"/>
          </a:xfrm>
          <a:solidFill>
            <a:schemeClr val="tx2">
              <a:lumMod val="75000"/>
            </a:schemeClr>
          </a:solidFill>
        </p:spPr>
        <p:txBody>
          <a:bodyPr bIns="0" anchor="b"/>
          <a:lstStyle>
            <a:lvl1pPr marL="0" indent="0">
              <a:buNone/>
              <a:defRPr sz="100"/>
            </a:lvl1pPr>
          </a:lstStyle>
          <a:p>
            <a:pPr lvl="0"/>
            <a:r>
              <a:rPr lang="en-US" dirty="0" smtClean="0"/>
              <a:t>  </a:t>
            </a:r>
          </a:p>
        </p:txBody>
      </p:sp>
      <p:sp>
        <p:nvSpPr>
          <p:cNvPr id="48"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49"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0"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smtClean="0"/>
              <a:t>Remove second presenter </a:t>
            </a:r>
            <a:br>
              <a:rPr lang="en-US" dirty="0" smtClean="0"/>
            </a:br>
            <a:r>
              <a:rPr lang="en-US" dirty="0" smtClean="0"/>
              <a:t>info if not needed</a:t>
            </a:r>
            <a:endParaRPr lang="en-US" dirty="0"/>
          </a:p>
        </p:txBody>
      </p:sp>
      <p:sp>
        <p:nvSpPr>
          <p:cNvPr id="54"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55"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smtClean="0"/>
              <a:t>Remove third presenter </a:t>
            </a:r>
            <a:br>
              <a:rPr lang="en-US" dirty="0" smtClean="0"/>
            </a:br>
            <a:r>
              <a:rPr lang="en-US" dirty="0" smtClean="0"/>
              <a:t>info if not needed</a:t>
            </a:r>
            <a:endParaRPr lang="en-US" dirty="0"/>
          </a:p>
        </p:txBody>
      </p:sp>
      <p:sp>
        <p:nvSpPr>
          <p:cNvPr id="47" name="Text Placeholder 45"/>
          <p:cNvSpPr>
            <a:spLocks noGrp="1"/>
          </p:cNvSpPr>
          <p:nvPr>
            <p:ph type="body" sz="quarter" idx="19" hasCustomPrompt="1"/>
          </p:nvPr>
        </p:nvSpPr>
        <p:spPr>
          <a:xfrm>
            <a:off x="454587" y="5747818"/>
            <a:ext cx="5894492"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15" name="Text Placeholder 9"/>
          <p:cNvSpPr>
            <a:spLocks noGrp="1"/>
          </p:cNvSpPr>
          <p:nvPr>
            <p:ph type="body" sz="quarter" idx="27" hasCustomPrompt="1"/>
          </p:nvPr>
        </p:nvSpPr>
        <p:spPr>
          <a:xfrm>
            <a:off x="431799" y="730250"/>
            <a:ext cx="6188075"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smtClean="0"/>
              <a:t>Optional one line subhead, </a:t>
            </a:r>
            <a:r>
              <a:rPr lang="en-US" dirty="0" err="1" smtClean="0"/>
              <a:t>url</a:t>
            </a:r>
            <a:r>
              <a:rPr lang="en-US" dirty="0" smtClean="0"/>
              <a:t> or date</a:t>
            </a:r>
          </a:p>
        </p:txBody>
      </p:sp>
      <p:pic>
        <p:nvPicPr>
          <p:cNvPr id="3" name="Picture 2"/>
          <p:cNvPicPr>
            <a:picLocks noChangeAspect="1"/>
          </p:cNvPicPr>
          <p:nvPr userDrawn="1"/>
        </p:nvPicPr>
        <p:blipFill>
          <a:blip r:embed="rId2"/>
          <a:stretch>
            <a:fillRect/>
          </a:stretch>
        </p:blipFill>
        <p:spPr>
          <a:xfrm>
            <a:off x="6905625" y="523875"/>
            <a:ext cx="1781208" cy="671487"/>
          </a:xfrm>
          <a:prstGeom prst="rect">
            <a:avLst/>
          </a:prstGeom>
        </p:spPr>
      </p:pic>
    </p:spTree>
    <p:extLst>
      <p:ext uri="{BB962C8B-B14F-4D97-AF65-F5344CB8AC3E}">
        <p14:creationId xmlns:p14="http://schemas.microsoft.com/office/powerpoint/2010/main" val="153605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lvl1pPr defTabSz="457200" eaLnBrk="0" hangingPunct="0">
              <a:defRPr>
                <a:latin typeface="Arial" panose="020B0604020202020204" pitchFamily="34" charset="0"/>
              </a:defRPr>
            </a:lvl1pPr>
          </a:lstStyle>
          <a:p>
            <a:pPr>
              <a:defRPr/>
            </a:pPr>
            <a:fld id="{9AA5E617-513D-4B70-95F9-0A3727277441}" type="slidenum">
              <a:rPr lang="en-US"/>
              <a:pPr>
                <a:defRPr/>
              </a:pPr>
              <a:t>‹#›</a:t>
            </a:fld>
            <a:endParaRPr lang="en-US"/>
          </a:p>
        </p:txBody>
      </p:sp>
      <p:sp>
        <p:nvSpPr>
          <p:cNvPr id="3" name="Footer Placeholder 4"/>
          <p:cNvSpPr>
            <a:spLocks noGrp="1"/>
          </p:cNvSpPr>
          <p:nvPr>
            <p:ph type="ftr" sz="quarter" idx="3"/>
          </p:nvPr>
        </p:nvSpPr>
        <p:spPr>
          <a:xfrm>
            <a:off x="1602828" y="6506039"/>
            <a:ext cx="6656551" cy="215436"/>
          </a:xfrm>
          <a:prstGeom prst="rect">
            <a:avLst/>
          </a:prstGeom>
        </p:spPr>
        <p:txBody>
          <a:bodyPr/>
          <a:lstStyle>
            <a:lvl1pPr algn="ctr">
              <a:defRPr sz="1200"/>
            </a:lvl1pPr>
          </a:lstStyle>
          <a:p>
            <a:r>
              <a:rPr lang="en-US" smtClean="0">
                <a:solidFill>
                  <a:srgbClr val="000000"/>
                </a:solidFill>
              </a:rPr>
              <a:t>yyyyy</a:t>
            </a:r>
            <a:endParaRPr lang="en-US" dirty="0">
              <a:solidFill>
                <a:srgbClr val="000000"/>
              </a:solidFill>
            </a:endParaRPr>
          </a:p>
        </p:txBody>
      </p:sp>
    </p:spTree>
    <p:extLst>
      <p:ext uri="{BB962C8B-B14F-4D97-AF65-F5344CB8AC3E}">
        <p14:creationId xmlns:p14="http://schemas.microsoft.com/office/powerpoint/2010/main" val="12417045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1999191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94672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0123695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endParaRPr lang="en-US"/>
          </a:p>
        </p:txBody>
      </p:sp>
    </p:spTree>
    <p:extLst>
      <p:ext uri="{BB962C8B-B14F-4D97-AF65-F5344CB8AC3E}">
        <p14:creationId xmlns:p14="http://schemas.microsoft.com/office/powerpoint/2010/main" val="3157042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B1B8DD-9860-4699-B826-D813719C073D}"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15019846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0" y="1168750"/>
            <a:ext cx="8372901" cy="499714"/>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p:nvSpPr>
        <p:spPr>
          <a:xfrm>
            <a:off x="2148350" y="1445567"/>
            <a:ext cx="184666" cy="369332"/>
          </a:xfrm>
          <a:prstGeom prst="rect">
            <a:avLst/>
          </a:prstGeom>
          <a:noFill/>
        </p:spPr>
        <p:txBody>
          <a:bodyPr wrap="none" rtlCol="0">
            <a:spAutoFit/>
          </a:bodyPr>
          <a:lstStyle/>
          <a:p>
            <a:endParaRPr lang="en-US" dirty="0">
              <a:solidFill>
                <a:srgbClr val="47484A"/>
              </a:solidFill>
            </a:endParaRPr>
          </a:p>
        </p:txBody>
      </p:sp>
      <p:sp>
        <p:nvSpPr>
          <p:cNvPr id="7" name="Slide Number Placeholder 6"/>
          <p:cNvSpPr>
            <a:spLocks noGrp="1"/>
          </p:cNvSpPr>
          <p:nvPr>
            <p:ph type="sldNum" sz="quarter" idx="13"/>
          </p:nvPr>
        </p:nvSpPr>
        <p:spPr/>
        <p:txBody>
          <a:bodyPr/>
          <a:lstStyle/>
          <a:p>
            <a:fld id="{87034D8C-3CB4-402A-BC46-2AB14C0FE90A}" type="slidenum">
              <a:rPr lang="en-US" smtClean="0"/>
              <a:pPr/>
              <a:t>‹#›</a:t>
            </a:fld>
            <a:endParaRPr lang="en-US"/>
          </a:p>
        </p:txBody>
      </p:sp>
    </p:spTree>
    <p:extLst>
      <p:ext uri="{BB962C8B-B14F-4D97-AF65-F5344CB8AC3E}">
        <p14:creationId xmlns:p14="http://schemas.microsoft.com/office/powerpoint/2010/main" val="2971705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23122222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4EBD160-DDEF-49FB-89FA-3F0016A5B9EE}" type="datetimeFigureOut">
              <a:rPr lang="en-US">
                <a:solidFill>
                  <a:srgbClr val="47484A"/>
                </a:solidFill>
              </a:rPr>
              <a:pPr/>
              <a:t>1/28/2019</a:t>
            </a:fld>
            <a:endParaRPr lang="en-US">
              <a:solidFill>
                <a:srgbClr val="47484A"/>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srgbClr val="47484A"/>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16DEAB0F-7084-4ADE-9B07-2723F879DB06}" type="slidenum">
              <a:rPr lang="en-US" smtClean="0"/>
              <a:pPr/>
              <a:t>‹#›</a:t>
            </a:fld>
            <a:endParaRPr lang="en-US"/>
          </a:p>
        </p:txBody>
      </p:sp>
    </p:spTree>
    <p:extLst>
      <p:ext uri="{BB962C8B-B14F-4D97-AF65-F5344CB8AC3E}">
        <p14:creationId xmlns:p14="http://schemas.microsoft.com/office/powerpoint/2010/main" val="18876008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79971E2-3403-4825-86D1-25BC6C5AEFEC}"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C3ADB4-F1BC-4A93-9D44-98163C3D0BA0}" type="slidenum">
              <a:rPr lang="en-US" smtClean="0"/>
              <a:t>‹#›</a:t>
            </a:fld>
            <a:endParaRPr lang="en-US"/>
          </a:p>
        </p:txBody>
      </p:sp>
    </p:spTree>
    <p:extLst>
      <p:ext uri="{BB962C8B-B14F-4D97-AF65-F5344CB8AC3E}">
        <p14:creationId xmlns:p14="http://schemas.microsoft.com/office/powerpoint/2010/main" val="25809277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BASIC CONTENT SLIDE</a:t>
            </a:r>
            <a:br>
              <a:rPr lang="en-US" dirty="0" smtClean="0"/>
            </a:br>
            <a:r>
              <a:rPr lang="en-US" dirty="0" smtClean="0"/>
              <a:t>one or two lines for headline</a:t>
            </a:r>
            <a:endParaRPr lang="en-US" dirty="0"/>
          </a:p>
        </p:txBody>
      </p:sp>
      <p:sp>
        <p:nvSpPr>
          <p:cNvPr id="3" name="Content Placeholder 2"/>
          <p:cNvSpPr>
            <a:spLocks noGrp="1"/>
          </p:cNvSpPr>
          <p:nvPr>
            <p:ph idx="1" hasCustomPrompt="1"/>
          </p:nvPr>
        </p:nvSpPr>
        <p:spPr>
          <a:xfrm>
            <a:off x="457200" y="1699995"/>
            <a:ext cx="8372901" cy="4422776"/>
          </a:xfrm>
        </p:spPr>
        <p:txBody>
          <a:bodyPr/>
          <a:lstStyle>
            <a:lvl1pPr>
              <a:defRPr baseline="0"/>
            </a:lvl1pPr>
          </a:lstStyle>
          <a:p>
            <a:pPr lvl="0"/>
            <a:r>
              <a:rPr lang="en-US" dirty="0" smtClean="0"/>
              <a:t>Click to add 1st-level bullet. Click an icon below to add table, graph or other imagery.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smtClean="0"/>
              <a:t>Slide subtitle optional -  delete as needed</a:t>
            </a:r>
            <a:endParaRPr lang="en-US" dirty="0"/>
          </a:p>
        </p:txBody>
      </p:sp>
      <p:sp>
        <p:nvSpPr>
          <p:cNvPr id="8" name="Slide Number Placeholder 7"/>
          <p:cNvSpPr>
            <a:spLocks noGrp="1"/>
          </p:cNvSpPr>
          <p:nvPr>
            <p:ph type="sldNum" sz="quarter" idx="13"/>
          </p:nvPr>
        </p:nvSpPr>
        <p:spPr/>
        <p:txBody>
          <a:bodyPr/>
          <a:lstStyle/>
          <a:p>
            <a:fld id="{AEFAAC5A-9C4F-4278-920D-DF2BAB595749}" type="slidenum">
              <a:rPr lang="en-US" smtClean="0">
                <a:solidFill>
                  <a:srgbClr val="FFFFFF">
                    <a:lumMod val="50000"/>
                  </a:srgbClr>
                </a:solidFill>
                <a:latin typeface="Arial"/>
              </a:rPr>
              <a:pPr/>
              <a:t>‹#›</a:t>
            </a:fld>
            <a:endParaRPr lang="en-US" dirty="0">
              <a:solidFill>
                <a:srgbClr val="FFFFFF">
                  <a:lumMod val="50000"/>
                </a:srgbClr>
              </a:solidFill>
              <a:latin typeface="Arial"/>
            </a:endParaRPr>
          </a:p>
        </p:txBody>
      </p:sp>
    </p:spTree>
    <p:extLst>
      <p:ext uri="{BB962C8B-B14F-4D97-AF65-F5344CB8AC3E}">
        <p14:creationId xmlns:p14="http://schemas.microsoft.com/office/powerpoint/2010/main" val="930589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CF0608-D9B9-4650-BF1B-DBBB1338AC3E}"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83A98-4210-4474-8FB7-3B5C54FAEC3F}" type="slidenum">
              <a:rPr lang="en-US" smtClean="0"/>
              <a:t>‹#›</a:t>
            </a:fld>
            <a:endParaRPr lang="en-US"/>
          </a:p>
        </p:txBody>
      </p:sp>
    </p:spTree>
    <p:extLst>
      <p:ext uri="{BB962C8B-B14F-4D97-AF65-F5344CB8AC3E}">
        <p14:creationId xmlns:p14="http://schemas.microsoft.com/office/powerpoint/2010/main" val="25892784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CF0608-D9B9-4650-BF1B-DBBB1338AC3E}"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83A98-4210-4474-8FB7-3B5C54FAEC3F}" type="slidenum">
              <a:rPr lang="en-US" smtClean="0"/>
              <a:t>‹#›</a:t>
            </a:fld>
            <a:endParaRPr lang="en-US"/>
          </a:p>
        </p:txBody>
      </p:sp>
    </p:spTree>
    <p:extLst>
      <p:ext uri="{BB962C8B-B14F-4D97-AF65-F5344CB8AC3E}">
        <p14:creationId xmlns:p14="http://schemas.microsoft.com/office/powerpoint/2010/main" val="21702275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F0608-D9B9-4650-BF1B-DBBB1338AC3E}"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83A98-4210-4474-8FB7-3B5C54FAEC3F}" type="slidenum">
              <a:rPr lang="en-US" smtClean="0"/>
              <a:t>‹#›</a:t>
            </a:fld>
            <a:endParaRPr lang="en-US"/>
          </a:p>
        </p:txBody>
      </p:sp>
    </p:spTree>
    <p:extLst>
      <p:ext uri="{BB962C8B-B14F-4D97-AF65-F5344CB8AC3E}">
        <p14:creationId xmlns:p14="http://schemas.microsoft.com/office/powerpoint/2010/main" val="10675313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CF0608-D9B9-4650-BF1B-DBBB1338AC3E}"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83A98-4210-4474-8FB7-3B5C54FAEC3F}" type="slidenum">
              <a:rPr lang="en-US" smtClean="0"/>
              <a:t>‹#›</a:t>
            </a:fld>
            <a:endParaRPr lang="en-US"/>
          </a:p>
        </p:txBody>
      </p:sp>
    </p:spTree>
    <p:extLst>
      <p:ext uri="{BB962C8B-B14F-4D97-AF65-F5344CB8AC3E}">
        <p14:creationId xmlns:p14="http://schemas.microsoft.com/office/powerpoint/2010/main" val="18272030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CF0608-D9B9-4650-BF1B-DBBB1338AC3E}" type="datetimeFigureOut">
              <a:rPr lang="en-US" smtClean="0"/>
              <a:t>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883A98-4210-4474-8FB7-3B5C54FAEC3F}" type="slidenum">
              <a:rPr lang="en-US" smtClean="0"/>
              <a:t>‹#›</a:t>
            </a:fld>
            <a:endParaRPr lang="en-US"/>
          </a:p>
        </p:txBody>
      </p:sp>
    </p:spTree>
    <p:extLst>
      <p:ext uri="{BB962C8B-B14F-4D97-AF65-F5344CB8AC3E}">
        <p14:creationId xmlns:p14="http://schemas.microsoft.com/office/powerpoint/2010/main" val="2822597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B1B8DD-9860-4699-B826-D813719C073D}"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2296764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CF0608-D9B9-4650-BF1B-DBBB1338AC3E}" type="datetimeFigureOut">
              <a:rPr lang="en-US" smtClean="0"/>
              <a:t>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883A98-4210-4474-8FB7-3B5C54FAEC3F}" type="slidenum">
              <a:rPr lang="en-US" smtClean="0"/>
              <a:t>‹#›</a:t>
            </a:fld>
            <a:endParaRPr lang="en-US"/>
          </a:p>
        </p:txBody>
      </p:sp>
    </p:spTree>
    <p:extLst>
      <p:ext uri="{BB962C8B-B14F-4D97-AF65-F5344CB8AC3E}">
        <p14:creationId xmlns:p14="http://schemas.microsoft.com/office/powerpoint/2010/main" val="361463402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F0608-D9B9-4650-BF1B-DBBB1338AC3E}" type="datetimeFigureOut">
              <a:rPr lang="en-US" smtClean="0"/>
              <a:t>1/28/2019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883A98-4210-4474-8FB7-3B5C54FAEC3F}" type="slidenum">
              <a:rPr lang="en-US" smtClean="0"/>
              <a:t>‹#›</a:t>
            </a:fld>
            <a:endParaRPr lang="en-US"/>
          </a:p>
        </p:txBody>
      </p:sp>
    </p:spTree>
    <p:extLst>
      <p:ext uri="{BB962C8B-B14F-4D97-AF65-F5344CB8AC3E}">
        <p14:creationId xmlns:p14="http://schemas.microsoft.com/office/powerpoint/2010/main" val="42844039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F0608-D9B9-4650-BF1B-DBBB1338AC3E}"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83A98-4210-4474-8FB7-3B5C54FAEC3F}" type="slidenum">
              <a:rPr lang="en-US" smtClean="0"/>
              <a:t>‹#›</a:t>
            </a:fld>
            <a:endParaRPr lang="en-US"/>
          </a:p>
        </p:txBody>
      </p:sp>
    </p:spTree>
    <p:extLst>
      <p:ext uri="{BB962C8B-B14F-4D97-AF65-F5344CB8AC3E}">
        <p14:creationId xmlns:p14="http://schemas.microsoft.com/office/powerpoint/2010/main" val="16413529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F0608-D9B9-4650-BF1B-DBBB1338AC3E}"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83A98-4210-4474-8FB7-3B5C54FAEC3F}" type="slidenum">
              <a:rPr lang="en-US" smtClean="0"/>
              <a:t>‹#›</a:t>
            </a:fld>
            <a:endParaRPr lang="en-US"/>
          </a:p>
        </p:txBody>
      </p:sp>
    </p:spTree>
    <p:extLst>
      <p:ext uri="{BB962C8B-B14F-4D97-AF65-F5344CB8AC3E}">
        <p14:creationId xmlns:p14="http://schemas.microsoft.com/office/powerpoint/2010/main" val="638256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CF0608-D9B9-4650-BF1B-DBBB1338AC3E}"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83A98-4210-4474-8FB7-3B5C54FAEC3F}" type="slidenum">
              <a:rPr lang="en-US" smtClean="0"/>
              <a:t>‹#›</a:t>
            </a:fld>
            <a:endParaRPr lang="en-US"/>
          </a:p>
        </p:txBody>
      </p:sp>
    </p:spTree>
    <p:extLst>
      <p:ext uri="{BB962C8B-B14F-4D97-AF65-F5344CB8AC3E}">
        <p14:creationId xmlns:p14="http://schemas.microsoft.com/office/powerpoint/2010/main" val="15414392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CF0608-D9B9-4650-BF1B-DBBB1338AC3E}"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83A98-4210-4474-8FB7-3B5C54FAEC3F}" type="slidenum">
              <a:rPr lang="en-US" smtClean="0"/>
              <a:t>‹#›</a:t>
            </a:fld>
            <a:endParaRPr lang="en-US"/>
          </a:p>
        </p:txBody>
      </p:sp>
    </p:spTree>
    <p:extLst>
      <p:ext uri="{BB962C8B-B14F-4D97-AF65-F5344CB8AC3E}">
        <p14:creationId xmlns:p14="http://schemas.microsoft.com/office/powerpoint/2010/main" val="13777187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63512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9120243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3098938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23146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B1B8DD-9860-4699-B826-D813719C073D}"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3692038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811341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643158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192104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931418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38075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2267760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711026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cxnSp>
        <p:nvCxnSpPr>
          <p:cNvPr id="15" name="Straight Connector 14"/>
          <p:cNvCxnSpPr/>
          <p:nvPr/>
        </p:nvCxnSpPr>
        <p:spPr>
          <a:xfrm>
            <a:off x="283100" y="6702361"/>
            <a:ext cx="8607330" cy="0"/>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4699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userDrawn="1">
  <p:cSld name="13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3643642" y="6728867"/>
            <a:ext cx="184731" cy="300082"/>
          </a:xfrm>
          <a:prstGeom prst="rect">
            <a:avLst/>
          </a:prstGeom>
          <a:noFill/>
        </p:spPr>
        <p:txBody>
          <a:bodyPr wrap="none" rtlCol="0">
            <a:spAutoFit/>
          </a:bodyPr>
          <a:lstStyle/>
          <a:p>
            <a:endParaRPr lang="en-US" sz="1350" dirty="0"/>
          </a:p>
        </p:txBody>
      </p:sp>
      <p:sp>
        <p:nvSpPr>
          <p:cNvPr id="6" name="TextBox 5"/>
          <p:cNvSpPr txBox="1"/>
          <p:nvPr userDrawn="1"/>
        </p:nvSpPr>
        <p:spPr>
          <a:xfrm>
            <a:off x="6994115" y="6617185"/>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30591630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userDrawn="1">
  <p:cSld name="7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24000" y="6781800"/>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3643641" y="6728867"/>
            <a:ext cx="184731" cy="300082"/>
          </a:xfrm>
          <a:prstGeom prst="rect">
            <a:avLst/>
          </a:prstGeom>
          <a:noFill/>
        </p:spPr>
        <p:txBody>
          <a:bodyPr wrap="none" rtlCol="0">
            <a:spAutoFit/>
          </a:bodyPr>
          <a:lstStyle/>
          <a:p>
            <a:endParaRPr lang="en-US" sz="1350" dirty="0"/>
          </a:p>
        </p:txBody>
      </p:sp>
      <p:sp>
        <p:nvSpPr>
          <p:cNvPr id="6" name="TextBox 5"/>
          <p:cNvSpPr txBox="1"/>
          <p:nvPr userDrawn="1"/>
        </p:nvSpPr>
        <p:spPr>
          <a:xfrm>
            <a:off x="6994114" y="6617185"/>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2229969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endParaRPr lang="en-US"/>
          </a:p>
        </p:txBody>
      </p:sp>
    </p:spTree>
    <p:extLst>
      <p:ext uri="{BB962C8B-B14F-4D97-AF65-F5344CB8AC3E}">
        <p14:creationId xmlns:p14="http://schemas.microsoft.com/office/powerpoint/2010/main" val="16354491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892969" y="1151930"/>
            <a:ext cx="7358063" cy="2321719"/>
          </a:xfrm>
          <a:prstGeom prst="rect">
            <a:avLst/>
          </a:prstGeom>
        </p:spPr>
        <p:txBody>
          <a:bodyPr anchor="b">
            <a:normAutofit/>
          </a:bodyPr>
          <a:lstStyle>
            <a:lvl1pPr marL="0" marR="0" defTabSz="410751">
              <a:defRPr sz="5625">
                <a:uFillTx/>
                <a:latin typeface="+mn-lt"/>
                <a:ea typeface="+mn-ea"/>
                <a:cs typeface="+mn-cs"/>
                <a:sym typeface="Helvetica"/>
              </a:defRPr>
            </a:lvl1pPr>
          </a:lstStyle>
          <a:p>
            <a:pPr lvl="0">
              <a:defRPr sz="1800"/>
            </a:pPr>
            <a:r>
              <a:rPr sz="5625"/>
              <a:t>Title Text</a:t>
            </a:r>
          </a:p>
        </p:txBody>
      </p:sp>
      <p:sp>
        <p:nvSpPr>
          <p:cNvPr id="7" name="Shape 7"/>
          <p:cNvSpPr>
            <a:spLocks noGrp="1"/>
          </p:cNvSpPr>
          <p:nvPr>
            <p:ph type="body" idx="1"/>
          </p:nvPr>
        </p:nvSpPr>
        <p:spPr>
          <a:xfrm>
            <a:off x="892969" y="3536156"/>
            <a:ext cx="7358063" cy="794742"/>
          </a:xfrm>
          <a:prstGeom prst="rect">
            <a:avLst/>
          </a:prstGeom>
        </p:spPr>
        <p:txBody>
          <a:bodyPr>
            <a:normAutofit/>
          </a:bodyPr>
          <a:lstStyle>
            <a:lvl1pPr marL="0" marR="0" indent="0" algn="ctr" defTabSz="410751">
              <a:spcBef>
                <a:spcPts val="0"/>
              </a:spcBef>
              <a:buSzTx/>
              <a:buNone/>
              <a:defRPr sz="2250">
                <a:uFillTx/>
                <a:latin typeface="+mn-lt"/>
                <a:ea typeface="+mn-ea"/>
                <a:cs typeface="+mn-cs"/>
                <a:sym typeface="Helvetica"/>
              </a:defRPr>
            </a:lvl1pPr>
            <a:lvl2pPr marL="0" marR="0" indent="160729" algn="ctr" defTabSz="410751">
              <a:spcBef>
                <a:spcPts val="0"/>
              </a:spcBef>
              <a:buSzTx/>
              <a:buNone/>
              <a:defRPr sz="2250">
                <a:uFillTx/>
                <a:latin typeface="+mn-lt"/>
                <a:ea typeface="+mn-ea"/>
                <a:cs typeface="+mn-cs"/>
                <a:sym typeface="Helvetica"/>
              </a:defRPr>
            </a:lvl2pPr>
            <a:lvl3pPr marL="0" marR="0" indent="321457" algn="ctr" defTabSz="410751">
              <a:spcBef>
                <a:spcPts val="0"/>
              </a:spcBef>
              <a:buSzTx/>
              <a:buNone/>
              <a:defRPr sz="2250">
                <a:uFillTx/>
                <a:latin typeface="+mn-lt"/>
                <a:ea typeface="+mn-ea"/>
                <a:cs typeface="+mn-cs"/>
                <a:sym typeface="Helvetica"/>
              </a:defRPr>
            </a:lvl3pPr>
            <a:lvl4pPr marL="0" marR="0" indent="482186" algn="ctr" defTabSz="410751">
              <a:spcBef>
                <a:spcPts val="0"/>
              </a:spcBef>
              <a:buSzTx/>
              <a:buNone/>
              <a:defRPr sz="2250">
                <a:uFillTx/>
                <a:latin typeface="+mn-lt"/>
                <a:ea typeface="+mn-ea"/>
                <a:cs typeface="+mn-cs"/>
                <a:sym typeface="Helvetica"/>
              </a:defRPr>
            </a:lvl4pPr>
            <a:lvl5pPr marL="0" marR="0" indent="642915" algn="ctr" defTabSz="410751">
              <a:spcBef>
                <a:spcPts val="0"/>
              </a:spcBef>
              <a:buSzTx/>
              <a:buNone/>
              <a:defRPr sz="2250">
                <a:uFillTx/>
                <a:latin typeface="+mn-lt"/>
                <a:ea typeface="+mn-ea"/>
                <a:cs typeface="+mn-cs"/>
                <a:sym typeface="Helvetica"/>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3107923877"/>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9" name="Shape 9"/>
          <p:cNvSpPr>
            <a:spLocks noGrp="1"/>
          </p:cNvSpPr>
          <p:nvPr>
            <p:ph type="title"/>
          </p:nvPr>
        </p:nvSpPr>
        <p:spPr>
          <a:xfrm>
            <a:off x="892969" y="4723805"/>
            <a:ext cx="7358063" cy="1000125"/>
          </a:xfrm>
          <a:prstGeom prst="rect">
            <a:avLst/>
          </a:prstGeom>
        </p:spPr>
        <p:txBody>
          <a:bodyPr anchor="b">
            <a:normAutofit/>
          </a:bodyPr>
          <a:lstStyle>
            <a:lvl1pPr marL="0" marR="0" defTabSz="410751">
              <a:defRPr sz="5625">
                <a:uFillTx/>
                <a:latin typeface="+mn-lt"/>
                <a:ea typeface="+mn-ea"/>
                <a:cs typeface="+mn-cs"/>
                <a:sym typeface="Helvetica"/>
              </a:defRPr>
            </a:lvl1pPr>
          </a:lstStyle>
          <a:p>
            <a:pPr lvl="0">
              <a:defRPr sz="1800"/>
            </a:pPr>
            <a:r>
              <a:rPr sz="5625"/>
              <a:t>Title Text</a:t>
            </a:r>
          </a:p>
        </p:txBody>
      </p:sp>
      <p:sp>
        <p:nvSpPr>
          <p:cNvPr id="10" name="Shape 10"/>
          <p:cNvSpPr>
            <a:spLocks noGrp="1"/>
          </p:cNvSpPr>
          <p:nvPr>
            <p:ph type="body" idx="1"/>
          </p:nvPr>
        </p:nvSpPr>
        <p:spPr>
          <a:xfrm>
            <a:off x="892969" y="5759649"/>
            <a:ext cx="7358063" cy="794742"/>
          </a:xfrm>
          <a:prstGeom prst="rect">
            <a:avLst/>
          </a:prstGeom>
        </p:spPr>
        <p:txBody>
          <a:bodyPr>
            <a:normAutofit/>
          </a:bodyPr>
          <a:lstStyle>
            <a:lvl1pPr marL="0" marR="0" indent="0" algn="ctr" defTabSz="410751">
              <a:spcBef>
                <a:spcPts val="0"/>
              </a:spcBef>
              <a:buSzTx/>
              <a:buNone/>
              <a:defRPr sz="2250">
                <a:uFillTx/>
                <a:latin typeface="+mn-lt"/>
                <a:ea typeface="+mn-ea"/>
                <a:cs typeface="+mn-cs"/>
                <a:sym typeface="Helvetica"/>
              </a:defRPr>
            </a:lvl1pPr>
            <a:lvl2pPr marL="0" marR="0" indent="160729" algn="ctr" defTabSz="410751">
              <a:spcBef>
                <a:spcPts val="0"/>
              </a:spcBef>
              <a:buSzTx/>
              <a:buNone/>
              <a:defRPr sz="2250">
                <a:uFillTx/>
                <a:latin typeface="+mn-lt"/>
                <a:ea typeface="+mn-ea"/>
                <a:cs typeface="+mn-cs"/>
                <a:sym typeface="Helvetica"/>
              </a:defRPr>
            </a:lvl2pPr>
            <a:lvl3pPr marL="0" marR="0" indent="321457" algn="ctr" defTabSz="410751">
              <a:spcBef>
                <a:spcPts val="0"/>
              </a:spcBef>
              <a:buSzTx/>
              <a:buNone/>
              <a:defRPr sz="2250">
                <a:uFillTx/>
                <a:latin typeface="+mn-lt"/>
                <a:ea typeface="+mn-ea"/>
                <a:cs typeface="+mn-cs"/>
                <a:sym typeface="Helvetica"/>
              </a:defRPr>
            </a:lvl3pPr>
            <a:lvl4pPr marL="0" marR="0" indent="482186" algn="ctr" defTabSz="410751">
              <a:spcBef>
                <a:spcPts val="0"/>
              </a:spcBef>
              <a:buSzTx/>
              <a:buNone/>
              <a:defRPr sz="2250">
                <a:uFillTx/>
                <a:latin typeface="+mn-lt"/>
                <a:ea typeface="+mn-ea"/>
                <a:cs typeface="+mn-cs"/>
                <a:sym typeface="Helvetica"/>
              </a:defRPr>
            </a:lvl4pPr>
            <a:lvl5pPr marL="0" marR="0" indent="642915" algn="ctr" defTabSz="410751">
              <a:spcBef>
                <a:spcPts val="0"/>
              </a:spcBef>
              <a:buSzTx/>
              <a:buNone/>
              <a:defRPr sz="2250">
                <a:uFillTx/>
                <a:latin typeface="+mn-lt"/>
                <a:ea typeface="+mn-ea"/>
                <a:cs typeface="+mn-cs"/>
                <a:sym typeface="Helvetica"/>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3713865012"/>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892969" y="2268141"/>
            <a:ext cx="7358063" cy="2321719"/>
          </a:xfrm>
          <a:prstGeom prst="rect">
            <a:avLst/>
          </a:prstGeom>
        </p:spPr>
        <p:txBody>
          <a:bodyPr>
            <a:normAutofit/>
          </a:bodyPr>
          <a:lstStyle>
            <a:lvl1pPr marL="0" marR="0" defTabSz="410751">
              <a:defRPr sz="5625">
                <a:uFillTx/>
                <a:latin typeface="+mn-lt"/>
                <a:ea typeface="+mn-ea"/>
                <a:cs typeface="+mn-cs"/>
                <a:sym typeface="Helvetica"/>
              </a:defRPr>
            </a:lvl1pPr>
          </a:lstStyle>
          <a:p>
            <a:pPr lvl="0">
              <a:defRPr sz="1800"/>
            </a:pPr>
            <a:r>
              <a:rPr sz="5625"/>
              <a:t>Title Text</a:t>
            </a:r>
          </a:p>
        </p:txBody>
      </p:sp>
    </p:spTree>
    <p:extLst>
      <p:ext uri="{BB962C8B-B14F-4D97-AF65-F5344CB8AC3E}">
        <p14:creationId xmlns:p14="http://schemas.microsoft.com/office/powerpoint/2010/main" val="2751626967"/>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669726" y="446484"/>
            <a:ext cx="3750469" cy="2803922"/>
          </a:xfrm>
          <a:prstGeom prst="rect">
            <a:avLst/>
          </a:prstGeom>
        </p:spPr>
        <p:txBody>
          <a:bodyPr anchor="b">
            <a:normAutofit/>
          </a:bodyPr>
          <a:lstStyle>
            <a:lvl1pPr marL="0" marR="0" defTabSz="410751">
              <a:defRPr>
                <a:uFillTx/>
                <a:latin typeface="+mn-lt"/>
                <a:ea typeface="+mn-ea"/>
                <a:cs typeface="+mn-cs"/>
                <a:sym typeface="Helvetica"/>
              </a:defRPr>
            </a:lvl1pPr>
          </a:lstStyle>
          <a:p>
            <a:pPr lvl="0">
              <a:defRPr sz="1800"/>
            </a:pPr>
            <a:r>
              <a:rPr sz="4219"/>
              <a:t>Title Text</a:t>
            </a:r>
          </a:p>
        </p:txBody>
      </p:sp>
      <p:sp>
        <p:nvSpPr>
          <p:cNvPr id="15" name="Shape 15"/>
          <p:cNvSpPr>
            <a:spLocks noGrp="1"/>
          </p:cNvSpPr>
          <p:nvPr>
            <p:ph type="body" idx="1"/>
          </p:nvPr>
        </p:nvSpPr>
        <p:spPr>
          <a:xfrm>
            <a:off x="669726" y="3348633"/>
            <a:ext cx="3750469" cy="2884289"/>
          </a:xfrm>
          <a:prstGeom prst="rect">
            <a:avLst/>
          </a:prstGeom>
        </p:spPr>
        <p:txBody>
          <a:bodyPr>
            <a:normAutofit/>
          </a:bodyPr>
          <a:lstStyle>
            <a:lvl1pPr marL="0" marR="0" indent="0" algn="ctr" defTabSz="410751">
              <a:spcBef>
                <a:spcPts val="0"/>
              </a:spcBef>
              <a:buSzTx/>
              <a:buNone/>
              <a:defRPr sz="2250">
                <a:uFillTx/>
                <a:latin typeface="+mn-lt"/>
                <a:ea typeface="+mn-ea"/>
                <a:cs typeface="+mn-cs"/>
                <a:sym typeface="Helvetica"/>
              </a:defRPr>
            </a:lvl1pPr>
            <a:lvl2pPr marL="0" marR="0" indent="160729" algn="ctr" defTabSz="410751">
              <a:spcBef>
                <a:spcPts val="0"/>
              </a:spcBef>
              <a:buSzTx/>
              <a:buNone/>
              <a:defRPr sz="2250">
                <a:uFillTx/>
                <a:latin typeface="+mn-lt"/>
                <a:ea typeface="+mn-ea"/>
                <a:cs typeface="+mn-cs"/>
                <a:sym typeface="Helvetica"/>
              </a:defRPr>
            </a:lvl2pPr>
            <a:lvl3pPr marL="0" marR="0" indent="321457" algn="ctr" defTabSz="410751">
              <a:spcBef>
                <a:spcPts val="0"/>
              </a:spcBef>
              <a:buSzTx/>
              <a:buNone/>
              <a:defRPr sz="2250">
                <a:uFillTx/>
                <a:latin typeface="+mn-lt"/>
                <a:ea typeface="+mn-ea"/>
                <a:cs typeface="+mn-cs"/>
                <a:sym typeface="Helvetica"/>
              </a:defRPr>
            </a:lvl3pPr>
            <a:lvl4pPr marL="0" marR="0" indent="482186" algn="ctr" defTabSz="410751">
              <a:spcBef>
                <a:spcPts val="0"/>
              </a:spcBef>
              <a:buSzTx/>
              <a:buNone/>
              <a:defRPr sz="2250">
                <a:uFillTx/>
                <a:latin typeface="+mn-lt"/>
                <a:ea typeface="+mn-ea"/>
                <a:cs typeface="+mn-cs"/>
                <a:sym typeface="Helvetica"/>
              </a:defRPr>
            </a:lvl4pPr>
            <a:lvl5pPr marL="0" marR="0" indent="642915" algn="ctr" defTabSz="410751">
              <a:spcBef>
                <a:spcPts val="0"/>
              </a:spcBef>
              <a:buSzTx/>
              <a:buNone/>
              <a:defRPr sz="2250">
                <a:uFillTx/>
                <a:latin typeface="+mn-lt"/>
                <a:ea typeface="+mn-ea"/>
                <a:cs typeface="+mn-cs"/>
                <a:sym typeface="Helvetica"/>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2901996164"/>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xfrm>
            <a:off x="669727" y="312539"/>
            <a:ext cx="7804547" cy="1518047"/>
          </a:xfrm>
          <a:prstGeom prst="rect">
            <a:avLst/>
          </a:prstGeom>
        </p:spPr>
        <p:txBody>
          <a:bodyPr>
            <a:normAutofit/>
          </a:bodyPr>
          <a:lstStyle>
            <a:lvl1pPr marL="0" marR="0" defTabSz="410751">
              <a:defRPr sz="5625">
                <a:uFillTx/>
                <a:latin typeface="+mn-lt"/>
                <a:ea typeface="+mn-ea"/>
                <a:cs typeface="+mn-cs"/>
                <a:sym typeface="Helvetica"/>
              </a:defRPr>
            </a:lvl1pPr>
          </a:lstStyle>
          <a:p>
            <a:pPr lvl="0">
              <a:defRPr sz="1800"/>
            </a:pPr>
            <a:r>
              <a:rPr sz="5625"/>
              <a:t>Title Text</a:t>
            </a:r>
          </a:p>
        </p:txBody>
      </p:sp>
    </p:spTree>
    <p:extLst>
      <p:ext uri="{BB962C8B-B14F-4D97-AF65-F5344CB8AC3E}">
        <p14:creationId xmlns:p14="http://schemas.microsoft.com/office/powerpoint/2010/main" val="1295352513"/>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 name="Shape 19"/>
          <p:cNvSpPr>
            <a:spLocks noGrp="1"/>
          </p:cNvSpPr>
          <p:nvPr>
            <p:ph type="title"/>
          </p:nvPr>
        </p:nvSpPr>
        <p:spPr>
          <a:xfrm>
            <a:off x="669727" y="312539"/>
            <a:ext cx="7804547" cy="1518047"/>
          </a:xfrm>
          <a:prstGeom prst="rect">
            <a:avLst/>
          </a:prstGeom>
        </p:spPr>
        <p:txBody>
          <a:bodyPr>
            <a:normAutofit/>
          </a:bodyPr>
          <a:lstStyle>
            <a:lvl1pPr marL="0" marR="0" defTabSz="410751">
              <a:defRPr sz="5625">
                <a:uFillTx/>
                <a:latin typeface="+mn-lt"/>
                <a:ea typeface="+mn-ea"/>
                <a:cs typeface="+mn-cs"/>
                <a:sym typeface="Helvetica"/>
              </a:defRPr>
            </a:lvl1pPr>
          </a:lstStyle>
          <a:p>
            <a:pPr lvl="0">
              <a:defRPr sz="1800"/>
            </a:pPr>
            <a:r>
              <a:rPr sz="5625"/>
              <a:t>Title Text</a:t>
            </a:r>
          </a:p>
        </p:txBody>
      </p:sp>
      <p:sp>
        <p:nvSpPr>
          <p:cNvPr id="20" name="Shape 20"/>
          <p:cNvSpPr>
            <a:spLocks noGrp="1"/>
          </p:cNvSpPr>
          <p:nvPr>
            <p:ph type="body" idx="1"/>
          </p:nvPr>
        </p:nvSpPr>
        <p:spPr>
          <a:xfrm>
            <a:off x="669727" y="1830586"/>
            <a:ext cx="7804547" cy="4420195"/>
          </a:xfrm>
          <a:prstGeom prst="rect">
            <a:avLst/>
          </a:prstGeom>
        </p:spPr>
        <p:txBody>
          <a:bodyPr anchor="ctr">
            <a:normAutofit/>
          </a:bodyPr>
          <a:lstStyle>
            <a:lvl1pPr marL="312528" marR="0" indent="-312528" defTabSz="410751">
              <a:spcBef>
                <a:spcPts val="2953"/>
              </a:spcBef>
              <a:buSzPct val="75000"/>
              <a:defRPr sz="2531">
                <a:uFillTx/>
                <a:latin typeface="+mn-lt"/>
                <a:ea typeface="+mn-ea"/>
                <a:cs typeface="+mn-cs"/>
                <a:sym typeface="Helvetica"/>
              </a:defRPr>
            </a:lvl1pPr>
            <a:lvl2pPr marL="625056" marR="0" indent="-312528" defTabSz="410751">
              <a:spcBef>
                <a:spcPts val="2953"/>
              </a:spcBef>
              <a:buSzPct val="75000"/>
              <a:defRPr sz="2531">
                <a:uFillTx/>
                <a:latin typeface="+mn-lt"/>
                <a:ea typeface="+mn-ea"/>
                <a:cs typeface="+mn-cs"/>
                <a:sym typeface="Helvetica"/>
              </a:defRPr>
            </a:lvl2pPr>
            <a:lvl3pPr marL="937584" marR="0" indent="-312528" defTabSz="410751">
              <a:spcBef>
                <a:spcPts val="2953"/>
              </a:spcBef>
              <a:buSzPct val="75000"/>
              <a:defRPr sz="2531">
                <a:uFillTx/>
                <a:latin typeface="+mn-lt"/>
                <a:ea typeface="+mn-ea"/>
                <a:cs typeface="+mn-cs"/>
                <a:sym typeface="Helvetica"/>
              </a:defRPr>
            </a:lvl3pPr>
            <a:lvl4pPr marL="1250112" marR="0" indent="-312528" defTabSz="410751">
              <a:spcBef>
                <a:spcPts val="2953"/>
              </a:spcBef>
              <a:buSzPct val="75000"/>
              <a:defRPr sz="2531">
                <a:uFillTx/>
                <a:latin typeface="+mn-lt"/>
                <a:ea typeface="+mn-ea"/>
                <a:cs typeface="+mn-cs"/>
                <a:sym typeface="Helvetica"/>
              </a:defRPr>
            </a:lvl4pPr>
            <a:lvl5pPr marL="1562640" marR="0" indent="-312528" defTabSz="410751">
              <a:spcBef>
                <a:spcPts val="2953"/>
              </a:spcBef>
              <a:buSzPct val="75000"/>
              <a:defRPr sz="2531">
                <a:uFillTx/>
                <a:latin typeface="+mn-lt"/>
                <a:ea typeface="+mn-ea"/>
                <a:cs typeface="+mn-cs"/>
                <a:sym typeface="Helvetica"/>
              </a:defRPr>
            </a:lvl5p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702127509"/>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2" name="Shape 22"/>
          <p:cNvSpPr>
            <a:spLocks noGrp="1"/>
          </p:cNvSpPr>
          <p:nvPr>
            <p:ph type="title"/>
          </p:nvPr>
        </p:nvSpPr>
        <p:spPr>
          <a:xfrm>
            <a:off x="669727" y="312539"/>
            <a:ext cx="7804547" cy="1518047"/>
          </a:xfrm>
          <a:prstGeom prst="rect">
            <a:avLst/>
          </a:prstGeom>
        </p:spPr>
        <p:txBody>
          <a:bodyPr>
            <a:normAutofit/>
          </a:bodyPr>
          <a:lstStyle>
            <a:lvl1pPr marL="0" marR="0" defTabSz="410751">
              <a:defRPr sz="5625">
                <a:uFillTx/>
                <a:latin typeface="+mn-lt"/>
                <a:ea typeface="+mn-ea"/>
                <a:cs typeface="+mn-cs"/>
                <a:sym typeface="Helvetica"/>
              </a:defRPr>
            </a:lvl1pPr>
          </a:lstStyle>
          <a:p>
            <a:pPr lvl="0">
              <a:defRPr sz="1800"/>
            </a:pPr>
            <a:r>
              <a:rPr sz="5625"/>
              <a:t>Title Text</a:t>
            </a:r>
          </a:p>
        </p:txBody>
      </p:sp>
      <p:sp>
        <p:nvSpPr>
          <p:cNvPr id="23" name="Shape 23"/>
          <p:cNvSpPr>
            <a:spLocks noGrp="1"/>
          </p:cNvSpPr>
          <p:nvPr>
            <p:ph type="body" idx="1"/>
          </p:nvPr>
        </p:nvSpPr>
        <p:spPr>
          <a:xfrm>
            <a:off x="669726" y="1830586"/>
            <a:ext cx="3750469" cy="4420195"/>
          </a:xfrm>
          <a:prstGeom prst="rect">
            <a:avLst/>
          </a:prstGeom>
        </p:spPr>
        <p:txBody>
          <a:bodyPr anchor="ctr">
            <a:normAutofit/>
          </a:bodyPr>
          <a:lstStyle>
            <a:lvl1pPr marL="241093" marR="0" indent="-241093" defTabSz="410751">
              <a:spcBef>
                <a:spcPts val="2250"/>
              </a:spcBef>
              <a:buSzPct val="75000"/>
              <a:defRPr sz="1969">
                <a:uFillTx/>
                <a:latin typeface="+mn-lt"/>
                <a:ea typeface="+mn-ea"/>
                <a:cs typeface="+mn-cs"/>
                <a:sym typeface="Helvetica"/>
              </a:defRPr>
            </a:lvl1pPr>
            <a:lvl2pPr marL="482186" marR="0" indent="-241093" defTabSz="410751">
              <a:spcBef>
                <a:spcPts val="2250"/>
              </a:spcBef>
              <a:buSzPct val="75000"/>
              <a:defRPr sz="1969">
                <a:uFillTx/>
                <a:latin typeface="+mn-lt"/>
                <a:ea typeface="+mn-ea"/>
                <a:cs typeface="+mn-cs"/>
                <a:sym typeface="Helvetica"/>
              </a:defRPr>
            </a:lvl2pPr>
            <a:lvl3pPr marL="723279" marR="0" indent="-241093" defTabSz="410751">
              <a:spcBef>
                <a:spcPts val="2250"/>
              </a:spcBef>
              <a:buSzPct val="75000"/>
              <a:defRPr sz="1969">
                <a:uFillTx/>
                <a:latin typeface="+mn-lt"/>
                <a:ea typeface="+mn-ea"/>
                <a:cs typeface="+mn-cs"/>
                <a:sym typeface="Helvetica"/>
              </a:defRPr>
            </a:lvl3pPr>
            <a:lvl4pPr marL="964372" marR="0" indent="-241093" defTabSz="410751">
              <a:spcBef>
                <a:spcPts val="2250"/>
              </a:spcBef>
              <a:buSzPct val="75000"/>
              <a:defRPr sz="1969">
                <a:uFillTx/>
                <a:latin typeface="+mn-lt"/>
                <a:ea typeface="+mn-ea"/>
                <a:cs typeface="+mn-cs"/>
                <a:sym typeface="Helvetica"/>
              </a:defRPr>
            </a:lvl4pPr>
            <a:lvl5pPr marL="1205465" marR="0" indent="-241093" defTabSz="410751">
              <a:spcBef>
                <a:spcPts val="2250"/>
              </a:spcBef>
              <a:buSzPct val="75000"/>
              <a:defRPr sz="1969">
                <a:uFillTx/>
                <a:latin typeface="+mn-lt"/>
                <a:ea typeface="+mn-ea"/>
                <a:cs typeface="+mn-cs"/>
                <a:sym typeface="Helvetica"/>
              </a:defRPr>
            </a:lvl5pPr>
          </a:lstStyle>
          <a:p>
            <a:pPr lvl="0">
              <a:defRPr sz="1800"/>
            </a:pPr>
            <a:r>
              <a:rPr sz="1969"/>
              <a:t>Body Level One</a:t>
            </a:r>
          </a:p>
          <a:p>
            <a:pPr lvl="1">
              <a:defRPr sz="1800"/>
            </a:pPr>
            <a:r>
              <a:rPr sz="1969"/>
              <a:t>Body Level Two</a:t>
            </a:r>
          </a:p>
          <a:p>
            <a:pPr lvl="2">
              <a:defRPr sz="1800"/>
            </a:pPr>
            <a:r>
              <a:rPr sz="1969"/>
              <a:t>Body Level Three</a:t>
            </a:r>
          </a:p>
          <a:p>
            <a:pPr lvl="3">
              <a:defRPr sz="1800"/>
            </a:pPr>
            <a:r>
              <a:rPr sz="1969"/>
              <a:t>Body Level Four</a:t>
            </a:r>
          </a:p>
          <a:p>
            <a:pPr lvl="4">
              <a:defRPr sz="1800"/>
            </a:pPr>
            <a:r>
              <a:rPr sz="1969"/>
              <a:t>Body Level Five</a:t>
            </a:r>
          </a:p>
        </p:txBody>
      </p:sp>
    </p:spTree>
    <p:extLst>
      <p:ext uri="{BB962C8B-B14F-4D97-AF65-F5344CB8AC3E}">
        <p14:creationId xmlns:p14="http://schemas.microsoft.com/office/powerpoint/2010/main" val="4021742672"/>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5" name="Shape 25"/>
          <p:cNvSpPr>
            <a:spLocks noGrp="1"/>
          </p:cNvSpPr>
          <p:nvPr>
            <p:ph type="body" idx="1"/>
          </p:nvPr>
        </p:nvSpPr>
        <p:spPr>
          <a:xfrm>
            <a:off x="669727" y="892969"/>
            <a:ext cx="7804547" cy="5072063"/>
          </a:xfrm>
          <a:prstGeom prst="rect">
            <a:avLst/>
          </a:prstGeom>
        </p:spPr>
        <p:txBody>
          <a:bodyPr anchor="ctr">
            <a:normAutofit/>
          </a:bodyPr>
          <a:lstStyle>
            <a:lvl1pPr marL="312528" marR="0" indent="-312528" defTabSz="410751">
              <a:spcBef>
                <a:spcPts val="2953"/>
              </a:spcBef>
              <a:buSzPct val="75000"/>
              <a:defRPr sz="2531">
                <a:uFillTx/>
                <a:latin typeface="+mn-lt"/>
                <a:ea typeface="+mn-ea"/>
                <a:cs typeface="+mn-cs"/>
                <a:sym typeface="Helvetica"/>
              </a:defRPr>
            </a:lvl1pPr>
            <a:lvl2pPr marL="625056" marR="0" indent="-312528" defTabSz="410751">
              <a:spcBef>
                <a:spcPts val="2953"/>
              </a:spcBef>
              <a:buSzPct val="75000"/>
              <a:defRPr sz="2531">
                <a:uFillTx/>
                <a:latin typeface="+mn-lt"/>
                <a:ea typeface="+mn-ea"/>
                <a:cs typeface="+mn-cs"/>
                <a:sym typeface="Helvetica"/>
              </a:defRPr>
            </a:lvl2pPr>
            <a:lvl3pPr marL="937584" marR="0" indent="-312528" defTabSz="410751">
              <a:spcBef>
                <a:spcPts val="2953"/>
              </a:spcBef>
              <a:buSzPct val="75000"/>
              <a:defRPr sz="2531">
                <a:uFillTx/>
                <a:latin typeface="+mn-lt"/>
                <a:ea typeface="+mn-ea"/>
                <a:cs typeface="+mn-cs"/>
                <a:sym typeface="Helvetica"/>
              </a:defRPr>
            </a:lvl3pPr>
            <a:lvl4pPr marL="1250112" marR="0" indent="-312528" defTabSz="410751">
              <a:spcBef>
                <a:spcPts val="2953"/>
              </a:spcBef>
              <a:buSzPct val="75000"/>
              <a:defRPr sz="2531">
                <a:uFillTx/>
                <a:latin typeface="+mn-lt"/>
                <a:ea typeface="+mn-ea"/>
                <a:cs typeface="+mn-cs"/>
                <a:sym typeface="Helvetica"/>
              </a:defRPr>
            </a:lvl4pPr>
            <a:lvl5pPr marL="1562640" marR="0" indent="-312528" defTabSz="410751">
              <a:spcBef>
                <a:spcPts val="2953"/>
              </a:spcBef>
              <a:buSzPct val="75000"/>
              <a:defRPr sz="2531">
                <a:uFillTx/>
                <a:latin typeface="+mn-lt"/>
                <a:ea typeface="+mn-ea"/>
                <a:cs typeface="+mn-cs"/>
                <a:sym typeface="Helvetica"/>
              </a:defRPr>
            </a:lvl5p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4044455250"/>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20683"/>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44542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8562975" y="6513801"/>
            <a:ext cx="457200" cy="182880"/>
          </a:xfrm>
        </p:spPr>
        <p:txBody>
          <a:bodyPr/>
          <a:lstStyle>
            <a:lvl1pPr>
              <a:defRPr>
                <a:solidFill>
                  <a:srgbClr val="232425"/>
                </a:solidFill>
              </a:defRPr>
            </a:lvl1pPr>
          </a:lstStyle>
          <a:p>
            <a:fld id="{AEFAAC5A-9C4F-4278-920D-DF2BAB595749}" type="slidenum">
              <a:rPr lang="en-US" smtClean="0">
                <a:latin typeface="Arial"/>
              </a:rPr>
              <a:pPr/>
              <a:t>‹#›</a:t>
            </a:fld>
            <a:endParaRPr lang="en-US" dirty="0">
              <a:latin typeface="Arial"/>
            </a:endParaRPr>
          </a:p>
        </p:txBody>
      </p:sp>
      <p:sp>
        <p:nvSpPr>
          <p:cNvPr id="7" name="Text Placeholder 5"/>
          <p:cNvSpPr>
            <a:spLocks noGrp="1"/>
          </p:cNvSpPr>
          <p:nvPr>
            <p:ph type="body" sz="quarter" idx="12" hasCustomPrompt="1"/>
          </p:nvPr>
        </p:nvSpPr>
        <p:spPr>
          <a:xfrm>
            <a:off x="457201" y="1168750"/>
            <a:ext cx="8372901" cy="499715"/>
          </a:xfrm>
        </p:spPr>
        <p:txBody>
          <a:bodyPr bIns="0">
            <a:noAutofit/>
          </a:bodyPr>
          <a:lstStyle>
            <a:lvl1pPr marL="0" indent="0">
              <a:lnSpc>
                <a:spcPct val="90000"/>
              </a:lnSpc>
              <a:spcBef>
                <a:spcPts val="0"/>
              </a:spcBef>
              <a:buNone/>
              <a:defRPr sz="1800" b="0">
                <a:solidFill>
                  <a:srgbClr val="000000"/>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57200" y="1699997"/>
            <a:ext cx="4023360" cy="4422775"/>
          </a:xfrm>
        </p:spPr>
        <p:txBody>
          <a:bodyPr/>
          <a:lstStyle>
            <a:lvl1pPr>
              <a:defRPr sz="1800">
                <a:solidFill>
                  <a:srgbClr val="000000"/>
                </a:solidFill>
              </a:defRPr>
            </a:lvl1pPr>
            <a:lvl2pPr marL="429816" indent="-223838">
              <a:spcBef>
                <a:spcPts val="0"/>
              </a:spcBef>
              <a:defRPr sz="1500">
                <a:solidFill>
                  <a:srgbClr val="000000"/>
                </a:solidFill>
              </a:defRPr>
            </a:lvl2pPr>
            <a:lvl3pPr marL="511969" indent="-138113">
              <a:defRPr sz="1350">
                <a:solidFill>
                  <a:srgbClr val="000000"/>
                </a:solidFill>
              </a:defRPr>
            </a:lvl3pPr>
            <a:lvl4pPr marL="648891" indent="-128588">
              <a:defRPr sz="1200">
                <a:solidFill>
                  <a:srgbClr val="000000"/>
                </a:solidFill>
              </a:defRPr>
            </a:lvl4pPr>
            <a:lvl5pPr marL="813197" indent="-128588">
              <a:defRPr sz="105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 Fourth Level</a:t>
            </a:r>
            <a:endParaRPr lang="en-US" dirty="0"/>
          </a:p>
        </p:txBody>
      </p:sp>
      <p:sp>
        <p:nvSpPr>
          <p:cNvPr id="15" name="Text Placeholder 3"/>
          <p:cNvSpPr>
            <a:spLocks noGrp="1"/>
          </p:cNvSpPr>
          <p:nvPr>
            <p:ph type="body" sz="quarter" idx="14"/>
          </p:nvPr>
        </p:nvSpPr>
        <p:spPr>
          <a:xfrm>
            <a:off x="4700588" y="1685707"/>
            <a:ext cx="4023360" cy="4422775"/>
          </a:xfrm>
        </p:spPr>
        <p:txBody>
          <a:bodyPr/>
          <a:lstStyle>
            <a:lvl1pPr>
              <a:defRPr sz="1800">
                <a:solidFill>
                  <a:srgbClr val="000000"/>
                </a:solidFill>
              </a:defRPr>
            </a:lvl1pPr>
            <a:lvl2pPr marL="429816" indent="-223838">
              <a:spcBef>
                <a:spcPts val="0"/>
              </a:spcBef>
              <a:defRPr sz="1500">
                <a:solidFill>
                  <a:srgbClr val="000000"/>
                </a:solidFill>
              </a:defRPr>
            </a:lvl2pPr>
            <a:lvl3pPr marL="511969" indent="-138113">
              <a:defRPr sz="1350">
                <a:solidFill>
                  <a:srgbClr val="000000"/>
                </a:solidFill>
              </a:defRPr>
            </a:lvl3pPr>
            <a:lvl4pPr marL="648891" indent="-128588">
              <a:defRPr sz="1200">
                <a:solidFill>
                  <a:srgbClr val="000000"/>
                </a:solidFill>
              </a:defRPr>
            </a:lvl4pPr>
            <a:lvl5pPr marL="813197" indent="-128588">
              <a:defRPr sz="105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 Fourth Level</a:t>
            </a:r>
            <a:endParaRPr lang="en-US" dirty="0"/>
          </a:p>
        </p:txBody>
      </p:sp>
      <p:sp>
        <p:nvSpPr>
          <p:cNvPr id="2" name="Title 1"/>
          <p:cNvSpPr>
            <a:spLocks noGrp="1"/>
          </p:cNvSpPr>
          <p:nvPr>
            <p:ph type="title" hasCustomPrompt="1"/>
          </p:nvPr>
        </p:nvSpPr>
        <p:spPr/>
        <p:txBody>
          <a:bodyPr/>
          <a:lstStyle>
            <a:lvl1pPr>
              <a:defRPr/>
            </a:lvl1pPr>
          </a:lstStyle>
          <a:p>
            <a:r>
              <a:rPr lang="en-US" dirty="0" smtClean="0"/>
              <a:t>Two-column CONTENT slide</a:t>
            </a:r>
            <a:br>
              <a:rPr lang="en-US" dirty="0" smtClean="0"/>
            </a:br>
            <a:r>
              <a:rPr lang="en-US" dirty="0" smtClean="0"/>
              <a:t>one or two lines for headline</a:t>
            </a:r>
            <a:endParaRPr lang="en-US" dirty="0"/>
          </a:p>
        </p:txBody>
      </p:sp>
      <p:sp>
        <p:nvSpPr>
          <p:cNvPr id="8" name="Footer Placeholder 4"/>
          <p:cNvSpPr>
            <a:spLocks noGrp="1"/>
          </p:cNvSpPr>
          <p:nvPr>
            <p:ph type="ftr" sz="quarter" idx="3"/>
          </p:nvPr>
        </p:nvSpPr>
        <p:spPr>
          <a:xfrm>
            <a:off x="2288247" y="6497523"/>
            <a:ext cx="4899961" cy="215436"/>
          </a:xfrm>
          <a:prstGeom prst="rect">
            <a:avLst/>
          </a:prstGeom>
        </p:spPr>
        <p:txBody>
          <a:bodyPr vert="horz" lIns="91440" tIns="45720" rIns="91440" bIns="45720" rtlCol="0" anchor="ctr"/>
          <a:lstStyle>
            <a:lvl1pPr algn="ctr">
              <a:defRPr sz="750">
                <a:solidFill>
                  <a:srgbClr val="232425"/>
                </a:solidFill>
              </a:defRPr>
            </a:lvl1pPr>
          </a:lstStyle>
          <a:p>
            <a:r>
              <a:rPr lang="en-US" smtClean="0"/>
              <a:t>Slides for Mark Rivers September 26, 2018</a:t>
            </a:r>
            <a:endParaRPr lang="en-US" dirty="0"/>
          </a:p>
        </p:txBody>
      </p:sp>
      <p:pic>
        <p:nvPicPr>
          <p:cNvPr id="9" name="Picture 8"/>
          <p:cNvPicPr>
            <a:picLocks noChangeAspect="1"/>
          </p:cNvPicPr>
          <p:nvPr userDrawn="1"/>
        </p:nvPicPr>
        <p:blipFill>
          <a:blip r:embed="rId2"/>
          <a:stretch>
            <a:fillRect/>
          </a:stretch>
        </p:blipFill>
        <p:spPr>
          <a:xfrm>
            <a:off x="406823" y="6412793"/>
            <a:ext cx="832176" cy="335309"/>
          </a:xfrm>
          <a:prstGeom prst="rect">
            <a:avLst/>
          </a:prstGeom>
        </p:spPr>
      </p:pic>
    </p:spTree>
    <p:extLst>
      <p:ext uri="{BB962C8B-B14F-4D97-AF65-F5344CB8AC3E}">
        <p14:creationId xmlns:p14="http://schemas.microsoft.com/office/powerpoint/2010/main" val="3804323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64723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863703"/>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Title &amp; Bullets copy 24">
    <p:spTree>
      <p:nvGrpSpPr>
        <p:cNvPr id="1" name=""/>
        <p:cNvGrpSpPr/>
        <p:nvPr/>
      </p:nvGrpSpPr>
      <p:grpSpPr>
        <a:xfrm>
          <a:off x="0" y="0"/>
          <a:ext cx="0" cy="0"/>
          <a:chOff x="0" y="0"/>
          <a:chExt cx="0" cy="0"/>
        </a:xfrm>
      </p:grpSpPr>
      <p:sp>
        <p:nvSpPr>
          <p:cNvPr id="31" name="Shape 31"/>
          <p:cNvSpPr>
            <a:spLocks noGrp="1"/>
          </p:cNvSpPr>
          <p:nvPr>
            <p:ph type="title"/>
          </p:nvPr>
        </p:nvSpPr>
        <p:spPr>
          <a:xfrm>
            <a:off x="687586" y="375047"/>
            <a:ext cx="7768828" cy="1598414"/>
          </a:xfrm>
          <a:prstGeom prst="rect">
            <a:avLst/>
          </a:prstGeom>
        </p:spPr>
        <p:txBody>
          <a:bodyPr/>
          <a:lstStyle>
            <a:lvl1pPr>
              <a:defRPr>
                <a:latin typeface="Times"/>
                <a:ea typeface="Times"/>
                <a:cs typeface="Times"/>
                <a:sym typeface="Times"/>
              </a:defRPr>
            </a:lvl1pPr>
          </a:lstStyle>
          <a:p>
            <a:pPr lvl="0">
              <a:defRPr sz="1800">
                <a:uFillTx/>
              </a:defRPr>
            </a:pPr>
            <a:r>
              <a:rPr sz="4219">
                <a:uFill>
                  <a:solidFill/>
                </a:uFill>
              </a:rPr>
              <a:t>Title Text</a:t>
            </a:r>
          </a:p>
        </p:txBody>
      </p:sp>
      <p:sp>
        <p:nvSpPr>
          <p:cNvPr id="32" name="Shape 32"/>
          <p:cNvSpPr>
            <a:spLocks noGrp="1"/>
          </p:cNvSpPr>
          <p:nvPr>
            <p:ph type="body" idx="1"/>
          </p:nvPr>
        </p:nvSpPr>
        <p:spPr>
          <a:xfrm>
            <a:off x="687586" y="1973461"/>
            <a:ext cx="7768828" cy="4884539"/>
          </a:xfrm>
          <a:prstGeom prst="rect">
            <a:avLst/>
          </a:prstGeom>
        </p:spPr>
        <p:txBody>
          <a:bodyPr/>
          <a:lstStyle>
            <a:lvl1pPr>
              <a:defRPr>
                <a:latin typeface="Times"/>
                <a:ea typeface="Times"/>
                <a:cs typeface="Times"/>
                <a:sym typeface="Times"/>
              </a:defRPr>
            </a:lvl1pPr>
            <a:lvl2pPr marL="612158" indent="-223234">
              <a:spcBef>
                <a:spcPts val="633"/>
              </a:spcBef>
              <a:buChar char="–"/>
              <a:defRPr sz="2672">
                <a:latin typeface="Times"/>
                <a:ea typeface="Times"/>
                <a:cs typeface="Times"/>
                <a:sym typeface="Times"/>
              </a:defRPr>
            </a:lvl2pPr>
            <a:lvl3pPr marL="924685" indent="-178587">
              <a:spcBef>
                <a:spcPts val="562"/>
              </a:spcBef>
              <a:defRPr sz="2250">
                <a:latin typeface="Times"/>
                <a:ea typeface="Times"/>
                <a:cs typeface="Times"/>
                <a:sym typeface="Times"/>
              </a:defRPr>
            </a:lvl3pPr>
            <a:lvl4pPr marL="1281860" indent="-178587">
              <a:spcBef>
                <a:spcPts val="422"/>
              </a:spcBef>
              <a:buChar char="–"/>
              <a:defRPr sz="1969">
                <a:latin typeface="Times"/>
                <a:ea typeface="Times"/>
                <a:cs typeface="Times"/>
                <a:sym typeface="Times"/>
              </a:defRPr>
            </a:lvl4pPr>
            <a:lvl5pPr marL="1639036" indent="-178587">
              <a:spcBef>
                <a:spcPts val="422"/>
              </a:spcBef>
              <a:buChar char="»"/>
              <a:defRPr sz="1969">
                <a:latin typeface="Times"/>
                <a:ea typeface="Times"/>
                <a:cs typeface="Times"/>
                <a:sym typeface="Times"/>
              </a:defRPr>
            </a:lvl5pPr>
          </a:lstStyle>
          <a:p>
            <a:pPr lvl="0">
              <a:defRPr sz="1800">
                <a:uFillTx/>
              </a:defRPr>
            </a:pPr>
            <a:r>
              <a:rPr sz="2953">
                <a:uFill>
                  <a:solidFill/>
                </a:uFill>
              </a:rPr>
              <a:t>Body Level One</a:t>
            </a:r>
          </a:p>
          <a:p>
            <a:pPr lvl="1">
              <a:defRPr sz="1800">
                <a:uFillTx/>
              </a:defRPr>
            </a:pPr>
            <a:r>
              <a:rPr sz="2672">
                <a:uFill>
                  <a:solidFill/>
                </a:uFill>
              </a:rPr>
              <a:t>Body Level Two</a:t>
            </a:r>
          </a:p>
          <a:p>
            <a:pPr lvl="2">
              <a:defRPr sz="1800">
                <a:uFillTx/>
              </a:defRPr>
            </a:pPr>
            <a:r>
              <a:rPr sz="2250">
                <a:uFill>
                  <a:solidFill/>
                </a:uFill>
              </a:rPr>
              <a:t>Body Level Three</a:t>
            </a:r>
          </a:p>
          <a:p>
            <a:pPr lvl="3">
              <a:defRPr sz="1800">
                <a:uFillTx/>
              </a:defRPr>
            </a:pPr>
            <a:r>
              <a:rPr sz="1969">
                <a:uFill>
                  <a:solidFill/>
                </a:uFill>
              </a:rPr>
              <a:t>Body Level Four</a:t>
            </a:r>
          </a:p>
          <a:p>
            <a:pPr lvl="4">
              <a:defRPr sz="1800">
                <a:uFillTx/>
              </a:defRPr>
            </a:pPr>
            <a:r>
              <a:rPr sz="1969">
                <a:uFill>
                  <a:solidFill/>
                </a:uFill>
              </a:rPr>
              <a:t>Body Level Five</a:t>
            </a:r>
          </a:p>
        </p:txBody>
      </p:sp>
      <p:sp>
        <p:nvSpPr>
          <p:cNvPr id="33" name="Shape 33"/>
          <p:cNvSpPr>
            <a:spLocks noGrp="1"/>
          </p:cNvSpPr>
          <p:nvPr>
            <p:ph type="sldNum" sz="quarter" idx="2"/>
          </p:nvPr>
        </p:nvSpPr>
        <p:spPr>
          <a:xfrm>
            <a:off x="7394654" y="6250781"/>
            <a:ext cx="168316" cy="173124"/>
          </a:xfrm>
          <a:prstGeom prst="rect">
            <a:avLst/>
          </a:prstGeom>
        </p:spPr>
        <p:txBody>
          <a:bodyPr/>
          <a:lstStyle>
            <a:lvl1pPr>
              <a:defRPr>
                <a:latin typeface="Times"/>
                <a:ea typeface="Times"/>
                <a:cs typeface="Times"/>
                <a:sym typeface="Times"/>
              </a:defRPr>
            </a:lvl1pPr>
          </a:lstStyle>
          <a:p>
            <a:pPr lvl="0"/>
            <a:fld id="{86CB4B4D-7CA3-9044-876B-883B54F8677D}" type="slidenum">
              <a:t>‹#›</a:t>
            </a:fld>
            <a:endParaRPr/>
          </a:p>
        </p:txBody>
      </p:sp>
    </p:spTree>
    <p:extLst>
      <p:ext uri="{BB962C8B-B14F-4D97-AF65-F5344CB8AC3E}">
        <p14:creationId xmlns:p14="http://schemas.microsoft.com/office/powerpoint/2010/main" val="3400385624"/>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pic>
        <p:nvPicPr>
          <p:cNvPr id="35" name="bottombar-2.png"/>
          <p:cNvPicPr/>
          <p:nvPr/>
        </p:nvPicPr>
        <p:blipFill>
          <a:blip r:embed="rId2">
            <a:extLst/>
          </a:blip>
          <a:stretch>
            <a:fillRect/>
          </a:stretch>
        </p:blipFill>
        <p:spPr>
          <a:xfrm>
            <a:off x="1" y="6277570"/>
            <a:ext cx="9145588" cy="580430"/>
          </a:xfrm>
          <a:prstGeom prst="rect">
            <a:avLst/>
          </a:prstGeom>
          <a:ln w="12700">
            <a:miter lim="400000"/>
          </a:ln>
        </p:spPr>
      </p:pic>
      <p:sp>
        <p:nvSpPr>
          <p:cNvPr id="36" name="Shape 36"/>
          <p:cNvSpPr>
            <a:spLocks noGrp="1"/>
          </p:cNvSpPr>
          <p:nvPr>
            <p:ph type="title"/>
          </p:nvPr>
        </p:nvSpPr>
        <p:spPr>
          <a:xfrm>
            <a:off x="339725" y="329605"/>
            <a:ext cx="8402837" cy="1071563"/>
          </a:xfrm>
          <a:prstGeom prst="rect">
            <a:avLst/>
          </a:prstGeom>
        </p:spPr>
        <p:txBody>
          <a:bodyPr anchor="t"/>
          <a:lstStyle>
            <a:lvl1pPr marL="0" marR="40638" algn="l">
              <a:lnSpc>
                <a:spcPct val="90000"/>
              </a:lnSpc>
              <a:defRPr sz="2250" b="1" i="1">
                <a:solidFill>
                  <a:srgbClr val="0086C8"/>
                </a:solidFill>
                <a:uFill>
                  <a:solidFill>
                    <a:srgbClr val="0086C8"/>
                  </a:solidFill>
                </a:uFill>
              </a:defRPr>
            </a:lvl1pPr>
          </a:lstStyle>
          <a:p>
            <a:pPr lvl="0">
              <a:defRPr sz="1800" b="0" i="0">
                <a:solidFill>
                  <a:srgbClr val="000000"/>
                </a:solidFill>
                <a:uFillTx/>
              </a:defRPr>
            </a:pPr>
            <a:r>
              <a:rPr sz="2250" b="1" i="1">
                <a:solidFill>
                  <a:srgbClr val="0086C8"/>
                </a:solidFill>
                <a:uFill>
                  <a:solidFill>
                    <a:srgbClr val="0086C8"/>
                  </a:solidFill>
                </a:uFill>
              </a:rPr>
              <a:t>Title Text</a:t>
            </a:r>
          </a:p>
        </p:txBody>
      </p:sp>
      <p:sp>
        <p:nvSpPr>
          <p:cNvPr id="37" name="Shape 37"/>
          <p:cNvSpPr>
            <a:spLocks noGrp="1"/>
          </p:cNvSpPr>
          <p:nvPr>
            <p:ph type="body" idx="1"/>
          </p:nvPr>
        </p:nvSpPr>
        <p:spPr>
          <a:xfrm>
            <a:off x="344786" y="1400175"/>
            <a:ext cx="8438555" cy="4884540"/>
          </a:xfrm>
          <a:prstGeom prst="rect">
            <a:avLst/>
          </a:prstGeom>
        </p:spPr>
        <p:txBody>
          <a:bodyPr/>
          <a:lstStyle>
            <a:lvl1pPr marL="312536" marR="91436" indent="-271898">
              <a:spcBef>
                <a:spcPts val="141"/>
              </a:spcBef>
              <a:buClr>
                <a:srgbClr val="0086C8"/>
              </a:buClr>
              <a:buFont typeface="Wingdings"/>
              <a:buChar char=""/>
              <a:defRPr sz="1687">
                <a:solidFill>
                  <a:srgbClr val="181818"/>
                </a:solidFill>
                <a:uFill>
                  <a:solidFill>
                    <a:srgbClr val="181818"/>
                  </a:solidFill>
                </a:uFill>
              </a:defRPr>
            </a:lvl1pPr>
            <a:lvl2pPr marL="718468" marR="91436" indent="-280969">
              <a:spcBef>
                <a:spcPts val="141"/>
              </a:spcBef>
              <a:buClr>
                <a:srgbClr val="0086C8"/>
              </a:buClr>
              <a:buChar char="–"/>
              <a:defRPr sz="1687">
                <a:solidFill>
                  <a:srgbClr val="181818"/>
                </a:solidFill>
                <a:uFill>
                  <a:solidFill>
                    <a:srgbClr val="181818"/>
                  </a:solidFill>
                </a:uFill>
              </a:defRPr>
            </a:lvl2pPr>
            <a:lvl3pPr marL="1003977" marR="91436" indent="-163267">
              <a:spcBef>
                <a:spcPts val="141"/>
              </a:spcBef>
              <a:buClr>
                <a:srgbClr val="0086C8"/>
              </a:buClr>
              <a:buFont typeface="Times"/>
              <a:defRPr sz="1687" i="1">
                <a:solidFill>
                  <a:srgbClr val="181818"/>
                </a:solidFill>
                <a:uFill>
                  <a:solidFill>
                    <a:srgbClr val="181818"/>
                  </a:solidFill>
                </a:uFill>
              </a:defRPr>
            </a:lvl3pPr>
            <a:lvl4pPr marL="1397108" marR="91436" indent="-273834">
              <a:spcBef>
                <a:spcPts val="141"/>
              </a:spcBef>
              <a:buClr>
                <a:srgbClr val="0086C8"/>
              </a:buClr>
              <a:buFont typeface="Times"/>
              <a:buChar char="–"/>
              <a:defRPr sz="1687">
                <a:solidFill>
                  <a:srgbClr val="181818"/>
                </a:solidFill>
                <a:uFill>
                  <a:solidFill>
                    <a:srgbClr val="181818"/>
                  </a:solidFill>
                </a:uFill>
              </a:defRPr>
            </a:lvl4pPr>
            <a:lvl5pPr marL="1688165" marR="91436" indent="-169617">
              <a:spcBef>
                <a:spcPts val="141"/>
              </a:spcBef>
              <a:buClr>
                <a:srgbClr val="0086C8"/>
              </a:buClr>
              <a:buFont typeface="Times"/>
              <a:defRPr sz="1687" i="1">
                <a:solidFill>
                  <a:srgbClr val="181818"/>
                </a:solidFill>
                <a:uFill>
                  <a:solidFill>
                    <a:srgbClr val="181818"/>
                  </a:solidFill>
                </a:uFill>
              </a:defRPr>
            </a:lvl5pPr>
          </a:lstStyle>
          <a:p>
            <a:pPr lvl="0">
              <a:defRPr sz="1800">
                <a:solidFill>
                  <a:srgbClr val="000000"/>
                </a:solidFill>
                <a:uFillTx/>
              </a:defRPr>
            </a:pPr>
            <a:r>
              <a:rPr sz="1687">
                <a:solidFill>
                  <a:srgbClr val="181818"/>
                </a:solidFill>
                <a:uFill>
                  <a:solidFill>
                    <a:srgbClr val="181818"/>
                  </a:solidFill>
                </a:uFill>
              </a:rPr>
              <a:t>Body Level One</a:t>
            </a:r>
          </a:p>
          <a:p>
            <a:pPr lvl="1">
              <a:defRPr sz="1800">
                <a:solidFill>
                  <a:srgbClr val="000000"/>
                </a:solidFill>
                <a:uFillTx/>
              </a:defRPr>
            </a:pPr>
            <a:r>
              <a:rPr sz="1687">
                <a:solidFill>
                  <a:srgbClr val="181818"/>
                </a:solidFill>
                <a:uFill>
                  <a:solidFill>
                    <a:srgbClr val="181818"/>
                  </a:solidFill>
                </a:uFill>
              </a:rPr>
              <a:t>Body Level Two</a:t>
            </a:r>
          </a:p>
          <a:p>
            <a:pPr lvl="2">
              <a:defRPr sz="1800" i="0">
                <a:solidFill>
                  <a:srgbClr val="000000"/>
                </a:solidFill>
                <a:uFillTx/>
              </a:defRPr>
            </a:pPr>
            <a:r>
              <a:rPr sz="1687" i="1">
                <a:solidFill>
                  <a:srgbClr val="181818"/>
                </a:solidFill>
                <a:uFill>
                  <a:solidFill>
                    <a:srgbClr val="181818"/>
                  </a:solidFill>
                </a:uFill>
              </a:rPr>
              <a:t>Body Level Three</a:t>
            </a:r>
          </a:p>
          <a:p>
            <a:pPr lvl="3">
              <a:defRPr sz="1800">
                <a:solidFill>
                  <a:srgbClr val="000000"/>
                </a:solidFill>
                <a:uFillTx/>
              </a:defRPr>
            </a:pPr>
            <a:r>
              <a:rPr sz="1687">
                <a:solidFill>
                  <a:srgbClr val="181818"/>
                </a:solidFill>
                <a:uFill>
                  <a:solidFill>
                    <a:srgbClr val="181818"/>
                  </a:solidFill>
                </a:uFill>
              </a:rPr>
              <a:t>Body Level Four</a:t>
            </a:r>
          </a:p>
          <a:p>
            <a:pPr lvl="4">
              <a:defRPr sz="1800" i="0">
                <a:solidFill>
                  <a:srgbClr val="000000"/>
                </a:solidFill>
                <a:uFillTx/>
              </a:defRPr>
            </a:pPr>
            <a:r>
              <a:rPr sz="1687" i="1">
                <a:solidFill>
                  <a:srgbClr val="181818"/>
                </a:solidFill>
                <a:uFill>
                  <a:solidFill>
                    <a:srgbClr val="181818"/>
                  </a:solidFill>
                </a:uFill>
              </a:rPr>
              <a:t>Body Level Five</a:t>
            </a:r>
          </a:p>
        </p:txBody>
      </p:sp>
      <p:sp>
        <p:nvSpPr>
          <p:cNvPr id="38" name="Shape 38"/>
          <p:cNvSpPr>
            <a:spLocks noGrp="1"/>
          </p:cNvSpPr>
          <p:nvPr>
            <p:ph type="sldNum" sz="quarter" idx="2"/>
          </p:nvPr>
        </p:nvSpPr>
        <p:spPr>
          <a:xfrm>
            <a:off x="8660035" y="6465887"/>
            <a:ext cx="307777" cy="305340"/>
          </a:xfrm>
          <a:prstGeom prst="rect">
            <a:avLst/>
          </a:prstGeom>
        </p:spPr>
        <p:txBody>
          <a:bodyPr lIns="76200" tIns="76200" rIns="76200" bIns="76200"/>
          <a:lstStyle>
            <a:lvl1pPr>
              <a:defRPr sz="984" b="1">
                <a:solidFill>
                  <a:srgbClr val="FFFFFF"/>
                </a:solidFill>
                <a:uFill>
                  <a:solidFill>
                    <a:srgbClr val="FFFFFF"/>
                  </a:solidFill>
                </a:uFill>
              </a:defRPr>
            </a:lvl1pPr>
          </a:lstStyle>
          <a:p>
            <a:pPr lvl="0"/>
            <a:fld id="{86CB4B4D-7CA3-9044-876B-883B54F8677D}" type="slidenum">
              <a:t>‹#›</a:t>
            </a:fld>
            <a:endParaRPr/>
          </a:p>
        </p:txBody>
      </p:sp>
    </p:spTree>
    <p:extLst>
      <p:ext uri="{BB962C8B-B14F-4D97-AF65-F5344CB8AC3E}">
        <p14:creationId xmlns:p14="http://schemas.microsoft.com/office/powerpoint/2010/main" val="599585769"/>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Title &amp; Bullets copy 3">
    <p:spTree>
      <p:nvGrpSpPr>
        <p:cNvPr id="1" name=""/>
        <p:cNvGrpSpPr/>
        <p:nvPr/>
      </p:nvGrpSpPr>
      <p:grpSpPr>
        <a:xfrm>
          <a:off x="0" y="0"/>
          <a:ext cx="0" cy="0"/>
          <a:chOff x="0" y="0"/>
          <a:chExt cx="0" cy="0"/>
        </a:xfrm>
      </p:grpSpPr>
      <p:sp>
        <p:nvSpPr>
          <p:cNvPr id="40" name="Shape 40"/>
          <p:cNvSpPr>
            <a:spLocks noGrp="1"/>
          </p:cNvSpPr>
          <p:nvPr>
            <p:ph type="title"/>
          </p:nvPr>
        </p:nvSpPr>
        <p:spPr>
          <a:prstGeom prst="rect">
            <a:avLst/>
          </a:prstGeom>
        </p:spPr>
        <p:txBody>
          <a:bodyPr/>
          <a:lstStyle/>
          <a:p>
            <a:pPr lvl="0">
              <a:defRPr sz="1800">
                <a:uFillTx/>
              </a:defRPr>
            </a:pPr>
            <a:r>
              <a:rPr sz="4219">
                <a:uFill>
                  <a:solidFill/>
                </a:uFill>
              </a:rPr>
              <a:t>Title Text</a:t>
            </a:r>
          </a:p>
        </p:txBody>
      </p:sp>
      <p:sp>
        <p:nvSpPr>
          <p:cNvPr id="41" name="Shape 41"/>
          <p:cNvSpPr>
            <a:spLocks noGrp="1"/>
          </p:cNvSpPr>
          <p:nvPr>
            <p:ph type="body" idx="1"/>
          </p:nvPr>
        </p:nvSpPr>
        <p:spPr>
          <a:prstGeom prst="rect">
            <a:avLst/>
          </a:prstGeom>
        </p:spPr>
        <p:txBody>
          <a:bodyPr/>
          <a:lstStyle>
            <a:lvl2pPr marL="612158" indent="-223234">
              <a:spcBef>
                <a:spcPts val="633"/>
              </a:spcBef>
              <a:buChar char="–"/>
              <a:defRPr sz="2672"/>
            </a:lvl2pPr>
            <a:lvl3pPr marL="924685" indent="-178587">
              <a:spcBef>
                <a:spcPts val="492"/>
              </a:spcBef>
              <a:defRPr sz="2250"/>
            </a:lvl3pPr>
            <a:lvl4pPr marL="1281860" indent="-178587">
              <a:spcBef>
                <a:spcPts val="422"/>
              </a:spcBef>
              <a:buChar char="–"/>
              <a:defRPr sz="1969"/>
            </a:lvl4pPr>
            <a:lvl5pPr marL="1639036" indent="-178587">
              <a:spcBef>
                <a:spcPts val="422"/>
              </a:spcBef>
              <a:buChar char="»"/>
              <a:defRPr sz="1969"/>
            </a:lvl5pPr>
          </a:lstStyle>
          <a:p>
            <a:pPr lvl="0">
              <a:defRPr sz="1800">
                <a:uFillTx/>
              </a:defRPr>
            </a:pPr>
            <a:r>
              <a:rPr sz="2953">
                <a:uFill>
                  <a:solidFill/>
                </a:uFill>
              </a:rPr>
              <a:t>Body Level One</a:t>
            </a:r>
          </a:p>
          <a:p>
            <a:pPr lvl="1">
              <a:defRPr sz="1800">
                <a:uFillTx/>
              </a:defRPr>
            </a:pPr>
            <a:r>
              <a:rPr sz="2672">
                <a:uFill>
                  <a:solidFill/>
                </a:uFill>
              </a:rPr>
              <a:t>Body Level Two</a:t>
            </a:r>
          </a:p>
          <a:p>
            <a:pPr lvl="2">
              <a:defRPr sz="1800">
                <a:uFillTx/>
              </a:defRPr>
            </a:pPr>
            <a:r>
              <a:rPr sz="2250">
                <a:uFill>
                  <a:solidFill/>
                </a:uFill>
              </a:rPr>
              <a:t>Body Level Three</a:t>
            </a:r>
          </a:p>
          <a:p>
            <a:pPr lvl="3">
              <a:defRPr sz="1800">
                <a:uFillTx/>
              </a:defRPr>
            </a:pPr>
            <a:r>
              <a:rPr sz="1969">
                <a:uFill>
                  <a:solidFill/>
                </a:uFill>
              </a:rPr>
              <a:t>Body Level Four</a:t>
            </a:r>
          </a:p>
          <a:p>
            <a:pPr lvl="4">
              <a:defRPr sz="1800">
                <a:uFillTx/>
              </a:defRPr>
            </a:pPr>
            <a:r>
              <a:rPr sz="1969">
                <a:uFill>
                  <a:solidFill/>
                </a:uFill>
              </a:rPr>
              <a:t>Body Level Five</a:t>
            </a:r>
          </a:p>
        </p:txBody>
      </p:sp>
      <p:sp>
        <p:nvSpPr>
          <p:cNvPr id="42" name="Shape 42"/>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093303402"/>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44" name="Shape 44"/>
          <p:cNvSpPr>
            <a:spLocks noGrp="1"/>
          </p:cNvSpPr>
          <p:nvPr>
            <p:ph type="title"/>
          </p:nvPr>
        </p:nvSpPr>
        <p:spPr>
          <a:xfrm>
            <a:off x="892969" y="1151930"/>
            <a:ext cx="7358063" cy="2321719"/>
          </a:xfrm>
          <a:prstGeom prst="rect">
            <a:avLst/>
          </a:prstGeom>
        </p:spPr>
        <p:txBody>
          <a:bodyPr anchor="b"/>
          <a:lstStyle>
            <a:lvl1pPr marL="0" marR="0" defTabSz="410751">
              <a:defRPr sz="5906">
                <a:uFillTx/>
                <a:latin typeface="Gill Sans"/>
                <a:ea typeface="Gill Sans"/>
                <a:cs typeface="Gill Sans"/>
                <a:sym typeface="Gill Sans"/>
              </a:defRPr>
            </a:lvl1pPr>
          </a:lstStyle>
          <a:p>
            <a:pPr lvl="0">
              <a:defRPr sz="1800"/>
            </a:pPr>
            <a:r>
              <a:rPr sz="5906"/>
              <a:t>Title Text</a:t>
            </a:r>
          </a:p>
        </p:txBody>
      </p:sp>
      <p:sp>
        <p:nvSpPr>
          <p:cNvPr id="45" name="Shape 45"/>
          <p:cNvSpPr>
            <a:spLocks noGrp="1"/>
          </p:cNvSpPr>
          <p:nvPr>
            <p:ph type="body" idx="1"/>
          </p:nvPr>
        </p:nvSpPr>
        <p:spPr>
          <a:xfrm>
            <a:off x="892969" y="3536156"/>
            <a:ext cx="7358063" cy="794742"/>
          </a:xfrm>
          <a:prstGeom prst="rect">
            <a:avLst/>
          </a:prstGeom>
        </p:spPr>
        <p:txBody>
          <a:bodyPr/>
          <a:lstStyle>
            <a:lvl1pPr marL="0" marR="0" indent="0" algn="ctr" defTabSz="410751">
              <a:spcBef>
                <a:spcPts val="0"/>
              </a:spcBef>
              <a:buSzTx/>
              <a:buNone/>
              <a:defRPr sz="2531">
                <a:uFillTx/>
                <a:latin typeface="Gill Sans"/>
                <a:ea typeface="Gill Sans"/>
                <a:cs typeface="Gill Sans"/>
                <a:sym typeface="Gill Sans"/>
              </a:defRPr>
            </a:lvl1pPr>
            <a:lvl2pPr marL="0" marR="0" indent="0" algn="ctr" defTabSz="410751">
              <a:spcBef>
                <a:spcPts val="0"/>
              </a:spcBef>
              <a:buSzTx/>
              <a:buNone/>
              <a:defRPr sz="2531">
                <a:uFillTx/>
                <a:latin typeface="Gill Sans"/>
                <a:ea typeface="Gill Sans"/>
                <a:cs typeface="Gill Sans"/>
                <a:sym typeface="Gill Sans"/>
              </a:defRPr>
            </a:lvl2pPr>
            <a:lvl3pPr marL="0" marR="0" indent="0" algn="ctr" defTabSz="410751">
              <a:spcBef>
                <a:spcPts val="0"/>
              </a:spcBef>
              <a:buSzTx/>
              <a:buNone/>
              <a:defRPr sz="2531">
                <a:uFillTx/>
                <a:latin typeface="Gill Sans"/>
                <a:ea typeface="Gill Sans"/>
                <a:cs typeface="Gill Sans"/>
                <a:sym typeface="Gill Sans"/>
              </a:defRPr>
            </a:lvl3pPr>
            <a:lvl4pPr marL="0" marR="0" indent="0" algn="ctr" defTabSz="410751">
              <a:spcBef>
                <a:spcPts val="0"/>
              </a:spcBef>
              <a:buSzTx/>
              <a:buNone/>
              <a:defRPr sz="2531">
                <a:uFillTx/>
                <a:latin typeface="Gill Sans"/>
                <a:ea typeface="Gill Sans"/>
                <a:cs typeface="Gill Sans"/>
                <a:sym typeface="Gill Sans"/>
              </a:defRPr>
            </a:lvl4pPr>
            <a:lvl5pPr marL="0" marR="0" indent="0" algn="ctr" defTabSz="410751">
              <a:spcBef>
                <a:spcPts val="0"/>
              </a:spcBef>
              <a:buSzTx/>
              <a:buNone/>
              <a:defRPr sz="2531">
                <a:uFillTx/>
                <a:latin typeface="Gill Sans"/>
                <a:ea typeface="Gill Sans"/>
                <a:cs typeface="Gill Sans"/>
                <a:sym typeface="Gill Sans"/>
              </a:defRPr>
            </a:lvl5p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ext uri="{BB962C8B-B14F-4D97-AF65-F5344CB8AC3E}">
        <p14:creationId xmlns:p14="http://schemas.microsoft.com/office/powerpoint/2010/main" val="1438942786"/>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2_blue_2003 copy 1">
    <p:spTree>
      <p:nvGrpSpPr>
        <p:cNvPr id="1" name=""/>
        <p:cNvGrpSpPr/>
        <p:nvPr/>
      </p:nvGrpSpPr>
      <p:grpSpPr>
        <a:xfrm>
          <a:off x="0" y="0"/>
          <a:ext cx="0" cy="0"/>
          <a:chOff x="0" y="0"/>
          <a:chExt cx="0" cy="0"/>
        </a:xfrm>
      </p:grpSpPr>
      <p:pic>
        <p:nvPicPr>
          <p:cNvPr id="47" name="slide footer_blue_646.jpg"/>
          <p:cNvPicPr/>
          <p:nvPr/>
        </p:nvPicPr>
        <p:blipFill>
          <a:blip r:embed="rId2">
            <a:extLst/>
          </a:blip>
          <a:stretch>
            <a:fillRect/>
          </a:stretch>
        </p:blipFill>
        <p:spPr>
          <a:xfrm>
            <a:off x="0" y="6322219"/>
            <a:ext cx="9144000" cy="530225"/>
          </a:xfrm>
          <a:prstGeom prst="rect">
            <a:avLst/>
          </a:prstGeom>
          <a:ln w="12700">
            <a:miter lim="400000"/>
          </a:ln>
        </p:spPr>
      </p:pic>
      <p:pic>
        <p:nvPicPr>
          <p:cNvPr id="48" name="slide header_646.jpg"/>
          <p:cNvPicPr/>
          <p:nvPr/>
        </p:nvPicPr>
        <p:blipFill>
          <a:blip r:embed="rId3">
            <a:extLst/>
          </a:blip>
          <a:stretch>
            <a:fillRect/>
          </a:stretch>
        </p:blipFill>
        <p:spPr>
          <a:xfrm>
            <a:off x="0" y="0"/>
            <a:ext cx="9144000" cy="155576"/>
          </a:xfrm>
          <a:prstGeom prst="rect">
            <a:avLst/>
          </a:prstGeom>
          <a:ln w="12700">
            <a:miter lim="400000"/>
          </a:ln>
        </p:spPr>
      </p:pic>
      <p:sp>
        <p:nvSpPr>
          <p:cNvPr id="49" name="Shape 49"/>
          <p:cNvSpPr>
            <a:spLocks noGrp="1"/>
          </p:cNvSpPr>
          <p:nvPr>
            <p:ph type="title"/>
          </p:nvPr>
        </p:nvSpPr>
        <p:spPr>
          <a:xfrm>
            <a:off x="455414" y="274637"/>
            <a:ext cx="8233172" cy="1325563"/>
          </a:xfrm>
          <a:prstGeom prst="rect">
            <a:avLst/>
          </a:prstGeom>
        </p:spPr>
        <p:txBody>
          <a:bodyPr anchor="t"/>
          <a:lstStyle>
            <a:lvl1pPr marL="40638" marR="40638" algn="l">
              <a:defRPr sz="2531" b="1">
                <a:solidFill>
                  <a:srgbClr val="275D90"/>
                </a:solidFill>
                <a:uFill>
                  <a:solidFill>
                    <a:srgbClr val="275D90"/>
                  </a:solidFill>
                </a:uFill>
                <a:latin typeface="Trebuchet MS"/>
                <a:ea typeface="Trebuchet MS"/>
                <a:cs typeface="Trebuchet MS"/>
                <a:sym typeface="Trebuchet MS"/>
              </a:defRPr>
            </a:lvl1pPr>
          </a:lstStyle>
          <a:p>
            <a:pPr lvl="0">
              <a:defRPr sz="1800" b="0">
                <a:solidFill>
                  <a:srgbClr val="000000"/>
                </a:solidFill>
                <a:uFillTx/>
              </a:defRPr>
            </a:pPr>
            <a:r>
              <a:rPr sz="2531" b="1">
                <a:solidFill>
                  <a:srgbClr val="275D90"/>
                </a:solidFill>
                <a:uFill>
                  <a:solidFill>
                    <a:srgbClr val="275D90"/>
                  </a:solidFill>
                </a:uFill>
              </a:rPr>
              <a:t>Title Text</a:t>
            </a:r>
          </a:p>
        </p:txBody>
      </p:sp>
      <p:sp>
        <p:nvSpPr>
          <p:cNvPr id="50" name="Shape 50"/>
          <p:cNvSpPr>
            <a:spLocks noGrp="1"/>
          </p:cNvSpPr>
          <p:nvPr>
            <p:ph type="body" idx="1"/>
          </p:nvPr>
        </p:nvSpPr>
        <p:spPr>
          <a:prstGeom prst="rect">
            <a:avLst/>
          </a:prstGeom>
        </p:spPr>
        <p:txBody>
          <a:bodyPr/>
          <a:lstStyle>
            <a:lvl1pPr marL="269667" marR="40638" indent="-241093">
              <a:spcBef>
                <a:spcPts val="422"/>
              </a:spcBef>
              <a:buClr>
                <a:srgbClr val="275D90"/>
              </a:buClr>
              <a:buFont typeface="Wingdings"/>
              <a:buChar char=""/>
              <a:defRPr sz="1687">
                <a:solidFill>
                  <a:srgbClr val="454545"/>
                </a:solidFill>
                <a:uFill>
                  <a:solidFill>
                    <a:srgbClr val="454545"/>
                  </a:solidFill>
                </a:uFill>
                <a:latin typeface="Calibri"/>
                <a:ea typeface="Calibri"/>
                <a:cs typeface="Calibri"/>
                <a:sym typeface="Calibri"/>
              </a:defRPr>
            </a:lvl1pPr>
            <a:lvl2pPr marL="550942" marR="40638" indent="-200911">
              <a:spcBef>
                <a:spcPts val="352"/>
              </a:spcBef>
              <a:buClr>
                <a:srgbClr val="275D90"/>
              </a:buClr>
              <a:buFont typeface="Calibri"/>
              <a:buChar char="–"/>
              <a:defRPr sz="1547">
                <a:solidFill>
                  <a:srgbClr val="454545"/>
                </a:solidFill>
                <a:uFill>
                  <a:solidFill>
                    <a:srgbClr val="454545"/>
                  </a:solidFill>
                </a:uFill>
                <a:latin typeface="Calibri"/>
                <a:ea typeface="Calibri"/>
                <a:cs typeface="Calibri"/>
                <a:sym typeface="Calibri"/>
              </a:defRPr>
            </a:lvl2pPr>
            <a:lvl3pPr marL="832217" marR="40638" indent="-160729">
              <a:spcBef>
                <a:spcPts val="281"/>
              </a:spcBef>
              <a:buClr>
                <a:srgbClr val="275D90"/>
              </a:buClr>
              <a:buFont typeface="Calibri"/>
              <a:defRPr sz="1266">
                <a:solidFill>
                  <a:srgbClr val="454545"/>
                </a:solidFill>
                <a:uFill>
                  <a:solidFill>
                    <a:srgbClr val="454545"/>
                  </a:solidFill>
                </a:uFill>
                <a:latin typeface="Calibri"/>
                <a:ea typeface="Calibri"/>
                <a:cs typeface="Calibri"/>
                <a:sym typeface="Calibri"/>
              </a:defRPr>
            </a:lvl3pPr>
            <a:lvl4pPr marL="1153674" marR="40638" indent="-160729">
              <a:spcBef>
                <a:spcPts val="281"/>
              </a:spcBef>
              <a:buClr>
                <a:srgbClr val="275D90"/>
              </a:buClr>
              <a:buFont typeface="Calibri"/>
              <a:buChar char="–"/>
              <a:defRPr sz="1266">
                <a:solidFill>
                  <a:srgbClr val="454545"/>
                </a:solidFill>
                <a:uFill>
                  <a:solidFill>
                    <a:srgbClr val="454545"/>
                  </a:solidFill>
                </a:uFill>
                <a:latin typeface="Calibri"/>
                <a:ea typeface="Calibri"/>
                <a:cs typeface="Calibri"/>
                <a:sym typeface="Calibri"/>
              </a:defRPr>
            </a:lvl4pPr>
            <a:lvl5pPr marL="1475131" marR="40638" indent="-160729">
              <a:spcBef>
                <a:spcPts val="281"/>
              </a:spcBef>
              <a:buClr>
                <a:srgbClr val="275D90"/>
              </a:buClr>
              <a:buFont typeface="Arial"/>
              <a:buChar char="»"/>
              <a:defRPr sz="1266">
                <a:solidFill>
                  <a:srgbClr val="454545"/>
                </a:solidFill>
                <a:uFill>
                  <a:solidFill>
                    <a:srgbClr val="454545"/>
                  </a:solidFill>
                </a:uFill>
                <a:latin typeface="Calibri"/>
                <a:ea typeface="Calibri"/>
                <a:cs typeface="Calibri"/>
                <a:sym typeface="Calibri"/>
              </a:defRPr>
            </a:lvl5pPr>
          </a:lstStyle>
          <a:p>
            <a:pPr lvl="0">
              <a:defRPr sz="1800">
                <a:solidFill>
                  <a:srgbClr val="000000"/>
                </a:solidFill>
                <a:uFillTx/>
              </a:defRPr>
            </a:pPr>
            <a:r>
              <a:rPr sz="1687">
                <a:solidFill>
                  <a:srgbClr val="454545"/>
                </a:solidFill>
                <a:uFill>
                  <a:solidFill>
                    <a:srgbClr val="454545"/>
                  </a:solidFill>
                </a:uFill>
              </a:rPr>
              <a:t>Body Level One</a:t>
            </a:r>
          </a:p>
          <a:p>
            <a:pPr lvl="1">
              <a:defRPr sz="1800">
                <a:solidFill>
                  <a:srgbClr val="000000"/>
                </a:solidFill>
                <a:uFillTx/>
              </a:defRPr>
            </a:pPr>
            <a:r>
              <a:rPr sz="1547">
                <a:solidFill>
                  <a:srgbClr val="454545"/>
                </a:solidFill>
                <a:uFill>
                  <a:solidFill>
                    <a:srgbClr val="454545"/>
                  </a:solidFill>
                </a:uFill>
              </a:rPr>
              <a:t>Body Level Two</a:t>
            </a:r>
          </a:p>
          <a:p>
            <a:pPr lvl="2">
              <a:defRPr>
                <a:solidFill>
                  <a:srgbClr val="000000"/>
                </a:solidFill>
                <a:uFillTx/>
              </a:defRPr>
            </a:pPr>
            <a:r>
              <a:rPr>
                <a:solidFill>
                  <a:srgbClr val="454545"/>
                </a:solidFill>
                <a:uFill>
                  <a:solidFill>
                    <a:srgbClr val="454545"/>
                  </a:solidFill>
                </a:uFill>
              </a:rPr>
              <a:t>Body Level Three</a:t>
            </a:r>
          </a:p>
          <a:p>
            <a:pPr lvl="3">
              <a:defRPr>
                <a:solidFill>
                  <a:srgbClr val="000000"/>
                </a:solidFill>
                <a:uFillTx/>
              </a:defRPr>
            </a:pPr>
            <a:r>
              <a:rPr>
                <a:solidFill>
                  <a:srgbClr val="454545"/>
                </a:solidFill>
                <a:uFill>
                  <a:solidFill>
                    <a:srgbClr val="454545"/>
                  </a:solidFill>
                </a:uFill>
              </a:rPr>
              <a:t>Body Level Four</a:t>
            </a:r>
          </a:p>
          <a:p>
            <a:pPr lvl="4">
              <a:defRPr>
                <a:solidFill>
                  <a:srgbClr val="000000"/>
                </a:solidFill>
                <a:uFillTx/>
              </a:defRPr>
            </a:pPr>
            <a:r>
              <a:rPr>
                <a:solidFill>
                  <a:srgbClr val="454545"/>
                </a:solidFill>
                <a:uFill>
                  <a:solidFill>
                    <a:srgbClr val="454545"/>
                  </a:solidFill>
                </a:uFill>
              </a:rPr>
              <a:t>Body Level Five</a:t>
            </a:r>
          </a:p>
        </p:txBody>
      </p:sp>
      <p:sp>
        <p:nvSpPr>
          <p:cNvPr id="51" name="Shape 51"/>
          <p:cNvSpPr>
            <a:spLocks noGrp="1"/>
          </p:cNvSpPr>
          <p:nvPr>
            <p:ph type="sldNum" sz="quarter" idx="2"/>
          </p:nvPr>
        </p:nvSpPr>
        <p:spPr>
          <a:xfrm>
            <a:off x="8708194" y="6491883"/>
            <a:ext cx="128240" cy="129907"/>
          </a:xfrm>
          <a:prstGeom prst="rect">
            <a:avLst/>
          </a:prstGeom>
        </p:spPr>
        <p:txBody>
          <a:bodyPr/>
          <a:lstStyle>
            <a:lvl1pPr defTabSz="580409">
              <a:defRPr sz="844">
                <a:solidFill>
                  <a:srgbClr val="515151"/>
                </a:solidFill>
                <a:uFill>
                  <a:solidFill>
                    <a:srgbClr val="515151"/>
                  </a:solidFill>
                </a:uFill>
                <a:latin typeface="Calibri"/>
                <a:ea typeface="Calibri"/>
                <a:cs typeface="Calibri"/>
                <a:sym typeface="Calibri"/>
              </a:defRPr>
            </a:lvl1pPr>
          </a:lstStyle>
          <a:p>
            <a:pPr lvl="0"/>
            <a:fld id="{86CB4B4D-7CA3-9044-876B-883B54F8677D}" type="slidenum">
              <a:t>‹#›</a:t>
            </a:fld>
            <a:endParaRPr/>
          </a:p>
        </p:txBody>
      </p:sp>
    </p:spTree>
    <p:extLst>
      <p:ext uri="{BB962C8B-B14F-4D97-AF65-F5344CB8AC3E}">
        <p14:creationId xmlns:p14="http://schemas.microsoft.com/office/powerpoint/2010/main" val="3919781598"/>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53" name="Shape 53"/>
          <p:cNvSpPr>
            <a:spLocks noGrp="1"/>
          </p:cNvSpPr>
          <p:nvPr>
            <p:ph type="sldNum" sz="quarter" idx="2"/>
          </p:nvPr>
        </p:nvSpPr>
        <p:spPr>
          <a:xfrm>
            <a:off x="4437983" y="6505277"/>
            <a:ext cx="198772" cy="194797"/>
          </a:xfrm>
          <a:prstGeom prst="rect">
            <a:avLst/>
          </a:prstGeom>
        </p:spPr>
        <p:txBody>
          <a:bodyPr/>
          <a:lstStyle>
            <a:lvl1pPr defTabSz="410751">
              <a:defRPr sz="1266">
                <a:uFillTx/>
                <a:latin typeface="+mn-lt"/>
                <a:ea typeface="+mn-ea"/>
                <a:cs typeface="+mn-cs"/>
                <a:sym typeface="Helvetica"/>
              </a:defRPr>
            </a:lvl1pPr>
          </a:lstStyle>
          <a:p>
            <a:pPr lvl="0"/>
            <a:fld id="{86CB4B4D-7CA3-9044-876B-883B54F8677D}" type="slidenum">
              <a:t>‹#›</a:t>
            </a:fld>
            <a:endParaRPr/>
          </a:p>
        </p:txBody>
      </p:sp>
    </p:spTree>
    <p:extLst>
      <p:ext uri="{BB962C8B-B14F-4D97-AF65-F5344CB8AC3E}">
        <p14:creationId xmlns:p14="http://schemas.microsoft.com/office/powerpoint/2010/main" val="3381976596"/>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2_Title &amp; Subtitle">
    <p:spTree>
      <p:nvGrpSpPr>
        <p:cNvPr id="1" name=""/>
        <p:cNvGrpSpPr/>
        <p:nvPr/>
      </p:nvGrpSpPr>
      <p:grpSpPr>
        <a:xfrm>
          <a:off x="0" y="0"/>
          <a:ext cx="0" cy="0"/>
          <a:chOff x="0" y="0"/>
          <a:chExt cx="0" cy="0"/>
        </a:xfrm>
      </p:grpSpPr>
      <p:sp>
        <p:nvSpPr>
          <p:cNvPr id="55" name="Shape 55"/>
          <p:cNvSpPr>
            <a:spLocks noGrp="1"/>
          </p:cNvSpPr>
          <p:nvPr>
            <p:ph type="title"/>
          </p:nvPr>
        </p:nvSpPr>
        <p:spPr>
          <a:xfrm>
            <a:off x="892969" y="1151930"/>
            <a:ext cx="7358063" cy="2321719"/>
          </a:xfrm>
          <a:prstGeom prst="rect">
            <a:avLst/>
          </a:prstGeom>
        </p:spPr>
        <p:txBody>
          <a:bodyPr anchor="b">
            <a:normAutofit/>
          </a:bodyPr>
          <a:lstStyle>
            <a:lvl1pPr marL="0" marR="0" defTabSz="410751">
              <a:defRPr sz="5625">
                <a:uFillTx/>
                <a:latin typeface="+mn-lt"/>
                <a:ea typeface="+mn-ea"/>
                <a:cs typeface="+mn-cs"/>
                <a:sym typeface="Helvetica"/>
              </a:defRPr>
            </a:lvl1pPr>
          </a:lstStyle>
          <a:p>
            <a:pPr lvl="0">
              <a:defRPr sz="1800"/>
            </a:pPr>
            <a:r>
              <a:rPr sz="5625"/>
              <a:t>Title Text</a:t>
            </a:r>
          </a:p>
        </p:txBody>
      </p:sp>
      <p:sp>
        <p:nvSpPr>
          <p:cNvPr id="56" name="Shape 56"/>
          <p:cNvSpPr>
            <a:spLocks noGrp="1"/>
          </p:cNvSpPr>
          <p:nvPr>
            <p:ph type="body" idx="1"/>
          </p:nvPr>
        </p:nvSpPr>
        <p:spPr>
          <a:xfrm>
            <a:off x="892969" y="3536156"/>
            <a:ext cx="7358063" cy="794742"/>
          </a:xfrm>
          <a:prstGeom prst="rect">
            <a:avLst/>
          </a:prstGeom>
        </p:spPr>
        <p:txBody>
          <a:bodyPr>
            <a:normAutofit/>
          </a:bodyPr>
          <a:lstStyle>
            <a:lvl1pPr marL="0" marR="0" indent="0" algn="ctr" defTabSz="410751">
              <a:spcBef>
                <a:spcPts val="0"/>
              </a:spcBef>
              <a:buSzTx/>
              <a:buNone/>
              <a:defRPr sz="2250">
                <a:uFillTx/>
                <a:latin typeface="+mn-lt"/>
                <a:ea typeface="+mn-ea"/>
                <a:cs typeface="+mn-cs"/>
                <a:sym typeface="Helvetica"/>
              </a:defRPr>
            </a:lvl1pPr>
            <a:lvl2pPr marL="0" marR="0" indent="160729" algn="ctr" defTabSz="410751">
              <a:spcBef>
                <a:spcPts val="0"/>
              </a:spcBef>
              <a:buSzTx/>
              <a:buNone/>
              <a:defRPr sz="2250">
                <a:uFillTx/>
                <a:latin typeface="+mn-lt"/>
                <a:ea typeface="+mn-ea"/>
                <a:cs typeface="+mn-cs"/>
                <a:sym typeface="Helvetica"/>
              </a:defRPr>
            </a:lvl2pPr>
            <a:lvl3pPr marL="0" marR="0" indent="321457" algn="ctr" defTabSz="410751">
              <a:spcBef>
                <a:spcPts val="0"/>
              </a:spcBef>
              <a:buSzTx/>
              <a:buNone/>
              <a:defRPr sz="2250">
                <a:uFillTx/>
                <a:latin typeface="+mn-lt"/>
                <a:ea typeface="+mn-ea"/>
                <a:cs typeface="+mn-cs"/>
                <a:sym typeface="Helvetica"/>
              </a:defRPr>
            </a:lvl3pPr>
            <a:lvl4pPr marL="0" marR="0" indent="482186" algn="ctr" defTabSz="410751">
              <a:spcBef>
                <a:spcPts val="0"/>
              </a:spcBef>
              <a:buSzTx/>
              <a:buNone/>
              <a:defRPr sz="2250">
                <a:uFillTx/>
                <a:latin typeface="+mn-lt"/>
                <a:ea typeface="+mn-ea"/>
                <a:cs typeface="+mn-cs"/>
                <a:sym typeface="Helvetica"/>
              </a:defRPr>
            </a:lvl4pPr>
            <a:lvl5pPr marL="0" marR="0" indent="642915" algn="ctr" defTabSz="410751">
              <a:spcBef>
                <a:spcPts val="0"/>
              </a:spcBef>
              <a:buSzTx/>
              <a:buNone/>
              <a:defRPr sz="2250">
                <a:uFillTx/>
                <a:latin typeface="+mn-lt"/>
                <a:ea typeface="+mn-ea"/>
                <a:cs typeface="+mn-cs"/>
                <a:sym typeface="Helvetica"/>
              </a:defRPr>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
        <p:nvSpPr>
          <p:cNvPr id="57" name="Shape 57"/>
          <p:cNvSpPr>
            <a:spLocks noGrp="1"/>
          </p:cNvSpPr>
          <p:nvPr>
            <p:ph type="sldNum" sz="quarter" idx="2"/>
          </p:nvPr>
        </p:nvSpPr>
        <p:spPr>
          <a:xfrm>
            <a:off x="4437983" y="6505277"/>
            <a:ext cx="198772" cy="194797"/>
          </a:xfrm>
          <a:prstGeom prst="rect">
            <a:avLst/>
          </a:prstGeom>
        </p:spPr>
        <p:txBody>
          <a:bodyPr/>
          <a:lstStyle>
            <a:lvl1pPr defTabSz="410751">
              <a:defRPr sz="1266">
                <a:uFillTx/>
                <a:latin typeface="+mn-lt"/>
                <a:ea typeface="+mn-ea"/>
                <a:cs typeface="+mn-cs"/>
                <a:sym typeface="Helvetica"/>
              </a:defRPr>
            </a:lvl1pPr>
          </a:lstStyle>
          <a:p>
            <a:pPr lvl="0"/>
            <a:fld id="{86CB4B4D-7CA3-9044-876B-883B54F8677D}" type="slidenum">
              <a:t>‹#›</a:t>
            </a:fld>
            <a:endParaRPr/>
          </a:p>
        </p:txBody>
      </p:sp>
    </p:spTree>
    <p:extLst>
      <p:ext uri="{BB962C8B-B14F-4D97-AF65-F5344CB8AC3E}">
        <p14:creationId xmlns:p14="http://schemas.microsoft.com/office/powerpoint/2010/main" val="133660044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Option A">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4863726"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2" y="1689100"/>
            <a:ext cx="4863724" cy="2706624"/>
          </a:xfrm>
          <a:solidFill>
            <a:srgbClr val="004165"/>
          </a:solidFill>
        </p:spPr>
        <p:txBody>
          <a:bodyPr lIns="457200" rIns="91440" anchor="ctr">
            <a:normAutofit/>
          </a:bodyPr>
          <a:lstStyle>
            <a:lvl1pPr>
              <a:defRPr sz="2100" baseline="0">
                <a:solidFill>
                  <a:schemeClr val="bg1"/>
                </a:solidFill>
              </a:defRPr>
            </a:lvl1pPr>
          </a:lstStyle>
          <a:p>
            <a:r>
              <a:rPr lang="en-US" dirty="0" smtClean="0"/>
              <a:t>Presentation title -Cover option A</a:t>
            </a:r>
            <a:br>
              <a:rPr lang="en-US" dirty="0" smtClean="0"/>
            </a:br>
            <a:r>
              <a:rPr lang="en-US" dirty="0" smtClean="0"/>
              <a:t>can be up to four </a:t>
            </a:r>
            <a:br>
              <a:rPr lang="en-US" dirty="0" smtClean="0"/>
            </a:br>
            <a:r>
              <a:rPr lang="en-US" dirty="0" smtClean="0"/>
              <a:t>or five lines of text</a:t>
            </a:r>
            <a:endParaRPr lang="en-US" dirty="0"/>
          </a:p>
        </p:txBody>
      </p:sp>
      <p:sp>
        <p:nvSpPr>
          <p:cNvPr id="45" name="Text Placeholder 4"/>
          <p:cNvSpPr>
            <a:spLocks noGrp="1"/>
          </p:cNvSpPr>
          <p:nvPr>
            <p:ph type="body" sz="quarter" idx="12" hasCustomPrompt="1"/>
          </p:nvPr>
        </p:nvSpPr>
        <p:spPr>
          <a:xfrm>
            <a:off x="-1" y="1689100"/>
            <a:ext cx="239714" cy="2706624"/>
          </a:xfrm>
          <a:solidFill>
            <a:schemeClr val="tx2">
              <a:lumMod val="75000"/>
            </a:schemeClr>
          </a:solidFill>
        </p:spPr>
        <p:txBody>
          <a:bodyPr bIns="0" anchor="b"/>
          <a:lstStyle>
            <a:lvl1pPr marL="0" indent="0">
              <a:buNone/>
              <a:defRPr sz="100"/>
            </a:lvl1pPr>
          </a:lstStyle>
          <a:p>
            <a:pPr lvl="0"/>
            <a:r>
              <a:rPr lang="en-US" dirty="0" smtClean="0"/>
              <a:t>  </a:t>
            </a:r>
          </a:p>
        </p:txBody>
      </p:sp>
      <p:sp>
        <p:nvSpPr>
          <p:cNvPr id="48" name="Text Placeholder 9"/>
          <p:cNvSpPr>
            <a:spLocks noGrp="1"/>
          </p:cNvSpPr>
          <p:nvPr>
            <p:ph type="body" sz="quarter" idx="17" hasCustomPrompt="1"/>
          </p:nvPr>
        </p:nvSpPr>
        <p:spPr>
          <a:xfrm>
            <a:off x="469901" y="4582947"/>
            <a:ext cx="2692871" cy="393700"/>
          </a:xfrm>
        </p:spPr>
        <p:txBody>
          <a:bodyPr lIns="0" bIns="0" anchor="b">
            <a:normAutofit/>
          </a:bodyPr>
          <a:lstStyle>
            <a:lvl1pPr marL="0" indent="0">
              <a:buNone/>
              <a:defRPr sz="1050" b="1" cap="all" baseline="0">
                <a:solidFill>
                  <a:schemeClr val="tx1"/>
                </a:solidFill>
              </a:defRPr>
            </a:lvl1pPr>
            <a:lvl2pPr marL="0" indent="0">
              <a:buNone/>
              <a:defRPr/>
            </a:lvl2pPr>
            <a:lvl3pPr marL="0" indent="0">
              <a:spcBef>
                <a:spcPts val="1350"/>
              </a:spcBef>
              <a:buNone/>
              <a:defRPr/>
            </a:lvl3pPr>
          </a:lstStyle>
          <a:p>
            <a:pPr lvl="0"/>
            <a:r>
              <a:rPr lang="en-US" dirty="0" smtClean="0"/>
              <a:t>presenter name</a:t>
            </a:r>
          </a:p>
        </p:txBody>
      </p:sp>
      <p:sp>
        <p:nvSpPr>
          <p:cNvPr id="49" name="Text Placeholder 45"/>
          <p:cNvSpPr>
            <a:spLocks noGrp="1"/>
          </p:cNvSpPr>
          <p:nvPr>
            <p:ph type="body" sz="quarter" idx="18" hasCustomPrompt="1"/>
          </p:nvPr>
        </p:nvSpPr>
        <p:spPr>
          <a:xfrm>
            <a:off x="469901" y="5045054"/>
            <a:ext cx="2692871" cy="914400"/>
          </a:xfrm>
        </p:spPr>
        <p:txBody>
          <a:bodyPr lIns="0">
            <a:normAutofit/>
          </a:bodyPr>
          <a:lstStyle>
            <a:lvl1pPr marL="0" indent="0">
              <a:lnSpc>
                <a:spcPct val="95000"/>
              </a:lnSpc>
              <a:spcBef>
                <a:spcPts val="0"/>
              </a:spcBef>
              <a:buNone/>
              <a:defRPr sz="1050">
                <a:solidFill>
                  <a:schemeClr val="tx1"/>
                </a:solidFill>
              </a:defRPr>
            </a:lvl1pPr>
            <a:lvl2pPr marL="0" indent="0">
              <a:spcBef>
                <a:spcPts val="135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0" name="Text Placeholder 9"/>
          <p:cNvSpPr>
            <a:spLocks noGrp="1"/>
          </p:cNvSpPr>
          <p:nvPr>
            <p:ph type="body" sz="quarter" idx="21" hasCustomPrompt="1"/>
          </p:nvPr>
        </p:nvSpPr>
        <p:spPr>
          <a:xfrm>
            <a:off x="3417372" y="4582947"/>
            <a:ext cx="2692871" cy="393700"/>
          </a:xfrm>
        </p:spPr>
        <p:txBody>
          <a:bodyPr lIns="0" bIns="0" anchor="b">
            <a:normAutofit/>
          </a:bodyPr>
          <a:lstStyle>
            <a:lvl1pPr marL="0" indent="0">
              <a:buFont typeface="Arial" pitchFamily="34" charset="0"/>
              <a:buNone/>
              <a:defRPr sz="1050" b="1" cap="all" baseline="0">
                <a:solidFill>
                  <a:schemeClr val="tx1"/>
                </a:solidFill>
              </a:defRPr>
            </a:lvl1pPr>
            <a:lvl2pPr marL="0" indent="0">
              <a:buNone/>
              <a:defRPr/>
            </a:lvl2pPr>
            <a:lvl3pPr marL="0" indent="0">
              <a:spcBef>
                <a:spcPts val="1350"/>
              </a:spcBef>
              <a:buNone/>
              <a:defRPr/>
            </a:lvl3pPr>
          </a:lstStyle>
          <a:p>
            <a:pPr lvl="0"/>
            <a:r>
              <a:rPr lang="en-US" dirty="0" smtClean="0"/>
              <a:t>presenter name</a:t>
            </a:r>
          </a:p>
        </p:txBody>
      </p:sp>
      <p:sp>
        <p:nvSpPr>
          <p:cNvPr id="53" name="Text Placeholder 45"/>
          <p:cNvSpPr>
            <a:spLocks noGrp="1"/>
          </p:cNvSpPr>
          <p:nvPr>
            <p:ph type="body" sz="quarter" idx="22" hasCustomPrompt="1"/>
          </p:nvPr>
        </p:nvSpPr>
        <p:spPr>
          <a:xfrm>
            <a:off x="3417372" y="5045054"/>
            <a:ext cx="2692871" cy="914400"/>
          </a:xfrm>
        </p:spPr>
        <p:txBody>
          <a:bodyPr lIns="0">
            <a:normAutofit/>
          </a:bodyPr>
          <a:lstStyle>
            <a:lvl1pPr marL="0" indent="0">
              <a:lnSpc>
                <a:spcPct val="95000"/>
              </a:lnSpc>
              <a:spcBef>
                <a:spcPts val="0"/>
              </a:spcBef>
              <a:buFont typeface="Arial" pitchFamily="34" charset="0"/>
              <a:buNone/>
              <a:defRPr sz="1050">
                <a:solidFill>
                  <a:schemeClr val="tx1"/>
                </a:solidFill>
              </a:defRPr>
            </a:lvl1pPr>
            <a:lvl2pPr marL="0" indent="0">
              <a:spcBef>
                <a:spcPts val="1350"/>
              </a:spcBef>
              <a:buNone/>
              <a:defRPr/>
            </a:lvl2pPr>
          </a:lstStyle>
          <a:p>
            <a:pPr lvl="0"/>
            <a:r>
              <a:rPr lang="en-US" dirty="0" smtClean="0"/>
              <a:t>Remove second presenter </a:t>
            </a:r>
            <a:br>
              <a:rPr lang="en-US" dirty="0" smtClean="0"/>
            </a:br>
            <a:r>
              <a:rPr lang="en-US" dirty="0" smtClean="0"/>
              <a:t>info if not needed</a:t>
            </a:r>
            <a:endParaRPr lang="en-US" dirty="0"/>
          </a:p>
        </p:txBody>
      </p:sp>
      <p:sp>
        <p:nvSpPr>
          <p:cNvPr id="54" name="Text Placeholder 9"/>
          <p:cNvSpPr>
            <a:spLocks noGrp="1"/>
          </p:cNvSpPr>
          <p:nvPr>
            <p:ph type="body" sz="quarter" idx="25" hasCustomPrompt="1"/>
          </p:nvPr>
        </p:nvSpPr>
        <p:spPr>
          <a:xfrm>
            <a:off x="6360197" y="4582947"/>
            <a:ext cx="2692871" cy="393700"/>
          </a:xfrm>
        </p:spPr>
        <p:txBody>
          <a:bodyPr lIns="0" bIns="0" anchor="b">
            <a:normAutofit/>
          </a:bodyPr>
          <a:lstStyle>
            <a:lvl1pPr marL="0" indent="0">
              <a:buFont typeface="Arial" pitchFamily="34" charset="0"/>
              <a:buNone/>
              <a:defRPr sz="1050" b="1" cap="all" baseline="0">
                <a:solidFill>
                  <a:schemeClr val="tx1"/>
                </a:solidFill>
              </a:defRPr>
            </a:lvl1pPr>
            <a:lvl2pPr marL="0" indent="0">
              <a:buNone/>
              <a:defRPr/>
            </a:lvl2pPr>
            <a:lvl3pPr marL="0" indent="0">
              <a:spcBef>
                <a:spcPts val="1350"/>
              </a:spcBef>
              <a:buNone/>
              <a:defRPr/>
            </a:lvl3pPr>
          </a:lstStyle>
          <a:p>
            <a:pPr lvl="0"/>
            <a:r>
              <a:rPr lang="en-US" dirty="0" smtClean="0"/>
              <a:t>presenter name</a:t>
            </a:r>
          </a:p>
        </p:txBody>
      </p:sp>
      <p:sp>
        <p:nvSpPr>
          <p:cNvPr id="55" name="Text Placeholder 45"/>
          <p:cNvSpPr>
            <a:spLocks noGrp="1"/>
          </p:cNvSpPr>
          <p:nvPr>
            <p:ph type="body" sz="quarter" idx="26" hasCustomPrompt="1"/>
          </p:nvPr>
        </p:nvSpPr>
        <p:spPr>
          <a:xfrm>
            <a:off x="6360197" y="5045054"/>
            <a:ext cx="2692871" cy="914400"/>
          </a:xfrm>
        </p:spPr>
        <p:txBody>
          <a:bodyPr lIns="0">
            <a:normAutofit/>
          </a:bodyPr>
          <a:lstStyle>
            <a:lvl1pPr marL="0" indent="0">
              <a:lnSpc>
                <a:spcPct val="95000"/>
              </a:lnSpc>
              <a:spcBef>
                <a:spcPts val="0"/>
              </a:spcBef>
              <a:buFont typeface="Arial" pitchFamily="34" charset="0"/>
              <a:buNone/>
              <a:defRPr sz="1050">
                <a:solidFill>
                  <a:schemeClr val="tx1"/>
                </a:solidFill>
              </a:defRPr>
            </a:lvl1pPr>
            <a:lvl2pPr marL="0" indent="0">
              <a:spcBef>
                <a:spcPts val="1350"/>
              </a:spcBef>
              <a:buNone/>
              <a:defRPr/>
            </a:lvl2pPr>
          </a:lstStyle>
          <a:p>
            <a:pPr lvl="0"/>
            <a:r>
              <a:rPr lang="en-US" dirty="0" smtClean="0"/>
              <a:t>Remove third presenter </a:t>
            </a:r>
            <a:br>
              <a:rPr lang="en-US" dirty="0" smtClean="0"/>
            </a:br>
            <a:r>
              <a:rPr lang="en-US" dirty="0" smtClean="0"/>
              <a:t>info if not needed</a:t>
            </a:r>
            <a:endParaRPr lang="en-US" dirty="0"/>
          </a:p>
        </p:txBody>
      </p:sp>
      <p:sp>
        <p:nvSpPr>
          <p:cNvPr id="47" name="Text Placeholder 45"/>
          <p:cNvSpPr>
            <a:spLocks noGrp="1"/>
          </p:cNvSpPr>
          <p:nvPr>
            <p:ph type="body" sz="quarter" idx="19" hasCustomPrompt="1"/>
          </p:nvPr>
        </p:nvSpPr>
        <p:spPr>
          <a:xfrm>
            <a:off x="454588" y="5747820"/>
            <a:ext cx="5894492" cy="515411"/>
          </a:xfrm>
        </p:spPr>
        <p:txBody>
          <a:bodyPr lIns="0" anchor="b"/>
          <a:lstStyle>
            <a:lvl1pPr marL="0" indent="0">
              <a:spcBef>
                <a:spcPts val="0"/>
              </a:spcBef>
              <a:buNone/>
              <a:defRPr sz="1050" baseline="0">
                <a:solidFill>
                  <a:schemeClr val="tx1"/>
                </a:solidFill>
              </a:defRPr>
            </a:lvl1pPr>
            <a:lvl2pPr marL="0" indent="0">
              <a:spcBef>
                <a:spcPts val="1350"/>
              </a:spcBef>
              <a:buNone/>
              <a:defRPr/>
            </a:lvl2pPr>
          </a:lstStyle>
          <a:p>
            <a:pPr lvl="0"/>
            <a:r>
              <a:rPr lang="en-US" dirty="0" smtClean="0"/>
              <a:t>Presentation Date</a:t>
            </a:r>
            <a:br>
              <a:rPr lang="en-US" dirty="0" smtClean="0"/>
            </a:br>
            <a:r>
              <a:rPr lang="en-US" dirty="0" smtClean="0"/>
              <a:t>City, State (presentation location)</a:t>
            </a:r>
          </a:p>
        </p:txBody>
      </p:sp>
      <p:sp>
        <p:nvSpPr>
          <p:cNvPr id="15" name="Text Placeholder 9"/>
          <p:cNvSpPr>
            <a:spLocks noGrp="1"/>
          </p:cNvSpPr>
          <p:nvPr>
            <p:ph type="body" sz="quarter" idx="27" hasCustomPrompt="1"/>
          </p:nvPr>
        </p:nvSpPr>
        <p:spPr>
          <a:xfrm>
            <a:off x="431800" y="730250"/>
            <a:ext cx="6188075" cy="393700"/>
          </a:xfrm>
        </p:spPr>
        <p:txBody>
          <a:bodyPr lIns="0" bIns="0" anchor="b">
            <a:normAutofit/>
          </a:bodyPr>
          <a:lstStyle>
            <a:lvl1pPr marL="0" indent="0">
              <a:buNone/>
              <a:defRPr sz="1350" b="1" cap="all" baseline="0">
                <a:solidFill>
                  <a:schemeClr val="tx1"/>
                </a:solidFill>
              </a:defRPr>
            </a:lvl1pPr>
            <a:lvl2pPr marL="0" indent="0">
              <a:buNone/>
              <a:defRPr/>
            </a:lvl2pPr>
            <a:lvl3pPr marL="0" indent="0">
              <a:spcBef>
                <a:spcPts val="1350"/>
              </a:spcBef>
              <a:buNone/>
              <a:defRPr/>
            </a:lvl3pPr>
          </a:lstStyle>
          <a:p>
            <a:pPr lvl="0"/>
            <a:r>
              <a:rPr lang="en-US" dirty="0" smtClean="0"/>
              <a:t>Optional one line subhead, </a:t>
            </a:r>
            <a:r>
              <a:rPr lang="en-US" dirty="0" err="1" smtClean="0"/>
              <a:t>url</a:t>
            </a:r>
            <a:r>
              <a:rPr lang="en-US" dirty="0" smtClean="0"/>
              <a:t> or date</a:t>
            </a:r>
          </a:p>
        </p:txBody>
      </p:sp>
      <p:pic>
        <p:nvPicPr>
          <p:cNvPr id="3" name="Picture 2"/>
          <p:cNvPicPr>
            <a:picLocks noChangeAspect="1"/>
          </p:cNvPicPr>
          <p:nvPr userDrawn="1"/>
        </p:nvPicPr>
        <p:blipFill>
          <a:blip r:embed="rId2"/>
          <a:stretch>
            <a:fillRect/>
          </a:stretch>
        </p:blipFill>
        <p:spPr>
          <a:xfrm>
            <a:off x="7382435" y="523876"/>
            <a:ext cx="1304398" cy="671487"/>
          </a:xfrm>
          <a:prstGeom prst="rect">
            <a:avLst/>
          </a:prstGeom>
        </p:spPr>
      </p:pic>
    </p:spTree>
    <p:extLst>
      <p:ext uri="{BB962C8B-B14F-4D97-AF65-F5344CB8AC3E}">
        <p14:creationId xmlns:p14="http://schemas.microsoft.com/office/powerpoint/2010/main" val="991647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699995"/>
            <a:ext cx="8372901"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168750"/>
            <a:ext cx="8372901" cy="499715"/>
          </a:xfrm>
        </p:spPr>
        <p:txBody>
          <a:bodyPr bIns="0">
            <a:noAutofit/>
          </a:bodyPr>
          <a:lstStyle>
            <a:lvl1pPr marL="0" indent="0">
              <a:lnSpc>
                <a:spcPct val="90000"/>
              </a:lnSpc>
              <a:spcBef>
                <a:spcPts val="0"/>
              </a:spcBef>
              <a:buNone/>
              <a:defRPr sz="15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solidFill>
                  <a:srgbClr val="FFFFFF">
                    <a:lumMod val="50000"/>
                  </a:srgbClr>
                </a:solidFill>
                <a:latin typeface="Arial"/>
              </a:rPr>
              <a:pPr/>
              <a:t>‹#›</a:t>
            </a:fld>
            <a:endParaRPr lang="en-US" dirty="0">
              <a:solidFill>
                <a:srgbClr val="FFFFFF">
                  <a:lumMod val="50000"/>
                </a:srgbClr>
              </a:solidFill>
              <a:latin typeface="Arial"/>
            </a:endParaRPr>
          </a:p>
        </p:txBody>
      </p:sp>
    </p:spTree>
    <p:extLst>
      <p:ext uri="{BB962C8B-B14F-4D97-AF65-F5344CB8AC3E}">
        <p14:creationId xmlns:p14="http://schemas.microsoft.com/office/powerpoint/2010/main" val="4202824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Section Brea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562975" y="6530859"/>
            <a:ext cx="457200" cy="182880"/>
          </a:xfrm>
          <a:prstGeom prst="rect">
            <a:avLst/>
          </a:prstGeom>
          <a:ln>
            <a:noFill/>
          </a:ln>
        </p:spPr>
        <p:txBody>
          <a:bodyPr vert="horz" lIns="0" tIns="45720" rIns="0" bIns="0" rtlCol="0" anchor="b"/>
          <a:lstStyle>
            <a:lvl1pPr algn="ctr">
              <a:defRPr sz="750">
                <a:solidFill>
                  <a:schemeClr val="bg1">
                    <a:lumMod val="50000"/>
                  </a:schemeClr>
                </a:solidFill>
              </a:defRPr>
            </a:lvl1pPr>
          </a:lstStyle>
          <a:p>
            <a:pPr fontAlgn="auto">
              <a:spcBef>
                <a:spcPts val="0"/>
              </a:spcBef>
              <a:spcAft>
                <a:spcPts val="0"/>
              </a:spcAft>
            </a:pPr>
            <a:fld id="{AEFAAC5A-9C4F-4278-920D-DF2BAB595749}" type="slidenum">
              <a:rPr lang="en-US" smtClean="0">
                <a:solidFill>
                  <a:srgbClr val="FFFFFF">
                    <a:lumMod val="50000"/>
                  </a:srgbClr>
                </a:solidFill>
                <a:latin typeface="Arial"/>
                <a:ea typeface="+mn-ea"/>
              </a:rPr>
              <a:pPr fontAlgn="auto">
                <a:spcBef>
                  <a:spcPts val="0"/>
                </a:spcBef>
                <a:spcAft>
                  <a:spcPts val="0"/>
                </a:spcAft>
              </a:pPr>
              <a:t>‹#›</a:t>
            </a:fld>
            <a:endParaRPr lang="en-US" dirty="0">
              <a:solidFill>
                <a:srgbClr val="FFFFFF">
                  <a:lumMod val="50000"/>
                </a:srgbClr>
              </a:solidFill>
              <a:latin typeface="Arial"/>
              <a:ea typeface="+mn-ea"/>
            </a:endParaRPr>
          </a:p>
        </p:txBody>
      </p:sp>
    </p:spTree>
    <p:extLst>
      <p:ext uri="{BB962C8B-B14F-4D97-AF65-F5344CB8AC3E}">
        <p14:creationId xmlns:p14="http://schemas.microsoft.com/office/powerpoint/2010/main" val="252850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6083300"/>
            <a:ext cx="1540844" cy="740115"/>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3" name="Text Placeholder 2"/>
          <p:cNvSpPr>
            <a:spLocks noGrp="1"/>
          </p:cNvSpPr>
          <p:nvPr>
            <p:ph type="body" sz="quarter" idx="10" hasCustomPrompt="1"/>
          </p:nvPr>
        </p:nvSpPr>
        <p:spPr>
          <a:xfrm>
            <a:off x="1"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smtClean="0"/>
              <a:t>Type in SECTION BREAK TITLE</a:t>
            </a:r>
          </a:p>
        </p:txBody>
      </p:sp>
    </p:spTree>
    <p:extLst>
      <p:ext uri="{BB962C8B-B14F-4D97-AF65-F5344CB8AC3E}">
        <p14:creationId xmlns:p14="http://schemas.microsoft.com/office/powerpoint/2010/main" val="659838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BASIC CONTENT SLIDE</a:t>
            </a:r>
            <a:br>
              <a:rPr lang="en-US" dirty="0" smtClean="0"/>
            </a:br>
            <a:r>
              <a:rPr lang="en-US" dirty="0" smtClean="0"/>
              <a:t>one or two lines for headline</a:t>
            </a:r>
            <a:endParaRPr lang="en-US" dirty="0"/>
          </a:p>
        </p:txBody>
      </p:sp>
      <p:sp>
        <p:nvSpPr>
          <p:cNvPr id="3" name="Content Placeholder 2"/>
          <p:cNvSpPr>
            <a:spLocks noGrp="1"/>
          </p:cNvSpPr>
          <p:nvPr>
            <p:ph idx="1" hasCustomPrompt="1"/>
          </p:nvPr>
        </p:nvSpPr>
        <p:spPr>
          <a:xfrm>
            <a:off x="457202" y="1877795"/>
            <a:ext cx="8372901" cy="4422776"/>
          </a:xfrm>
        </p:spPr>
        <p:txBody>
          <a:bodyPr/>
          <a:lstStyle>
            <a:lvl1pPr>
              <a:defRPr baseline="0"/>
            </a:lvl1pPr>
          </a:lstStyle>
          <a:p>
            <a:pPr lvl="0"/>
            <a:r>
              <a:rPr lang="en-US" dirty="0" smtClean="0"/>
              <a:t>Click to add 1st-level bullet. Click an icon below to add table, graph or other imagery.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2" hasCustomPrompt="1"/>
          </p:nvPr>
        </p:nvSpPr>
        <p:spPr>
          <a:xfrm>
            <a:off x="457202" y="1346549"/>
            <a:ext cx="8372901"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smtClean="0"/>
              <a:t>Slide subtitle optional -  delete as needed</a:t>
            </a:r>
            <a:endParaRPr lang="en-US" dirty="0"/>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505628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490538"/>
            <a:ext cx="8372901" cy="828948"/>
          </a:xfrm>
        </p:spPr>
        <p:txBody>
          <a:bodyPr/>
          <a:lstStyle>
            <a:lvl1pPr>
              <a:defRPr b="1"/>
            </a:lvl1pPr>
          </a:lstStyle>
          <a:p>
            <a:r>
              <a:rPr lang="en-US" dirty="0" smtClean="0"/>
              <a:t>TITLE AND CONTENT </a:t>
            </a:r>
            <a:br>
              <a:rPr lang="en-US" dirty="0" smtClean="0"/>
            </a:br>
            <a:r>
              <a:rPr lang="en-US" dirty="0" smtClean="0"/>
              <a:t>Headline in </a:t>
            </a:r>
            <a:r>
              <a:rPr lang="en-US" dirty="0" err="1" smtClean="0"/>
              <a:t>arial</a:t>
            </a:r>
            <a:r>
              <a:rPr lang="en-US" dirty="0" smtClean="0"/>
              <a:t> and all caps</a:t>
            </a:r>
            <a:endParaRPr lang="en-US" dirty="0"/>
          </a:p>
        </p:txBody>
      </p:sp>
      <p:sp>
        <p:nvSpPr>
          <p:cNvPr id="6" name="Text Placeholder 5"/>
          <p:cNvSpPr>
            <a:spLocks noGrp="1"/>
          </p:cNvSpPr>
          <p:nvPr>
            <p:ph type="body" sz="quarter" idx="12" hasCustomPrompt="1"/>
          </p:nvPr>
        </p:nvSpPr>
        <p:spPr>
          <a:xfrm>
            <a:off x="457202" y="13592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Box 3"/>
          <p:cNvSpPr txBox="1"/>
          <p:nvPr userDrawn="1"/>
        </p:nvSpPr>
        <p:spPr>
          <a:xfrm>
            <a:off x="2148351" y="1445567"/>
            <a:ext cx="184731" cy="276999"/>
          </a:xfrm>
          <a:prstGeom prst="rect">
            <a:avLst/>
          </a:prstGeom>
          <a:noFill/>
        </p:spPr>
        <p:txBody>
          <a:bodyPr wrap="none" rtlCol="0">
            <a:spAutoFit/>
          </a:bodyPr>
          <a:lstStyle/>
          <a:p>
            <a:endParaRPr lang="en-US" sz="1200"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673386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2" y="1373717"/>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57200" y="1904965"/>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00588" y="1890677"/>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lvl1pPr>
              <a:defRPr/>
            </a:lvl1pPr>
          </a:lstStyle>
          <a:p>
            <a:r>
              <a:rPr lang="en-US" dirty="0" smtClean="0"/>
              <a:t>Two-column CONTENT slide</a:t>
            </a:r>
            <a:br>
              <a:rPr lang="en-US" dirty="0" smtClean="0"/>
            </a:br>
            <a:r>
              <a:rPr lang="en-US" dirty="0" smtClean="0"/>
              <a:t>one or two lines for headline</a:t>
            </a:r>
            <a:endParaRPr lang="en-US" dirty="0"/>
          </a:p>
        </p:txBody>
      </p:sp>
    </p:spTree>
    <p:extLst>
      <p:ext uri="{BB962C8B-B14F-4D97-AF65-F5344CB8AC3E}">
        <p14:creationId xmlns:p14="http://schemas.microsoft.com/office/powerpoint/2010/main" val="664726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2454269"/>
            <a:ext cx="4114800" cy="3835883"/>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4875" y="2454269"/>
            <a:ext cx="4114800" cy="3835883"/>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quarter" idx="16" hasCustomPrompt="1"/>
          </p:nvPr>
        </p:nvSpPr>
        <p:spPr>
          <a:xfrm>
            <a:off x="4714875" y="1874730"/>
            <a:ext cx="4114800" cy="62099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smtClean="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2" y="1359249"/>
            <a:ext cx="8372901" cy="499715"/>
          </a:xfrm>
          <a:noFill/>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9" name="Text Placeholder 3"/>
          <p:cNvSpPr>
            <a:spLocks noGrp="1"/>
          </p:cNvSpPr>
          <p:nvPr>
            <p:ph type="body" sz="quarter" idx="15" hasCustomPrompt="1"/>
          </p:nvPr>
        </p:nvSpPr>
        <p:spPr>
          <a:xfrm>
            <a:off x="460895" y="1874730"/>
            <a:ext cx="4114800" cy="62099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smtClean="0"/>
              <a:t>Click to Add Headline</a:t>
            </a:r>
          </a:p>
        </p:txBody>
      </p:sp>
      <p:sp>
        <p:nvSpPr>
          <p:cNvPr id="2" name="Title 1"/>
          <p:cNvSpPr>
            <a:spLocks noGrp="1"/>
          </p:cNvSpPr>
          <p:nvPr>
            <p:ph type="title" hasCustomPrompt="1"/>
          </p:nvPr>
        </p:nvSpPr>
        <p:spPr/>
        <p:txBody>
          <a:bodyPr/>
          <a:lstStyle>
            <a:lvl1pPr>
              <a:defRPr baseline="0"/>
            </a:lvl1pPr>
          </a:lstStyle>
          <a:p>
            <a:r>
              <a:rPr lang="en-US" dirty="0" smtClean="0"/>
              <a:t>Two-column CONTENT slide</a:t>
            </a:r>
            <a:br>
              <a:rPr lang="en-US" dirty="0" smtClean="0"/>
            </a:br>
            <a:r>
              <a:rPr lang="en-US" dirty="0" smtClean="0"/>
              <a:t>with box treatment</a:t>
            </a:r>
            <a:endParaRPr lang="en-US" dirty="0"/>
          </a:p>
        </p:txBody>
      </p:sp>
    </p:spTree>
    <p:extLst>
      <p:ext uri="{BB962C8B-B14F-4D97-AF65-F5344CB8AC3E}">
        <p14:creationId xmlns:p14="http://schemas.microsoft.com/office/powerpoint/2010/main" val="4112409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890496"/>
            <a:ext cx="4319750" cy="2054443"/>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95681" y="1890495"/>
            <a:ext cx="3729481" cy="2087843"/>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95681" y="4271088"/>
            <a:ext cx="3729481" cy="2087843"/>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457202" y="13592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4503575" y="4257459"/>
            <a:ext cx="4319750" cy="2054443"/>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2163583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934727"/>
            <a:ext cx="5814912" cy="1303379"/>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Edit Master text styles</a:t>
            </a:r>
          </a:p>
          <a:p>
            <a:pPr lvl="1"/>
            <a:r>
              <a:rPr lang="en-US" smtClean="0"/>
              <a:t>Second level</a:t>
            </a:r>
          </a:p>
          <a:p>
            <a:pPr lvl="2"/>
            <a:r>
              <a:rPr lang="en-US" smtClean="0"/>
              <a:t>Third level</a:t>
            </a:r>
          </a:p>
        </p:txBody>
      </p:sp>
      <p:sp>
        <p:nvSpPr>
          <p:cNvPr id="9" name="Picture Placeholder 4"/>
          <p:cNvSpPr>
            <a:spLocks noGrp="1"/>
          </p:cNvSpPr>
          <p:nvPr>
            <p:ph type="pic" sz="quarter" idx="15" hasCustomPrompt="1"/>
          </p:nvPr>
        </p:nvSpPr>
        <p:spPr>
          <a:xfrm>
            <a:off x="489394" y="1923615"/>
            <a:ext cx="2023746" cy="1186811"/>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87016" y="3493608"/>
            <a:ext cx="2028507" cy="1186811"/>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THREE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457202" y="13719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3045309" y="3507968"/>
            <a:ext cx="5814912" cy="1303379"/>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Edit Master text styles</a:t>
            </a:r>
          </a:p>
          <a:p>
            <a:pPr lvl="1"/>
            <a:r>
              <a:rPr lang="en-US" smtClean="0"/>
              <a:t>Second level</a:t>
            </a:r>
          </a:p>
          <a:p>
            <a:pPr lvl="2"/>
            <a:r>
              <a:rPr lang="en-US" smtClean="0"/>
              <a:t>Third level</a:t>
            </a:r>
          </a:p>
        </p:txBody>
      </p:sp>
      <p:sp>
        <p:nvSpPr>
          <p:cNvPr id="14" name="Picture Placeholder 4"/>
          <p:cNvSpPr>
            <a:spLocks noGrp="1"/>
          </p:cNvSpPr>
          <p:nvPr>
            <p:ph type="pic" sz="quarter" idx="19" hasCustomPrompt="1"/>
          </p:nvPr>
        </p:nvSpPr>
        <p:spPr>
          <a:xfrm>
            <a:off x="487015" y="5076181"/>
            <a:ext cx="2028507" cy="1186811"/>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5" name="Text Placeholder 3"/>
          <p:cNvSpPr>
            <a:spLocks noGrp="1"/>
          </p:cNvSpPr>
          <p:nvPr>
            <p:ph type="body" sz="quarter" idx="20"/>
          </p:nvPr>
        </p:nvSpPr>
        <p:spPr>
          <a:xfrm>
            <a:off x="3045309" y="5059321"/>
            <a:ext cx="5814912" cy="1303379"/>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Edit Master text styles</a:t>
            </a:r>
          </a:p>
          <a:p>
            <a:pPr lvl="1"/>
            <a:r>
              <a:rPr lang="en-US" smtClean="0"/>
              <a:t>Second level</a:t>
            </a:r>
          </a:p>
          <a:p>
            <a:pPr lvl="2"/>
            <a:r>
              <a:rPr lang="en-US" smtClean="0"/>
              <a:t>Third level</a:t>
            </a:r>
          </a:p>
        </p:txBody>
      </p:sp>
      <p:sp>
        <p:nvSpPr>
          <p:cNvPr id="16" name="TextBox 15"/>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94918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2" y="13592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88732" y="4188849"/>
            <a:ext cx="4114800"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6217" y="4188849"/>
            <a:ext cx="4097585"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95679" y="1890495"/>
            <a:ext cx="4023360"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709050" y="1890495"/>
            <a:ext cx="4023360"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top HORIZONTAL</a:t>
            </a:r>
            <a:br>
              <a:rPr lang="en-US" dirty="0" smtClean="0"/>
            </a:br>
            <a:r>
              <a:rPr lang="en-US" dirty="0" smtClean="0"/>
              <a:t>Headline in </a:t>
            </a:r>
            <a:r>
              <a:rPr lang="en-US" dirty="0" err="1" smtClean="0"/>
              <a:t>arial</a:t>
            </a:r>
            <a:r>
              <a:rPr lang="en-US" dirty="0" smtClean="0"/>
              <a:t> and all caps</a:t>
            </a:r>
            <a:endParaRPr lang="en-US" dirty="0"/>
          </a:p>
        </p:txBody>
      </p:sp>
      <p:sp>
        <p:nvSpPr>
          <p:cNvPr id="10" name="TextBox 9"/>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67149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2" y="1355853"/>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57200" y="1877797"/>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smtClean="0"/>
              <a:t>Edit Master text styles</a:t>
            </a:r>
          </a:p>
          <a:p>
            <a:pPr lvl="1"/>
            <a:r>
              <a:rPr lang="en-US" smtClean="0"/>
              <a:t>Second level</a:t>
            </a:r>
          </a:p>
          <a:p>
            <a:pPr lvl="2"/>
            <a:r>
              <a:rPr lang="en-US" smtClean="0"/>
              <a:t>Third level</a:t>
            </a:r>
          </a:p>
        </p:txBody>
      </p:sp>
      <p:sp>
        <p:nvSpPr>
          <p:cNvPr id="15" name="Text Placeholder 3"/>
          <p:cNvSpPr>
            <a:spLocks noGrp="1"/>
          </p:cNvSpPr>
          <p:nvPr>
            <p:ph type="body" sz="quarter" idx="14"/>
          </p:nvPr>
        </p:nvSpPr>
        <p:spPr>
          <a:xfrm>
            <a:off x="4716215" y="1877797"/>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smtClean="0"/>
              <a:t>Edit Master text styles</a:t>
            </a:r>
          </a:p>
          <a:p>
            <a:pPr lvl="1"/>
            <a:r>
              <a:rPr lang="en-US" smtClean="0"/>
              <a:t>Second level</a:t>
            </a:r>
          </a:p>
          <a:p>
            <a:pPr lvl="2"/>
            <a:r>
              <a:rPr lang="en-US" smtClean="0"/>
              <a:t>Third level</a:t>
            </a:r>
          </a:p>
        </p:txBody>
      </p:sp>
      <p:sp>
        <p:nvSpPr>
          <p:cNvPr id="10" name="Picture Placeholder 4"/>
          <p:cNvSpPr>
            <a:spLocks noGrp="1"/>
          </p:cNvSpPr>
          <p:nvPr>
            <p:ph type="pic" sz="quarter" idx="15" hasCustomPrompt="1"/>
          </p:nvPr>
        </p:nvSpPr>
        <p:spPr>
          <a:xfrm>
            <a:off x="464146" y="3615115"/>
            <a:ext cx="4023360" cy="2286000"/>
          </a:xfrm>
          <a:solidFill>
            <a:schemeClr val="bg1">
              <a:lumMod val="75000"/>
            </a:schemeClr>
          </a:solidFill>
        </p:spPr>
        <p:txBody>
          <a:bodyPr tIns="27432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p:cNvSpPr>
          <p:nvPr>
            <p:ph type="pic" sz="quarter" idx="16" hasCustomPrompt="1"/>
          </p:nvPr>
        </p:nvSpPr>
        <p:spPr>
          <a:xfrm>
            <a:off x="4730864" y="3615115"/>
            <a:ext cx="4023360" cy="2286000"/>
          </a:xfrm>
          <a:solidFill>
            <a:schemeClr val="bg1">
              <a:lumMod val="75000"/>
            </a:schemeClr>
          </a:solidFill>
        </p:spPr>
        <p:txBody>
          <a:bodyPr tIns="27432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bottom HORIZONTAL</a:t>
            </a:r>
            <a:br>
              <a:rPr lang="en-US" dirty="0" smtClean="0"/>
            </a:br>
            <a:r>
              <a:rPr lang="en-US" dirty="0" smtClean="0"/>
              <a:t>WITH CAPTIONS</a:t>
            </a:r>
            <a:endParaRPr lang="en-US" dirty="0"/>
          </a:p>
        </p:txBody>
      </p:sp>
      <p:sp>
        <p:nvSpPr>
          <p:cNvPr id="12" name="TextBox 11"/>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
        <p:nvSpPr>
          <p:cNvPr id="8" name="Text Placeholder 7"/>
          <p:cNvSpPr>
            <a:spLocks noGrp="1"/>
          </p:cNvSpPr>
          <p:nvPr>
            <p:ph type="body" sz="quarter" idx="17"/>
          </p:nvPr>
        </p:nvSpPr>
        <p:spPr>
          <a:xfrm>
            <a:off x="476267" y="5912892"/>
            <a:ext cx="3995723" cy="478760"/>
          </a:xfrm>
        </p:spPr>
        <p:txBody>
          <a:bodyPr/>
          <a:lstStyle>
            <a:lvl1pPr marL="0" indent="0">
              <a:buNone/>
              <a:defRPr sz="1200"/>
            </a:lvl1pPr>
          </a:lstStyle>
          <a:p>
            <a:pPr lvl="0"/>
            <a:r>
              <a:rPr lang="en-US" smtClean="0"/>
              <a:t>Edit Master text styles</a:t>
            </a:r>
          </a:p>
        </p:txBody>
      </p:sp>
      <p:sp>
        <p:nvSpPr>
          <p:cNvPr id="13" name="Text Placeholder 7"/>
          <p:cNvSpPr>
            <a:spLocks noGrp="1"/>
          </p:cNvSpPr>
          <p:nvPr>
            <p:ph type="body" sz="quarter" idx="18"/>
          </p:nvPr>
        </p:nvSpPr>
        <p:spPr>
          <a:xfrm>
            <a:off x="4750291" y="5925592"/>
            <a:ext cx="3995723" cy="478760"/>
          </a:xfrm>
        </p:spPr>
        <p:txBody>
          <a:bodyPr/>
          <a:lstStyle>
            <a:lvl1pPr marL="0" indent="0">
              <a:buNone/>
              <a:defRPr sz="1200"/>
            </a:lvl1pPr>
          </a:lstStyle>
          <a:p>
            <a:pPr lvl="0"/>
            <a:r>
              <a:rPr lang="en-US" smtClean="0"/>
              <a:t>Edit Master text styles</a:t>
            </a:r>
          </a:p>
        </p:txBody>
      </p:sp>
    </p:spTree>
    <p:extLst>
      <p:ext uri="{BB962C8B-B14F-4D97-AF65-F5344CB8AC3E}">
        <p14:creationId xmlns:p14="http://schemas.microsoft.com/office/powerpoint/2010/main" val="1095401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5475819"/>
            <a:ext cx="4114800" cy="915835"/>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Edit Master text styles</a:t>
            </a:r>
          </a:p>
          <a:p>
            <a:pPr lvl="1"/>
            <a:r>
              <a:rPr lang="en-US" smtClean="0"/>
              <a:t>Second level</a:t>
            </a:r>
          </a:p>
        </p:txBody>
      </p:sp>
      <p:sp>
        <p:nvSpPr>
          <p:cNvPr id="15" name="Text Placeholder 3"/>
          <p:cNvSpPr>
            <a:spLocks noGrp="1"/>
          </p:cNvSpPr>
          <p:nvPr>
            <p:ph type="body" sz="quarter" idx="14"/>
          </p:nvPr>
        </p:nvSpPr>
        <p:spPr>
          <a:xfrm>
            <a:off x="4716217" y="5475819"/>
            <a:ext cx="4097585" cy="915835"/>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Edit Master text styles</a:t>
            </a:r>
          </a:p>
          <a:p>
            <a:pPr lvl="1"/>
            <a:r>
              <a:rPr lang="en-US" smtClean="0"/>
              <a:t>Second level</a:t>
            </a:r>
          </a:p>
        </p:txBody>
      </p:sp>
      <p:sp>
        <p:nvSpPr>
          <p:cNvPr id="9" name="Picture Placeholder 4"/>
          <p:cNvSpPr>
            <a:spLocks noGrp="1"/>
          </p:cNvSpPr>
          <p:nvPr>
            <p:ph type="pic" sz="quarter" idx="15" hasCustomPrompt="1"/>
          </p:nvPr>
        </p:nvSpPr>
        <p:spPr>
          <a:xfrm>
            <a:off x="495679" y="1894417"/>
            <a:ext cx="4023360" cy="35814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709050" y="1894417"/>
            <a:ext cx="4023360" cy="35814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Large IMAGES w/bullets </a:t>
            </a:r>
            <a:br>
              <a:rPr lang="en-US" dirty="0" smtClean="0"/>
            </a:br>
            <a:r>
              <a:rPr lang="en-US" dirty="0" smtClean="0"/>
              <a:t>Headline in </a:t>
            </a:r>
            <a:r>
              <a:rPr lang="en-US" dirty="0" err="1" smtClean="0"/>
              <a:t>arial</a:t>
            </a:r>
            <a:r>
              <a:rPr lang="en-US" dirty="0" smtClean="0"/>
              <a:t> and all caps</a:t>
            </a:r>
            <a:endParaRPr lang="en-US" dirty="0"/>
          </a:p>
        </p:txBody>
      </p:sp>
      <p:sp>
        <p:nvSpPr>
          <p:cNvPr id="10" name="TextBox 9"/>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
        <p:nvSpPr>
          <p:cNvPr id="11" name="Text Placeholder 5"/>
          <p:cNvSpPr>
            <a:spLocks noGrp="1"/>
          </p:cNvSpPr>
          <p:nvPr>
            <p:ph type="body" sz="quarter" idx="12" hasCustomPrompt="1"/>
          </p:nvPr>
        </p:nvSpPr>
        <p:spPr>
          <a:xfrm>
            <a:off x="457202" y="13465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Tree>
    <p:extLst>
      <p:ext uri="{BB962C8B-B14F-4D97-AF65-F5344CB8AC3E}">
        <p14:creationId xmlns:p14="http://schemas.microsoft.com/office/powerpoint/2010/main" val="4118940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889396"/>
            <a:ext cx="3790374" cy="3744153"/>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0" name="Text Placeholder 5"/>
          <p:cNvSpPr>
            <a:spLocks noGrp="1"/>
          </p:cNvSpPr>
          <p:nvPr>
            <p:ph type="body" sz="quarter" idx="17" hasCustomPrompt="1"/>
          </p:nvPr>
        </p:nvSpPr>
        <p:spPr>
          <a:xfrm>
            <a:off x="676630" y="5675246"/>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 </a:t>
            </a:r>
          </a:p>
          <a:p>
            <a:r>
              <a:rPr lang="en-US" dirty="0" smtClean="0"/>
              <a:t>Image Caption </a:t>
            </a:r>
          </a:p>
          <a:p>
            <a:r>
              <a:rPr lang="en-US" dirty="0" smtClean="0"/>
              <a:t> </a:t>
            </a:r>
            <a:endParaRPr lang="en-US" dirty="0"/>
          </a:p>
        </p:txBody>
      </p:sp>
      <p:sp>
        <p:nvSpPr>
          <p:cNvPr id="2" name="Title 1"/>
          <p:cNvSpPr>
            <a:spLocks noGrp="1"/>
          </p:cNvSpPr>
          <p:nvPr>
            <p:ph type="title" hasCustomPrompt="1"/>
          </p:nvPr>
        </p:nvSpPr>
        <p:spPr/>
        <p:txBody>
          <a:bodyPr/>
          <a:lstStyle>
            <a:lvl1pPr>
              <a:defRPr/>
            </a:lvl1pPr>
          </a:lstStyle>
          <a:p>
            <a:r>
              <a:rPr lang="en-US" dirty="0" smtClean="0"/>
              <a:t>TWO IMAGES with captions</a:t>
            </a:r>
            <a:br>
              <a:rPr lang="en-US" dirty="0" smtClean="0"/>
            </a:br>
            <a:r>
              <a:rPr lang="en-US" dirty="0" smtClean="0"/>
              <a:t>Headline in </a:t>
            </a:r>
            <a:r>
              <a:rPr lang="en-US" dirty="0" err="1" smtClean="0"/>
              <a:t>arial</a:t>
            </a:r>
            <a:r>
              <a:rPr lang="en-US" dirty="0" smtClean="0"/>
              <a:t> and all caps</a:t>
            </a:r>
            <a:endParaRPr lang="en-US" dirty="0"/>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2" y="13465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6" name="Picture Placeholder 4"/>
          <p:cNvSpPr>
            <a:spLocks noGrp="1" noChangeAspect="1"/>
          </p:cNvSpPr>
          <p:nvPr>
            <p:ph type="pic" sz="quarter" idx="21" hasCustomPrompt="1"/>
          </p:nvPr>
        </p:nvSpPr>
        <p:spPr>
          <a:xfrm>
            <a:off x="4765130" y="1888617"/>
            <a:ext cx="3790374" cy="3744153"/>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7" name="Text Placeholder 5"/>
          <p:cNvSpPr>
            <a:spLocks noGrp="1"/>
          </p:cNvSpPr>
          <p:nvPr>
            <p:ph type="body" sz="quarter" idx="22" hasCustomPrompt="1"/>
          </p:nvPr>
        </p:nvSpPr>
        <p:spPr>
          <a:xfrm>
            <a:off x="4765130" y="5674467"/>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 </a:t>
            </a:r>
          </a:p>
          <a:p>
            <a:r>
              <a:rPr lang="en-US" dirty="0" smtClean="0"/>
              <a:t>Image Caption </a:t>
            </a:r>
          </a:p>
          <a:p>
            <a:r>
              <a:rPr lang="en-US" dirty="0" smtClean="0"/>
              <a:t> </a:t>
            </a:r>
            <a:endParaRPr lang="en-US" dirty="0"/>
          </a:p>
        </p:txBody>
      </p:sp>
      <p:sp>
        <p:nvSpPr>
          <p:cNvPr id="11" name="TextBox 10"/>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1529135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2" y="1359249"/>
            <a:ext cx="8372901" cy="485427"/>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95879" y="3806613"/>
            <a:ext cx="2465584" cy="2146611"/>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Edit Master text styles</a:t>
            </a:r>
          </a:p>
          <a:p>
            <a:pPr lvl="1"/>
            <a:r>
              <a:rPr lang="en-US" smtClean="0"/>
              <a:t>Second level</a:t>
            </a:r>
          </a:p>
          <a:p>
            <a:pPr lvl="2"/>
            <a:r>
              <a:rPr lang="en-US" smtClean="0"/>
              <a:t>Third level</a:t>
            </a:r>
          </a:p>
        </p:txBody>
      </p:sp>
      <p:sp>
        <p:nvSpPr>
          <p:cNvPr id="15" name="Text Placeholder 3"/>
          <p:cNvSpPr>
            <a:spLocks noGrp="1"/>
          </p:cNvSpPr>
          <p:nvPr>
            <p:ph type="body" sz="quarter" idx="14"/>
          </p:nvPr>
        </p:nvSpPr>
        <p:spPr>
          <a:xfrm>
            <a:off x="3381086" y="3806613"/>
            <a:ext cx="2465584" cy="2146611"/>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Edit Master text styles</a:t>
            </a:r>
          </a:p>
          <a:p>
            <a:pPr lvl="1"/>
            <a:r>
              <a:rPr lang="en-US" smtClean="0"/>
              <a:t>Second level</a:t>
            </a:r>
          </a:p>
          <a:p>
            <a:pPr lvl="2"/>
            <a:r>
              <a:rPr lang="en-US" smtClean="0"/>
              <a:t>Third level</a:t>
            </a:r>
          </a:p>
        </p:txBody>
      </p:sp>
      <p:sp>
        <p:nvSpPr>
          <p:cNvPr id="9" name="Picture Placeholder 4"/>
          <p:cNvSpPr>
            <a:spLocks noGrp="1" noChangeAspect="1"/>
          </p:cNvSpPr>
          <p:nvPr>
            <p:ph type="pic" sz="quarter" idx="15" hasCustomPrompt="1"/>
          </p:nvPr>
        </p:nvSpPr>
        <p:spPr>
          <a:xfrm>
            <a:off x="503079" y="1887594"/>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noChangeAspect="1"/>
          </p:cNvSpPr>
          <p:nvPr>
            <p:ph type="pic" sz="quarter" idx="16" hasCustomPrompt="1"/>
          </p:nvPr>
        </p:nvSpPr>
        <p:spPr>
          <a:xfrm>
            <a:off x="3388286" y="1887594"/>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7" name="Text Placeholder 3"/>
          <p:cNvSpPr>
            <a:spLocks noGrp="1"/>
          </p:cNvSpPr>
          <p:nvPr>
            <p:ph type="body" sz="quarter" idx="19"/>
          </p:nvPr>
        </p:nvSpPr>
        <p:spPr>
          <a:xfrm>
            <a:off x="6261696" y="3809112"/>
            <a:ext cx="2465584" cy="2146611"/>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Edit Master text styles</a:t>
            </a:r>
          </a:p>
          <a:p>
            <a:pPr lvl="1"/>
            <a:r>
              <a:rPr lang="en-US" smtClean="0"/>
              <a:t>Second level</a:t>
            </a:r>
          </a:p>
          <a:p>
            <a:pPr lvl="2"/>
            <a:r>
              <a:rPr lang="en-US" smtClean="0"/>
              <a:t>Third level</a:t>
            </a:r>
          </a:p>
        </p:txBody>
      </p:sp>
      <p:sp>
        <p:nvSpPr>
          <p:cNvPr id="18" name="Picture Placeholder 4"/>
          <p:cNvSpPr>
            <a:spLocks noGrp="1" noChangeAspect="1"/>
          </p:cNvSpPr>
          <p:nvPr>
            <p:ph type="pic" sz="quarter" idx="20" hasCustomPrompt="1"/>
          </p:nvPr>
        </p:nvSpPr>
        <p:spPr>
          <a:xfrm>
            <a:off x="6268896" y="1890093"/>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a:lvl1pPr>
          </a:lstStyle>
          <a:p>
            <a:r>
              <a:rPr lang="en-US" dirty="0" smtClean="0"/>
              <a:t>THREE IMAGES – HORIZONTAL</a:t>
            </a:r>
            <a:br>
              <a:rPr lang="en-US" dirty="0" smtClean="0"/>
            </a:br>
            <a:r>
              <a:rPr lang="en-US" dirty="0" smtClean="0"/>
              <a:t>Headline in </a:t>
            </a:r>
            <a:r>
              <a:rPr lang="en-US" dirty="0" err="1" smtClean="0"/>
              <a:t>arial</a:t>
            </a:r>
            <a:r>
              <a:rPr lang="en-US" dirty="0" smtClean="0"/>
              <a:t> and all caps</a:t>
            </a:r>
            <a:endParaRPr lang="en-US" dirty="0"/>
          </a:p>
        </p:txBody>
      </p:sp>
      <p:sp>
        <p:nvSpPr>
          <p:cNvPr id="13" name="TextBox 12"/>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958515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891973"/>
            <a:ext cx="2240280" cy="223828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2453235" y="1891973"/>
            <a:ext cx="2240280" cy="223828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4688341" y="1891973"/>
            <a:ext cx="2240280" cy="223828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noChangeAspect="1"/>
          </p:cNvSpPr>
          <p:nvPr>
            <p:ph type="pic" sz="quarter" idx="17" hasCustomPrompt="1"/>
          </p:nvPr>
        </p:nvSpPr>
        <p:spPr>
          <a:xfrm>
            <a:off x="6906022" y="1891973"/>
            <a:ext cx="2240280" cy="223828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896695"/>
            <a:ext cx="8434552" cy="144844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smtClean="0"/>
              <a:t>Edit Master text styles</a:t>
            </a:r>
          </a:p>
          <a:p>
            <a:pPr lvl="1"/>
            <a:r>
              <a:rPr lang="en-US" smtClean="0"/>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smtClean="0"/>
              <a:t>four images, captions and bullets</a:t>
            </a:r>
            <a:br>
              <a:rPr lang="en-US" dirty="0" smtClean="0"/>
            </a:br>
            <a:r>
              <a:rPr lang="en-US" dirty="0" smtClean="0"/>
              <a:t>Headline is </a:t>
            </a:r>
            <a:r>
              <a:rPr lang="en-US" dirty="0" err="1" smtClean="0"/>
              <a:t>arial</a:t>
            </a:r>
            <a:r>
              <a:rPr lang="en-US" dirty="0" smtClean="0"/>
              <a:t> in all caps</a:t>
            </a:r>
            <a:endParaRPr lang="en-US" dirty="0"/>
          </a:p>
        </p:txBody>
      </p:sp>
      <p:sp>
        <p:nvSpPr>
          <p:cNvPr id="4" name="Text Placeholder 3"/>
          <p:cNvSpPr>
            <a:spLocks noGrp="1"/>
          </p:cNvSpPr>
          <p:nvPr>
            <p:ph type="body" sz="quarter" idx="18" hasCustomPrompt="1"/>
          </p:nvPr>
        </p:nvSpPr>
        <p:spPr>
          <a:xfrm>
            <a:off x="218128" y="4169562"/>
            <a:ext cx="2238469" cy="477837"/>
          </a:xfrm>
          <a:noFill/>
        </p:spPr>
        <p:txBody>
          <a:bodyPr lIns="91440" rIns="91440"/>
          <a:lstStyle>
            <a:lvl1pPr marL="0" indent="0">
              <a:lnSpc>
                <a:spcPct val="95000"/>
              </a:lnSpc>
              <a:buNone/>
              <a:defRPr sz="1200" b="0" baseline="0">
                <a:solidFill>
                  <a:srgbClr val="000000"/>
                </a:solidFill>
              </a:defRPr>
            </a:lvl1pPr>
          </a:lstStyle>
          <a:p>
            <a:pPr lvl="0"/>
            <a:r>
              <a:rPr lang="en-US" dirty="0" smtClean="0"/>
              <a:t>Image caption Image caption Image caption Image caption Image</a:t>
            </a:r>
            <a:endParaRPr lang="en-US" dirty="0"/>
          </a:p>
        </p:txBody>
      </p:sp>
      <p:sp>
        <p:nvSpPr>
          <p:cNvPr id="16" name="Text Placeholder 3"/>
          <p:cNvSpPr>
            <a:spLocks noGrp="1"/>
          </p:cNvSpPr>
          <p:nvPr>
            <p:ph type="body" sz="quarter" idx="19" hasCustomPrompt="1"/>
          </p:nvPr>
        </p:nvSpPr>
        <p:spPr>
          <a:xfrm>
            <a:off x="2442596" y="4169562"/>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7" name="Text Placeholder 3"/>
          <p:cNvSpPr>
            <a:spLocks noGrp="1"/>
          </p:cNvSpPr>
          <p:nvPr>
            <p:ph type="body" sz="quarter" idx="20" hasCustomPrompt="1"/>
          </p:nvPr>
        </p:nvSpPr>
        <p:spPr>
          <a:xfrm>
            <a:off x="4681065" y="4169562"/>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8" name="Text Placeholder 3"/>
          <p:cNvSpPr>
            <a:spLocks noGrp="1"/>
          </p:cNvSpPr>
          <p:nvPr>
            <p:ph type="body" sz="quarter" idx="21" hasCustomPrompt="1"/>
          </p:nvPr>
        </p:nvSpPr>
        <p:spPr>
          <a:xfrm>
            <a:off x="6905533" y="4169562"/>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4" name="TextBox 13"/>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2" y="1359249"/>
            <a:ext cx="8372901" cy="499715"/>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Tree>
    <p:extLst>
      <p:ext uri="{BB962C8B-B14F-4D97-AF65-F5344CB8AC3E}">
        <p14:creationId xmlns:p14="http://schemas.microsoft.com/office/powerpoint/2010/main" val="4021994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four IMAGES with captions</a:t>
            </a:r>
            <a:br>
              <a:rPr lang="en-US" dirty="0" smtClean="0"/>
            </a:br>
            <a:r>
              <a:rPr lang="en-US" dirty="0" smtClean="0"/>
              <a:t>Headline in </a:t>
            </a:r>
            <a:r>
              <a:rPr lang="en-US" dirty="0" err="1" smtClean="0"/>
              <a:t>arial</a:t>
            </a:r>
            <a:r>
              <a:rPr lang="en-US" dirty="0" smtClean="0"/>
              <a:t> and all caps</a:t>
            </a:r>
            <a:endParaRPr lang="en-US" dirty="0"/>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2" y="1359250"/>
            <a:ext cx="8372901" cy="27699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4" name="TextBox 13"/>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
        <p:nvSpPr>
          <p:cNvPr id="15" name="Picture Placeholder 4"/>
          <p:cNvSpPr>
            <a:spLocks noGrp="1" noChangeAspect="1"/>
          </p:cNvSpPr>
          <p:nvPr>
            <p:ph type="pic" sz="quarter" idx="15" hasCustomPrompt="1"/>
          </p:nvPr>
        </p:nvSpPr>
        <p:spPr>
          <a:xfrm>
            <a:off x="487437" y="1894418"/>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6" name="Text Placeholder 5"/>
          <p:cNvSpPr>
            <a:spLocks noGrp="1"/>
          </p:cNvSpPr>
          <p:nvPr>
            <p:ph type="body" sz="quarter" idx="17" hasCustomPrompt="1"/>
          </p:nvPr>
        </p:nvSpPr>
        <p:spPr>
          <a:xfrm>
            <a:off x="487437" y="3763178"/>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p:txBody>
      </p:sp>
      <p:sp>
        <p:nvSpPr>
          <p:cNvPr id="18" name="Picture Placeholder 4"/>
          <p:cNvSpPr>
            <a:spLocks noGrp="1" noChangeAspect="1"/>
          </p:cNvSpPr>
          <p:nvPr>
            <p:ph type="pic" sz="quarter" idx="25" hasCustomPrompt="1"/>
          </p:nvPr>
        </p:nvSpPr>
        <p:spPr>
          <a:xfrm>
            <a:off x="4912432" y="1894418"/>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9" name="Text Placeholder 5"/>
          <p:cNvSpPr>
            <a:spLocks noGrp="1"/>
          </p:cNvSpPr>
          <p:nvPr>
            <p:ph type="body" sz="quarter" idx="26" hasCustomPrompt="1"/>
          </p:nvPr>
        </p:nvSpPr>
        <p:spPr>
          <a:xfrm>
            <a:off x="4912432" y="3763178"/>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endParaRPr lang="en-US" dirty="0"/>
          </a:p>
        </p:txBody>
      </p:sp>
      <p:sp>
        <p:nvSpPr>
          <p:cNvPr id="20" name="Picture Placeholder 4"/>
          <p:cNvSpPr>
            <a:spLocks noGrp="1" noChangeAspect="1"/>
          </p:cNvSpPr>
          <p:nvPr>
            <p:ph type="pic" sz="quarter" idx="27" hasCustomPrompt="1"/>
          </p:nvPr>
        </p:nvSpPr>
        <p:spPr>
          <a:xfrm>
            <a:off x="487437" y="4130201"/>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3" name="Text Placeholder 5"/>
          <p:cNvSpPr>
            <a:spLocks noGrp="1"/>
          </p:cNvSpPr>
          <p:nvPr>
            <p:ph type="body" sz="quarter" idx="28" hasCustomPrompt="1"/>
          </p:nvPr>
        </p:nvSpPr>
        <p:spPr>
          <a:xfrm>
            <a:off x="487437" y="600356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p:txBody>
      </p:sp>
      <p:sp>
        <p:nvSpPr>
          <p:cNvPr id="24" name="Picture Placeholder 4"/>
          <p:cNvSpPr>
            <a:spLocks noGrp="1" noChangeAspect="1"/>
          </p:cNvSpPr>
          <p:nvPr>
            <p:ph type="pic" sz="quarter" idx="29" hasCustomPrompt="1"/>
          </p:nvPr>
        </p:nvSpPr>
        <p:spPr>
          <a:xfrm>
            <a:off x="4912432" y="4130201"/>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7" name="Text Placeholder 5"/>
          <p:cNvSpPr>
            <a:spLocks noGrp="1"/>
          </p:cNvSpPr>
          <p:nvPr>
            <p:ph type="body" sz="quarter" idx="30" hasCustomPrompt="1"/>
          </p:nvPr>
        </p:nvSpPr>
        <p:spPr>
          <a:xfrm>
            <a:off x="4912432" y="6007357"/>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endParaRPr lang="en-US" dirty="0"/>
          </a:p>
        </p:txBody>
      </p:sp>
    </p:spTree>
    <p:extLst>
      <p:ext uri="{BB962C8B-B14F-4D97-AF65-F5344CB8AC3E}">
        <p14:creationId xmlns:p14="http://schemas.microsoft.com/office/powerpoint/2010/main" val="281237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graph, chart or table slide. </a:t>
            </a:r>
            <a:br>
              <a:rPr lang="en-US" dirty="0" smtClean="0"/>
            </a:br>
            <a:r>
              <a:rPr lang="en-US" dirty="0" smtClean="0"/>
              <a:t>Headline in all caps, Arial Font</a:t>
            </a:r>
            <a:endParaRPr lang="en-US" dirty="0"/>
          </a:p>
        </p:txBody>
      </p:sp>
      <p:sp>
        <p:nvSpPr>
          <p:cNvPr id="3" name="Content Placeholder 2"/>
          <p:cNvSpPr>
            <a:spLocks noGrp="1"/>
          </p:cNvSpPr>
          <p:nvPr>
            <p:ph idx="1" hasCustomPrompt="1"/>
          </p:nvPr>
        </p:nvSpPr>
        <p:spPr>
          <a:xfrm>
            <a:off x="457202" y="1890105"/>
            <a:ext cx="8372901" cy="4029859"/>
          </a:xfrm>
        </p:spPr>
        <p:txBody>
          <a:bodyPr/>
          <a:lstStyle>
            <a:lvl1pPr>
              <a:defRPr baseline="0"/>
            </a:lvl1pPr>
          </a:lstStyle>
          <a:p>
            <a:pPr lvl="0"/>
            <a:r>
              <a:rPr lang="en-US" dirty="0" smtClean="0"/>
              <a:t>Click an icon below to add a chart, graph, or table.</a:t>
            </a:r>
            <a:endParaRPr lang="en-US" dirty="0"/>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2" y="13592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7" name="Text Placeholder 6"/>
          <p:cNvSpPr>
            <a:spLocks noGrp="1"/>
          </p:cNvSpPr>
          <p:nvPr>
            <p:ph type="body" sz="quarter" idx="13" hasCustomPrompt="1"/>
          </p:nvPr>
        </p:nvSpPr>
        <p:spPr>
          <a:xfrm>
            <a:off x="485777" y="6318956"/>
            <a:ext cx="3711039" cy="539045"/>
          </a:xfrm>
        </p:spPr>
        <p:txBody>
          <a:bodyPr bIns="0" anchor="t" anchorCtr="0"/>
          <a:lstStyle>
            <a:lvl1pPr marL="0" indent="0">
              <a:buNone/>
              <a:defRPr sz="1050" baseline="0"/>
            </a:lvl1pPr>
          </a:lstStyle>
          <a:p>
            <a:pPr lvl="0"/>
            <a:r>
              <a:rPr lang="en-US" dirty="0" smtClean="0"/>
              <a:t>Source:</a:t>
            </a:r>
          </a:p>
        </p:txBody>
      </p:sp>
    </p:spTree>
    <p:extLst>
      <p:ext uri="{BB962C8B-B14F-4D97-AF65-F5344CB8AC3E}">
        <p14:creationId xmlns:p14="http://schemas.microsoft.com/office/powerpoint/2010/main" val="3447936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6083300"/>
            <a:ext cx="1540844" cy="740115"/>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TextBox 37"/>
          <p:cNvSpPr txBox="1"/>
          <p:nvPr userDrawn="1"/>
        </p:nvSpPr>
        <p:spPr>
          <a:xfrm>
            <a:off x="469901" y="6180025"/>
            <a:ext cx="1030795" cy="276999"/>
          </a:xfrm>
          <a:prstGeom prst="rect">
            <a:avLst/>
          </a:prstGeom>
          <a:noFill/>
        </p:spPr>
        <p:txBody>
          <a:bodyPr wrap="none" lIns="0" rtlCol="0">
            <a:spAutoFit/>
          </a:bodyPr>
          <a:lstStyle/>
          <a:p>
            <a:r>
              <a:rPr lang="en-US" sz="1200" dirty="0" smtClean="0">
                <a:solidFill>
                  <a:schemeClr val="tx1">
                    <a:lumMod val="50000"/>
                  </a:schemeClr>
                </a:solidFill>
              </a:rPr>
              <a:t>www.anl.gov</a:t>
            </a:r>
            <a:endParaRPr lang="en-US" sz="1200" dirty="0">
              <a:solidFill>
                <a:schemeClr val="tx1">
                  <a:lumMod val="50000"/>
                </a:schemeClr>
              </a:solidFill>
            </a:endParaRPr>
          </a:p>
        </p:txBody>
      </p:sp>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8" name="Text Placeholder 2"/>
          <p:cNvSpPr>
            <a:spLocks noGrp="1"/>
          </p:cNvSpPr>
          <p:nvPr>
            <p:ph type="body" sz="quarter" idx="10" hasCustomPrompt="1"/>
          </p:nvPr>
        </p:nvSpPr>
        <p:spPr>
          <a:xfrm>
            <a:off x="1"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smtClean="0"/>
              <a:t>Type in closing statement</a:t>
            </a:r>
          </a:p>
        </p:txBody>
      </p:sp>
      <p:sp>
        <p:nvSpPr>
          <p:cNvPr id="9" name="TextBox 8"/>
          <p:cNvSpPr txBox="1"/>
          <p:nvPr userDrawn="1"/>
        </p:nvSpPr>
        <p:spPr>
          <a:xfrm>
            <a:off x="-991004" y="-2421176"/>
            <a:ext cx="3782000" cy="1508105"/>
          </a:xfrm>
          <a:prstGeom prst="rect">
            <a:avLst/>
          </a:prstGeom>
          <a:solidFill>
            <a:schemeClr val="bg1">
              <a:lumMod val="50000"/>
            </a:schemeClr>
          </a:solidFill>
        </p:spPr>
        <p:txBody>
          <a:bodyPr wrap="square" rtlCol="0">
            <a:spAutoFit/>
          </a:bodyPr>
          <a:lstStyle/>
          <a:p>
            <a:r>
              <a:rPr lang="en-US" sz="1400" b="1" dirty="0" smtClean="0">
                <a:solidFill>
                  <a:schemeClr val="bg1"/>
                </a:solidFill>
              </a:rPr>
              <a:t>Suggested</a:t>
            </a:r>
            <a:r>
              <a:rPr lang="en-US" sz="1400" b="1" baseline="0" dirty="0" smtClean="0">
                <a:solidFill>
                  <a:schemeClr val="bg1"/>
                </a:solidFill>
              </a:rPr>
              <a:t> closing statement (optional): </a:t>
            </a:r>
          </a:p>
          <a:p>
            <a:endParaRPr lang="en-US" sz="1400" b="1" baseline="0" dirty="0" smtClean="0">
              <a:solidFill>
                <a:schemeClr val="bg1"/>
              </a:solidFill>
            </a:endParaRPr>
          </a:p>
          <a:p>
            <a:pPr lvl="0"/>
            <a:r>
              <a:rPr lang="en-US" sz="1400" b="1" dirty="0" smtClean="0">
                <a:solidFill>
                  <a:schemeClr val="bg1"/>
                </a:solidFill>
              </a:rPr>
              <a:t>WE START WITH YES.</a:t>
            </a:r>
          </a:p>
          <a:p>
            <a:pPr lvl="0">
              <a:spcAft>
                <a:spcPts val="1200"/>
              </a:spcAft>
            </a:pPr>
            <a:r>
              <a:rPr lang="en-US" sz="1400" b="1" dirty="0" smtClean="0">
                <a:solidFill>
                  <a:schemeClr val="bg1"/>
                </a:solidFill>
              </a:rPr>
              <a:t>AND END WITH THANK YOU.</a:t>
            </a:r>
          </a:p>
          <a:p>
            <a:pPr lvl="0"/>
            <a:r>
              <a:rPr lang="en-US" sz="1400" b="1" dirty="0" smtClean="0">
                <a:solidFill>
                  <a:schemeClr val="bg1"/>
                </a:solidFill>
              </a:rPr>
              <a:t>DO YOU HAVE ANY BIG QUESTIONS?</a:t>
            </a:r>
            <a:endParaRPr lang="en-US" sz="1400" dirty="0">
              <a:solidFill>
                <a:schemeClr val="bg1"/>
              </a:solidFill>
            </a:endParaRPr>
          </a:p>
          <a:p>
            <a:endParaRPr lang="en-US" sz="1200" dirty="0">
              <a:solidFill>
                <a:schemeClr val="bg1"/>
              </a:solidFill>
            </a:endParaRPr>
          </a:p>
        </p:txBody>
      </p:sp>
    </p:spTree>
    <p:extLst>
      <p:ext uri="{BB962C8B-B14F-4D97-AF65-F5344CB8AC3E}">
        <p14:creationId xmlns:p14="http://schemas.microsoft.com/office/powerpoint/2010/main" val="1367649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3"/>
            <a:ext cx="9144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 name="Title 1"/>
          <p:cNvSpPr>
            <a:spLocks noGrp="1"/>
          </p:cNvSpPr>
          <p:nvPr>
            <p:ph type="title" hasCustomPrompt="1"/>
          </p:nvPr>
        </p:nvSpPr>
        <p:spPr>
          <a:xfrm>
            <a:off x="457202" y="515940"/>
            <a:ext cx="8372901" cy="806017"/>
          </a:xfrm>
        </p:spPr>
        <p:txBody>
          <a:bodyPr anchor="b"/>
          <a:lstStyle>
            <a:lvl1pPr>
              <a:defRPr b="1">
                <a:solidFill>
                  <a:schemeClr val="bg1"/>
                </a:solidFill>
              </a:defRPr>
            </a:lvl1pPr>
          </a:lstStyle>
          <a:p>
            <a:r>
              <a:rPr lang="en-US" dirty="0" smtClean="0"/>
              <a:t>TITLE AND CONTENT SLIDE. </a:t>
            </a:r>
            <a:br>
              <a:rPr lang="en-US" dirty="0" smtClean="0"/>
            </a:br>
            <a:r>
              <a:rPr lang="en-US" dirty="0" smtClean="0"/>
              <a:t>Headline in all caps, Arial Font.</a:t>
            </a:r>
            <a:endParaRPr lang="en-US" dirty="0"/>
          </a:p>
        </p:txBody>
      </p:sp>
    </p:spTree>
    <p:extLst>
      <p:ext uri="{BB962C8B-B14F-4D97-AF65-F5344CB8AC3E}">
        <p14:creationId xmlns:p14="http://schemas.microsoft.com/office/powerpoint/2010/main" val="800248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778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ver Option A">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766261"/>
            <a:ext cx="5685350" cy="406205"/>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smtClean="0"/>
              <a:t>Optional one line subhead, </a:t>
            </a:r>
            <a:r>
              <a:rPr lang="en-US" dirty="0" err="1" smtClean="0"/>
              <a:t>url</a:t>
            </a:r>
            <a:r>
              <a:rPr lang="en-US" dirty="0" smtClean="0"/>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7314" y="544589"/>
            <a:ext cx="1786846" cy="85827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4863727"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A</a:t>
            </a:r>
            <a:br>
              <a:rPr lang="en-US" dirty="0" smtClean="0"/>
            </a:br>
            <a:r>
              <a:rPr lang="en-US" dirty="0" smtClean="0"/>
              <a:t>can be up to four </a:t>
            </a:r>
            <a:br>
              <a:rPr lang="en-US" dirty="0" smtClean="0"/>
            </a:br>
            <a:r>
              <a:rPr lang="en-US" dirty="0" smtClean="0"/>
              <a:t>or five lines of text</a:t>
            </a:r>
            <a:endParaRPr lang="en-US" dirty="0"/>
          </a:p>
        </p:txBody>
      </p:sp>
      <p:sp>
        <p:nvSpPr>
          <p:cNvPr id="45"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smtClean="0"/>
              <a:t>  </a:t>
            </a:r>
          </a:p>
        </p:txBody>
      </p:sp>
      <p:sp>
        <p:nvSpPr>
          <p:cNvPr id="48" name="Text Placeholder 9"/>
          <p:cNvSpPr>
            <a:spLocks noGrp="1"/>
          </p:cNvSpPr>
          <p:nvPr>
            <p:ph type="body" sz="quarter" idx="17" hasCustomPrompt="1"/>
          </p:nvPr>
        </p:nvSpPr>
        <p:spPr>
          <a:xfrm>
            <a:off x="469902" y="4582947"/>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49" name="Text Placeholder 45"/>
          <p:cNvSpPr>
            <a:spLocks noGrp="1"/>
          </p:cNvSpPr>
          <p:nvPr>
            <p:ph type="body" sz="quarter" idx="18" hasCustomPrompt="1"/>
          </p:nvPr>
        </p:nvSpPr>
        <p:spPr>
          <a:xfrm>
            <a:off x="469902" y="4960384"/>
            <a:ext cx="2692871"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0" name="Text Placeholder 9"/>
          <p:cNvSpPr>
            <a:spLocks noGrp="1"/>
          </p:cNvSpPr>
          <p:nvPr>
            <p:ph type="body" sz="quarter" idx="21" hasCustomPrompt="1"/>
          </p:nvPr>
        </p:nvSpPr>
        <p:spPr>
          <a:xfrm>
            <a:off x="3417373" y="4582947"/>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smtClean="0"/>
              <a:t>PRESENTER NAME</a:t>
            </a:r>
            <a:endParaRPr lang="en-US" dirty="0"/>
          </a:p>
        </p:txBody>
      </p:sp>
      <p:sp>
        <p:nvSpPr>
          <p:cNvPr id="53" name="Text Placeholder 45"/>
          <p:cNvSpPr>
            <a:spLocks noGrp="1"/>
          </p:cNvSpPr>
          <p:nvPr>
            <p:ph type="body" sz="quarter" idx="22" hasCustomPrompt="1"/>
          </p:nvPr>
        </p:nvSpPr>
        <p:spPr>
          <a:xfrm>
            <a:off x="3417373" y="4960384"/>
            <a:ext cx="2692871" cy="9144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a:t>
            </a:r>
            <a:br>
              <a:rPr lang="en-US" dirty="0" smtClean="0"/>
            </a:br>
            <a:r>
              <a:rPr lang="en-US" dirty="0" smtClean="0"/>
              <a:t>info if not needed</a:t>
            </a:r>
            <a:endParaRPr lang="en-US" dirty="0"/>
          </a:p>
        </p:txBody>
      </p:sp>
      <p:sp>
        <p:nvSpPr>
          <p:cNvPr id="54" name="Text Placeholder 9"/>
          <p:cNvSpPr>
            <a:spLocks noGrp="1"/>
          </p:cNvSpPr>
          <p:nvPr>
            <p:ph type="body" sz="quarter" idx="25" hasCustomPrompt="1"/>
          </p:nvPr>
        </p:nvSpPr>
        <p:spPr>
          <a:xfrm>
            <a:off x="6360198" y="4582947"/>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smtClean="0"/>
              <a:t>PRESENTER NAME</a:t>
            </a:r>
            <a:endParaRPr lang="en-US" dirty="0"/>
          </a:p>
        </p:txBody>
      </p:sp>
      <p:sp>
        <p:nvSpPr>
          <p:cNvPr id="55" name="Text Placeholder 45"/>
          <p:cNvSpPr>
            <a:spLocks noGrp="1"/>
          </p:cNvSpPr>
          <p:nvPr>
            <p:ph type="body" sz="quarter" idx="26" hasCustomPrompt="1"/>
          </p:nvPr>
        </p:nvSpPr>
        <p:spPr>
          <a:xfrm>
            <a:off x="6360198" y="4960384"/>
            <a:ext cx="2692871" cy="9144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a:t>
            </a:r>
            <a:br>
              <a:rPr lang="en-US" dirty="0" smtClean="0"/>
            </a:br>
            <a:r>
              <a:rPr lang="en-US" dirty="0" smtClean="0"/>
              <a:t>info if not needed</a:t>
            </a:r>
            <a:endParaRPr lang="en-US" dirty="0"/>
          </a:p>
        </p:txBody>
      </p:sp>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16" name="TextBox 15"/>
          <p:cNvSpPr txBox="1"/>
          <p:nvPr userDrawn="1"/>
        </p:nvSpPr>
        <p:spPr>
          <a:xfrm>
            <a:off x="-1018914" y="-1972722"/>
            <a:ext cx="3502900" cy="923330"/>
          </a:xfrm>
          <a:prstGeom prst="rect">
            <a:avLst/>
          </a:prstGeom>
          <a:solidFill>
            <a:schemeClr val="bg1">
              <a:lumMod val="50000"/>
            </a:schemeClr>
          </a:solidFill>
        </p:spPr>
        <p:txBody>
          <a:bodyPr wrap="square" rtlCol="0">
            <a:spAutoFit/>
          </a:bodyPr>
          <a:lstStyle/>
          <a:p>
            <a:r>
              <a:rPr lang="en-US" sz="1400" b="1" dirty="0" smtClean="0">
                <a:solidFill>
                  <a:schemeClr val="bg1"/>
                </a:solidFill>
              </a:rPr>
              <a:t>Suggested</a:t>
            </a:r>
            <a:r>
              <a:rPr lang="en-US" sz="1400" b="1" baseline="0" dirty="0" smtClean="0">
                <a:solidFill>
                  <a:schemeClr val="bg1"/>
                </a:solidFill>
              </a:rPr>
              <a:t> line of text (optional): </a:t>
            </a:r>
          </a:p>
          <a:p>
            <a:endParaRPr lang="en-US" sz="1400" b="1" baseline="0" dirty="0" smtClean="0">
              <a:solidFill>
                <a:schemeClr val="bg1"/>
              </a:solidFill>
            </a:endParaRPr>
          </a:p>
          <a:p>
            <a:r>
              <a:rPr lang="en-US" sz="1400" b="1" baseline="0" dirty="0" smtClean="0">
                <a:solidFill>
                  <a:schemeClr val="bg1"/>
                </a:solidFill>
              </a:rPr>
              <a:t>WE START WITH YES.</a:t>
            </a:r>
            <a:endParaRPr lang="en-US" sz="1400" dirty="0">
              <a:solidFill>
                <a:schemeClr val="bg1"/>
              </a:solidFill>
            </a:endParaRPr>
          </a:p>
          <a:p>
            <a:endParaRPr lang="en-US" sz="1200" dirty="0">
              <a:solidFill>
                <a:schemeClr val="bg1"/>
              </a:solidFill>
            </a:endParaRPr>
          </a:p>
        </p:txBody>
      </p:sp>
    </p:spTree>
    <p:extLst>
      <p:ext uri="{BB962C8B-B14F-4D97-AF65-F5344CB8AC3E}">
        <p14:creationId xmlns:p14="http://schemas.microsoft.com/office/powerpoint/2010/main" val="2137532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ver Option B">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7" y="6060003"/>
            <a:ext cx="1557337" cy="748036"/>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7020"/>
            <a:ext cx="9144000" cy="6011939"/>
          </a:xfrm>
          <a:prstGeom prst="rect">
            <a:avLst/>
          </a:prstGeom>
        </p:spPr>
      </p:pic>
      <p:sp>
        <p:nvSpPr>
          <p:cNvPr id="84" name="Text Placeholder 1"/>
          <p:cNvSpPr>
            <a:spLocks noGrp="1"/>
          </p:cNvSpPr>
          <p:nvPr>
            <p:ph type="body" sz="quarter" idx="10" hasCustomPrompt="1"/>
          </p:nvPr>
        </p:nvSpPr>
        <p:spPr>
          <a:xfrm>
            <a:off x="0" y="-27020"/>
            <a:ext cx="9144000" cy="6011939"/>
          </a:xfrm>
          <a:solidFill>
            <a:schemeClr val="accent2">
              <a:alpha val="85000"/>
            </a:schemeClr>
          </a:solidFill>
        </p:spPr>
        <p:txBody>
          <a:bodyPr bIns="0" anchor="b"/>
          <a:lstStyle>
            <a:lvl1pPr marL="0" indent="0">
              <a:buNone/>
              <a:defRPr sz="100"/>
            </a:lvl1pPr>
          </a:lstStyle>
          <a:p>
            <a:r>
              <a:rPr lang="en-US" dirty="0" smtClean="0"/>
              <a:t> </a:t>
            </a:r>
            <a:endParaRPr lang="en-US" dirty="0"/>
          </a:p>
        </p:txBody>
      </p:sp>
      <p:sp>
        <p:nvSpPr>
          <p:cNvPr id="8" name="Picture Placeholder 4"/>
          <p:cNvSpPr>
            <a:spLocks noGrp="1" noChangeAspect="1"/>
          </p:cNvSpPr>
          <p:nvPr>
            <p:ph type="pic" sz="quarter" idx="16" hasCustomPrompt="1"/>
          </p:nvPr>
        </p:nvSpPr>
        <p:spPr>
          <a:xfrm>
            <a:off x="4863727"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B </a:t>
            </a:r>
            <a:br>
              <a:rPr lang="en-US" dirty="0" smtClean="0"/>
            </a:br>
            <a:r>
              <a:rPr lang="en-US" dirty="0" smtClean="0"/>
              <a:t>can be up to four </a:t>
            </a:r>
            <a:br>
              <a:rPr lang="en-US" dirty="0" smtClean="0"/>
            </a:br>
            <a:r>
              <a:rPr lang="en-US" dirty="0" smtClean="0"/>
              <a:t>or five lines of text</a:t>
            </a:r>
            <a:endParaRPr lang="en-US" dirty="0"/>
          </a:p>
        </p:txBody>
      </p:sp>
      <p:sp>
        <p:nvSpPr>
          <p:cNvPr id="4" name="Text Placeholder 3"/>
          <p:cNvSpPr>
            <a:spLocks noGrp="1"/>
          </p:cNvSpPr>
          <p:nvPr>
            <p:ph type="body" sz="quarter" idx="24" hasCustomPrompt="1"/>
          </p:nvPr>
        </p:nvSpPr>
        <p:spPr>
          <a:xfrm>
            <a:off x="1" y="204953"/>
            <a:ext cx="5851526" cy="1292225"/>
          </a:xfrm>
        </p:spPr>
        <p:txBody>
          <a:bodyPr lIns="457200" rIns="274320" anchor="ctr"/>
          <a:lstStyle>
            <a:lvl1pPr marL="0" indent="0">
              <a:buNone/>
              <a:defRPr cap="all" baseline="0">
                <a:solidFill>
                  <a:schemeClr val="bg1"/>
                </a:solidFill>
              </a:defRPr>
            </a:lvl1pPr>
          </a:lstStyle>
          <a:p>
            <a:pPr lvl="0"/>
            <a:r>
              <a:rPr lang="en-US" dirty="0" smtClean="0"/>
              <a:t>Insert presentation date</a:t>
            </a:r>
          </a:p>
        </p:txBody>
      </p:sp>
      <p:sp>
        <p:nvSpPr>
          <p:cNvPr id="85" name="Text Placeholder 9"/>
          <p:cNvSpPr>
            <a:spLocks noGrp="1"/>
          </p:cNvSpPr>
          <p:nvPr>
            <p:ph type="body" sz="quarter" idx="17" hasCustomPrompt="1"/>
          </p:nvPr>
        </p:nvSpPr>
        <p:spPr>
          <a:xfrm>
            <a:off x="469902" y="4582947"/>
            <a:ext cx="2692871" cy="393700"/>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6" name="Text Placeholder 45"/>
          <p:cNvSpPr>
            <a:spLocks noGrp="1"/>
          </p:cNvSpPr>
          <p:nvPr>
            <p:ph type="body" sz="quarter" idx="18" hasCustomPrompt="1"/>
          </p:nvPr>
        </p:nvSpPr>
        <p:spPr>
          <a:xfrm>
            <a:off x="469902" y="4960384"/>
            <a:ext cx="2692871" cy="9144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87" name="Text Placeholder 9"/>
          <p:cNvSpPr>
            <a:spLocks noGrp="1"/>
          </p:cNvSpPr>
          <p:nvPr>
            <p:ph type="body" sz="quarter" idx="21" hasCustomPrompt="1"/>
          </p:nvPr>
        </p:nvSpPr>
        <p:spPr>
          <a:xfrm>
            <a:off x="3417373"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2" hasCustomPrompt="1"/>
          </p:nvPr>
        </p:nvSpPr>
        <p:spPr>
          <a:xfrm>
            <a:off x="3417373"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89" name="Text Placeholder 9"/>
          <p:cNvSpPr>
            <a:spLocks noGrp="1"/>
          </p:cNvSpPr>
          <p:nvPr>
            <p:ph type="body" sz="quarter" idx="25" hasCustomPrompt="1"/>
          </p:nvPr>
        </p:nvSpPr>
        <p:spPr>
          <a:xfrm>
            <a:off x="6360198"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90" name="Text Placeholder 45"/>
          <p:cNvSpPr>
            <a:spLocks noGrp="1"/>
          </p:cNvSpPr>
          <p:nvPr>
            <p:ph type="body" sz="quarter" idx="26" hasCustomPrompt="1"/>
          </p:nvPr>
        </p:nvSpPr>
        <p:spPr>
          <a:xfrm>
            <a:off x="6360198"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47"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smtClean="0"/>
              <a:t>  </a:t>
            </a:r>
          </a:p>
        </p:txBody>
      </p:sp>
      <p:sp>
        <p:nvSpPr>
          <p:cNvPr id="155" name="TextBox 154"/>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647171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 Option C">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7" y="109775"/>
            <a:ext cx="1557337" cy="748036"/>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50" name="Text Placeholder 9"/>
          <p:cNvSpPr>
            <a:spLocks noGrp="1"/>
          </p:cNvSpPr>
          <p:nvPr>
            <p:ph type="body" sz="quarter" idx="17" hasCustomPrompt="1"/>
          </p:nvPr>
        </p:nvSpPr>
        <p:spPr>
          <a:xfrm>
            <a:off x="469902" y="4945566"/>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18" hasCustomPrompt="1"/>
          </p:nvPr>
        </p:nvSpPr>
        <p:spPr>
          <a:xfrm>
            <a:off x="469902" y="5323001"/>
            <a:ext cx="2692871" cy="746723"/>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endParaRPr lang="en-US" dirty="0"/>
          </a:p>
        </p:txBody>
      </p:sp>
      <p:sp>
        <p:nvSpPr>
          <p:cNvPr id="56" name="Text Placeholder 9"/>
          <p:cNvSpPr>
            <a:spLocks noGrp="1"/>
          </p:cNvSpPr>
          <p:nvPr>
            <p:ph type="body" sz="quarter" idx="21" hasCustomPrompt="1"/>
          </p:nvPr>
        </p:nvSpPr>
        <p:spPr>
          <a:xfrm>
            <a:off x="3417373" y="4945566"/>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7" name="Text Placeholder 45"/>
          <p:cNvSpPr>
            <a:spLocks noGrp="1"/>
          </p:cNvSpPr>
          <p:nvPr>
            <p:ph type="body" sz="quarter" idx="22" hasCustomPrompt="1"/>
          </p:nvPr>
        </p:nvSpPr>
        <p:spPr>
          <a:xfrm>
            <a:off x="3417373" y="5323001"/>
            <a:ext cx="2692871" cy="746723"/>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45" name="Picture Placeholder 4"/>
          <p:cNvSpPr>
            <a:spLocks noGrp="1" noChangeAspect="1"/>
          </p:cNvSpPr>
          <p:nvPr>
            <p:ph type="pic" sz="quarter" idx="16" hasCustomPrompt="1"/>
          </p:nvPr>
        </p:nvSpPr>
        <p:spPr>
          <a:xfrm>
            <a:off x="218127" y="899575"/>
            <a:ext cx="8925874" cy="2761535"/>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726367"/>
            <a:ext cx="8452904" cy="862880"/>
          </a:xfrm>
        </p:spPr>
        <p:txBody>
          <a:bodyPr lIns="0" rIns="91440" anchor="b">
            <a:normAutofit/>
          </a:bodyPr>
          <a:lstStyle>
            <a:lvl1pPr>
              <a:defRPr sz="2800" baseline="0">
                <a:solidFill>
                  <a:schemeClr val="tx1">
                    <a:lumMod val="50000"/>
                  </a:schemeClr>
                </a:solidFill>
              </a:defRPr>
            </a:lvl1pPr>
          </a:lstStyle>
          <a:p>
            <a:r>
              <a:rPr lang="en-US" dirty="0" smtClean="0"/>
              <a:t>presentation title – cover option c </a:t>
            </a:r>
            <a:endParaRPr lang="en-US" dirty="0"/>
          </a:p>
        </p:txBody>
      </p:sp>
      <p:sp>
        <p:nvSpPr>
          <p:cNvPr id="87" name="Text Placeholder 9"/>
          <p:cNvSpPr>
            <a:spLocks noGrp="1"/>
          </p:cNvSpPr>
          <p:nvPr>
            <p:ph type="body" sz="quarter" idx="23" hasCustomPrompt="1"/>
          </p:nvPr>
        </p:nvSpPr>
        <p:spPr>
          <a:xfrm>
            <a:off x="6360198" y="4945566"/>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4" hasCustomPrompt="1"/>
          </p:nvPr>
        </p:nvSpPr>
        <p:spPr>
          <a:xfrm>
            <a:off x="6360198" y="5323001"/>
            <a:ext cx="2692871" cy="746723"/>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5" name="Text Placeholder 4"/>
          <p:cNvSpPr>
            <a:spLocks noGrp="1"/>
          </p:cNvSpPr>
          <p:nvPr>
            <p:ph type="body" sz="quarter" idx="25" hasCustomPrompt="1"/>
          </p:nvPr>
        </p:nvSpPr>
        <p:spPr>
          <a:xfrm>
            <a:off x="469900" y="4589247"/>
            <a:ext cx="8484914" cy="331077"/>
          </a:xfrm>
        </p:spPr>
        <p:txBody>
          <a:bodyPr/>
          <a:lstStyle>
            <a:lvl1pPr marL="0" indent="0">
              <a:buNone/>
              <a:defRPr b="1" baseline="0">
                <a:solidFill>
                  <a:schemeClr val="accent2"/>
                </a:solidFill>
              </a:defRPr>
            </a:lvl1pPr>
          </a:lstStyle>
          <a:p>
            <a:pPr lvl="0"/>
            <a:r>
              <a:rPr lang="en-US" dirty="0" smtClean="0"/>
              <a:t>Subtitle – delete if not needed</a:t>
            </a:r>
          </a:p>
        </p:txBody>
      </p:sp>
      <p:sp>
        <p:nvSpPr>
          <p:cNvPr id="46" name="Text Placeholder 4"/>
          <p:cNvSpPr>
            <a:spLocks noGrp="1"/>
          </p:cNvSpPr>
          <p:nvPr>
            <p:ph type="body" sz="quarter" idx="12" hasCustomPrompt="1"/>
          </p:nvPr>
        </p:nvSpPr>
        <p:spPr>
          <a:xfrm>
            <a:off x="3" y="899573"/>
            <a:ext cx="224589" cy="2761488"/>
          </a:xfrm>
          <a:solidFill>
            <a:schemeClr val="accent1"/>
          </a:solidFill>
        </p:spPr>
        <p:txBody>
          <a:bodyPr bIns="0" anchor="b"/>
          <a:lstStyle>
            <a:lvl1pPr marL="0" indent="0">
              <a:buNone/>
              <a:defRPr sz="100"/>
            </a:lvl1pPr>
          </a:lstStyle>
          <a:p>
            <a:pPr lvl="0"/>
            <a:r>
              <a:rPr lang="en-US" dirty="0" smtClean="0"/>
              <a:t>  </a:t>
            </a:r>
          </a:p>
        </p:txBody>
      </p:sp>
      <p:sp>
        <p:nvSpPr>
          <p:cNvPr id="186" name="TextBox 185"/>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
        <p:nvSpPr>
          <p:cNvPr id="16" name="Text Placeholder 4"/>
          <p:cNvSpPr>
            <a:spLocks noGrp="1"/>
          </p:cNvSpPr>
          <p:nvPr>
            <p:ph type="body" sz="quarter" idx="26" hasCustomPrompt="1"/>
          </p:nvPr>
        </p:nvSpPr>
        <p:spPr>
          <a:xfrm>
            <a:off x="503238" y="401282"/>
            <a:ext cx="5984648" cy="441436"/>
          </a:xfrm>
        </p:spPr>
        <p:txBody>
          <a:bodyPr/>
          <a:lstStyle>
            <a:lvl1pPr marL="0" indent="0">
              <a:buNone/>
              <a:defRPr sz="1000" b="1" cap="all" baseline="0">
                <a:solidFill>
                  <a:schemeClr val="tx1"/>
                </a:solidFill>
              </a:defRPr>
            </a:lvl1pPr>
          </a:lstStyle>
          <a:p>
            <a:r>
              <a:rPr lang="en-US" sz="1000" b="0" cap="all" dirty="0" smtClean="0">
                <a:solidFill>
                  <a:srgbClr val="000000"/>
                </a:solidFill>
              </a:rPr>
              <a:t>Type in Name of </a:t>
            </a:r>
            <a:r>
              <a:rPr lang="en-US" sz="1000" b="0" cap="all" dirty="0" err="1" smtClean="0">
                <a:solidFill>
                  <a:srgbClr val="000000"/>
                </a:solidFill>
              </a:rPr>
              <a:t>fACILITY</a:t>
            </a:r>
            <a:r>
              <a:rPr lang="en-US" sz="1000" b="0" cap="all" dirty="0" smtClean="0">
                <a:solidFill>
                  <a:srgbClr val="000000"/>
                </a:solidFill>
              </a:rPr>
              <a:t>, division, group, program or </a:t>
            </a:r>
            <a:r>
              <a:rPr lang="en-US" sz="1000" dirty="0" smtClean="0">
                <a:solidFill>
                  <a:srgbClr val="000000"/>
                </a:solidFill>
              </a:rPr>
              <a:t>www.anl.gov</a:t>
            </a:r>
            <a:endParaRPr lang="en-US" sz="1000" dirty="0">
              <a:solidFill>
                <a:srgbClr val="000000"/>
              </a:solidFill>
            </a:endParaRPr>
          </a:p>
        </p:txBody>
      </p:sp>
    </p:spTree>
    <p:extLst>
      <p:ext uri="{BB962C8B-B14F-4D97-AF65-F5344CB8AC3E}">
        <p14:creationId xmlns:p14="http://schemas.microsoft.com/office/powerpoint/2010/main" val="2240355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 Option D">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7" y="227511"/>
            <a:ext cx="1557337" cy="748036"/>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50" name="Text Placeholder 9"/>
          <p:cNvSpPr>
            <a:spLocks noGrp="1"/>
          </p:cNvSpPr>
          <p:nvPr>
            <p:ph type="body" sz="quarter" idx="17" hasCustomPrompt="1"/>
          </p:nvPr>
        </p:nvSpPr>
        <p:spPr>
          <a:xfrm>
            <a:off x="469902" y="4581631"/>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18" hasCustomPrompt="1"/>
          </p:nvPr>
        </p:nvSpPr>
        <p:spPr>
          <a:xfrm>
            <a:off x="469902" y="4959068"/>
            <a:ext cx="2692871"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6" name="Text Placeholder 9"/>
          <p:cNvSpPr>
            <a:spLocks noGrp="1"/>
          </p:cNvSpPr>
          <p:nvPr>
            <p:ph type="body" sz="quarter" idx="21" hasCustomPrompt="1"/>
          </p:nvPr>
        </p:nvSpPr>
        <p:spPr>
          <a:xfrm>
            <a:off x="3417373"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7" name="Text Placeholder 45"/>
          <p:cNvSpPr>
            <a:spLocks noGrp="1"/>
          </p:cNvSpPr>
          <p:nvPr>
            <p:ph type="body" sz="quarter" idx="22" hasCustomPrompt="1"/>
          </p:nvPr>
        </p:nvSpPr>
        <p:spPr>
          <a:xfrm>
            <a:off x="3417373" y="4959068"/>
            <a:ext cx="2692871" cy="746723"/>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45" name="Picture Placeholder 4"/>
          <p:cNvSpPr>
            <a:spLocks noGrp="1" noChangeAspect="1"/>
          </p:cNvSpPr>
          <p:nvPr>
            <p:ph type="pic" sz="quarter" idx="16" hasCustomPrompt="1"/>
          </p:nvPr>
        </p:nvSpPr>
        <p:spPr>
          <a:xfrm>
            <a:off x="218127" y="1681607"/>
            <a:ext cx="8925874" cy="2761535"/>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1" y="110360"/>
            <a:ext cx="6776128" cy="1119235"/>
          </a:xfrm>
        </p:spPr>
        <p:txBody>
          <a:bodyPr lIns="0" rIns="91440" anchor="b">
            <a:normAutofit/>
          </a:bodyPr>
          <a:lstStyle>
            <a:lvl1pPr>
              <a:defRPr sz="2800" baseline="0">
                <a:solidFill>
                  <a:schemeClr val="tx1">
                    <a:lumMod val="50000"/>
                  </a:schemeClr>
                </a:solidFill>
              </a:defRPr>
            </a:lvl1pPr>
          </a:lstStyle>
          <a:p>
            <a:r>
              <a:rPr lang="en-US" dirty="0" smtClean="0"/>
              <a:t>presentation title –</a:t>
            </a:r>
            <a:br>
              <a:rPr lang="en-US" dirty="0" smtClean="0"/>
            </a:br>
            <a:r>
              <a:rPr lang="en-US" dirty="0" smtClean="0"/>
              <a:t>Cover option D</a:t>
            </a:r>
            <a:endParaRPr lang="en-US" dirty="0"/>
          </a:p>
        </p:txBody>
      </p:sp>
      <p:sp>
        <p:nvSpPr>
          <p:cNvPr id="87" name="Text Placeholder 9"/>
          <p:cNvSpPr>
            <a:spLocks noGrp="1"/>
          </p:cNvSpPr>
          <p:nvPr>
            <p:ph type="body" sz="quarter" idx="23" hasCustomPrompt="1"/>
          </p:nvPr>
        </p:nvSpPr>
        <p:spPr>
          <a:xfrm>
            <a:off x="6360198"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4" hasCustomPrompt="1"/>
          </p:nvPr>
        </p:nvSpPr>
        <p:spPr>
          <a:xfrm>
            <a:off x="6360198" y="4959068"/>
            <a:ext cx="2692871" cy="746723"/>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5" name="Text Placeholder 4"/>
          <p:cNvSpPr>
            <a:spLocks noGrp="1"/>
          </p:cNvSpPr>
          <p:nvPr>
            <p:ph type="body" sz="quarter" idx="25" hasCustomPrompt="1"/>
          </p:nvPr>
        </p:nvSpPr>
        <p:spPr>
          <a:xfrm>
            <a:off x="469900" y="1229594"/>
            <a:ext cx="8484914" cy="331077"/>
          </a:xfrm>
        </p:spPr>
        <p:txBody>
          <a:bodyPr/>
          <a:lstStyle>
            <a:lvl1pPr marL="0" indent="0">
              <a:buNone/>
              <a:defRPr b="1" baseline="0">
                <a:solidFill>
                  <a:schemeClr val="accent2"/>
                </a:solidFill>
              </a:defRPr>
            </a:lvl1pPr>
          </a:lstStyle>
          <a:p>
            <a:pPr lvl="0"/>
            <a:r>
              <a:rPr lang="en-US" dirty="0" smtClean="0"/>
              <a:t>Subtitle – delete if not needed</a:t>
            </a:r>
          </a:p>
        </p:txBody>
      </p:sp>
      <p:sp>
        <p:nvSpPr>
          <p:cNvPr id="46" name="Text Placeholder 4"/>
          <p:cNvSpPr>
            <a:spLocks noGrp="1"/>
          </p:cNvSpPr>
          <p:nvPr>
            <p:ph type="body" sz="quarter" idx="12" hasCustomPrompt="1"/>
          </p:nvPr>
        </p:nvSpPr>
        <p:spPr>
          <a:xfrm>
            <a:off x="3" y="1681605"/>
            <a:ext cx="224589" cy="2761488"/>
          </a:xfrm>
          <a:solidFill>
            <a:schemeClr val="accent1"/>
          </a:solidFill>
        </p:spPr>
        <p:txBody>
          <a:bodyPr bIns="0" anchor="b"/>
          <a:lstStyle>
            <a:lvl1pPr marL="0" indent="0">
              <a:buNone/>
              <a:defRPr sz="100"/>
            </a:lvl1pPr>
          </a:lstStyle>
          <a:p>
            <a:pPr lvl="0"/>
            <a:r>
              <a:rPr lang="en-US" dirty="0" smtClean="0"/>
              <a:t>  </a:t>
            </a:r>
          </a:p>
        </p:txBody>
      </p:sp>
      <p:sp>
        <p:nvSpPr>
          <p:cNvPr id="153" name="TextBox 152"/>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453097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ic - Full Frame">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8" y="9304"/>
            <a:ext cx="8925873" cy="6858000"/>
          </a:xfrm>
          <a:solidFill>
            <a:schemeClr val="bg1"/>
          </a:solidFill>
        </p:spPr>
        <p:txBody>
          <a:bodyPr lIns="0" tIns="1645920" anchor="t" anchorCtr="0"/>
          <a:lstStyle>
            <a:lvl1pPr marL="0" indent="0" algn="ctr">
              <a:buNone/>
              <a:defRPr baseline="0"/>
            </a:lvl1pPr>
          </a:lstStyle>
          <a:p>
            <a:r>
              <a:rPr lang="en-US" dirty="0" smtClean="0"/>
              <a:t>Click icon to insert an image then right click image and “SEND IMAGE TO BACK”</a:t>
            </a:r>
            <a:endParaRPr lang="en-US" dirty="0"/>
          </a:p>
        </p:txBody>
      </p:sp>
      <p:sp>
        <p:nvSpPr>
          <p:cNvPr id="7" name="Text Placeholder 6"/>
          <p:cNvSpPr>
            <a:spLocks noGrp="1"/>
          </p:cNvSpPr>
          <p:nvPr>
            <p:ph type="body" sz="quarter" idx="17" hasCustomPrompt="1"/>
          </p:nvPr>
        </p:nvSpPr>
        <p:spPr>
          <a:xfrm>
            <a:off x="0" y="4775200"/>
            <a:ext cx="9144000" cy="2082800"/>
          </a:xfrm>
          <a:solidFill>
            <a:schemeClr val="tx2">
              <a:alpha val="91000"/>
            </a:schemeClr>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2" name="Title 1"/>
          <p:cNvSpPr>
            <a:spLocks noGrp="1"/>
          </p:cNvSpPr>
          <p:nvPr>
            <p:ph type="title" hasCustomPrompt="1"/>
          </p:nvPr>
        </p:nvSpPr>
        <p:spPr>
          <a:xfrm>
            <a:off x="469901" y="5042975"/>
            <a:ext cx="8321040" cy="1373592"/>
          </a:xfrm>
        </p:spPr>
        <p:txBody>
          <a:bodyPr lIns="0" anchor="t"/>
          <a:lstStyle>
            <a:lvl1pPr>
              <a:defRPr sz="2400" b="1" cap="all" baseline="0">
                <a:solidFill>
                  <a:schemeClr val="bg1"/>
                </a:solidFill>
              </a:defRPr>
            </a:lvl1pPr>
          </a:lstStyle>
          <a:p>
            <a:r>
              <a:rPr lang="en-US" dirty="0" smtClean="0"/>
              <a:t>Full-frame image layout  – title</a:t>
            </a:r>
            <a:endParaRPr lang="en-US" dirty="0"/>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3"/>
            <a:ext cx="228600" cy="6858000"/>
          </a:xfrm>
          <a:solidFill>
            <a:schemeClr val="accent1"/>
          </a:solidFill>
        </p:spPr>
        <p:txBody>
          <a:bodyPr bIns="0" anchor="b"/>
          <a:lstStyle>
            <a:lvl1pPr marL="0" indent="0">
              <a:buNone/>
              <a:defRPr sz="100"/>
            </a:lvl1pPr>
          </a:lstStyle>
          <a:p>
            <a:pPr lvl="0"/>
            <a:r>
              <a:rPr lang="en-US" dirty="0" smtClean="0"/>
              <a:t>  </a:t>
            </a:r>
          </a:p>
        </p:txBody>
      </p:sp>
      <p:sp>
        <p:nvSpPr>
          <p:cNvPr id="9" name="TextBox 8"/>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2319936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ic - ONE Image">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9144000" cy="3201879"/>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10" name="Text Placeholder 7"/>
          <p:cNvSpPr>
            <a:spLocks noGrp="1"/>
          </p:cNvSpPr>
          <p:nvPr>
            <p:ph type="body" sz="quarter" idx="14"/>
          </p:nvPr>
        </p:nvSpPr>
        <p:spPr>
          <a:xfrm>
            <a:off x="469900" y="5191519"/>
            <a:ext cx="8434552" cy="1813035"/>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p:txBody>
      </p:sp>
      <p:sp>
        <p:nvSpPr>
          <p:cNvPr id="5" name="Picture Placeholder 4"/>
          <p:cNvSpPr>
            <a:spLocks noGrp="1" noChangeAspect="1"/>
          </p:cNvSpPr>
          <p:nvPr>
            <p:ph type="pic" sz="quarter" idx="13" hasCustomPrompt="1"/>
          </p:nvPr>
        </p:nvSpPr>
        <p:spPr>
          <a:xfrm>
            <a:off x="218128" y="-1"/>
            <a:ext cx="8925873" cy="3656013"/>
          </a:xfrm>
          <a:solidFill>
            <a:schemeClr val="bg1"/>
          </a:solidFill>
        </p:spPr>
        <p:txBody>
          <a:bodyPr lIns="0" tIns="1097280" anchor="t" anchorCtr="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4353384"/>
            <a:ext cx="8674100" cy="787099"/>
          </a:xfrm>
        </p:spPr>
        <p:txBody>
          <a:bodyPr lIns="0"/>
          <a:lstStyle>
            <a:lvl1pPr>
              <a:defRPr sz="2800" b="1" baseline="0">
                <a:solidFill>
                  <a:schemeClr val="bg1"/>
                </a:solidFill>
              </a:defRPr>
            </a:lvl1pPr>
          </a:lstStyle>
          <a:p>
            <a:r>
              <a:rPr lang="en-US" dirty="0" smtClean="0"/>
              <a:t>Science/R&amp;D hero – one image</a:t>
            </a:r>
            <a:br>
              <a:rPr lang="en-US" dirty="0" smtClean="0"/>
            </a:br>
            <a:r>
              <a:rPr lang="en-US" dirty="0" smtClean="0"/>
              <a:t>Headline is </a:t>
            </a:r>
            <a:r>
              <a:rPr lang="en-US" dirty="0" err="1" smtClean="0"/>
              <a:t>arial</a:t>
            </a:r>
            <a:r>
              <a:rPr lang="en-US" dirty="0" smtClean="0"/>
              <a:t> in all caps</a:t>
            </a:r>
            <a:endParaRPr lang="en-US" dirty="0"/>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3"/>
            <a:ext cx="228600" cy="6858000"/>
          </a:xfrm>
          <a:solidFill>
            <a:schemeClr val="accent1"/>
          </a:solidFill>
        </p:spPr>
        <p:txBody>
          <a:bodyPr bIns="0" anchor="b"/>
          <a:lstStyle>
            <a:lvl1pPr marL="0" indent="0">
              <a:buNone/>
              <a:defRPr sz="100"/>
            </a:lvl1pPr>
          </a:lstStyle>
          <a:p>
            <a:pPr lvl="0"/>
            <a:r>
              <a:rPr lang="en-US" dirty="0" smtClean="0"/>
              <a:t>  </a:t>
            </a:r>
          </a:p>
        </p:txBody>
      </p:sp>
      <p:sp>
        <p:nvSpPr>
          <p:cNvPr id="11" name="TextBox 10"/>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1692208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ic - TWO images">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9144000" cy="3201879"/>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11" name="Picture Placeholder 4"/>
          <p:cNvSpPr>
            <a:spLocks noGrp="1" noChangeAspect="1"/>
          </p:cNvSpPr>
          <p:nvPr>
            <p:ph type="pic" sz="quarter" idx="16" hasCustomPrompt="1"/>
          </p:nvPr>
        </p:nvSpPr>
        <p:spPr>
          <a:xfrm>
            <a:off x="218127" y="1"/>
            <a:ext cx="4480560" cy="3663951"/>
          </a:xfrm>
          <a:solidFill>
            <a:schemeClr val="bg1">
              <a:lumMod val="75000"/>
            </a:schemeClr>
          </a:solidFill>
        </p:spPr>
        <p:txBody>
          <a:bodyPr tIns="1097280" anchor="t" anchorCtr="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noChangeAspect="1"/>
          </p:cNvSpPr>
          <p:nvPr>
            <p:ph type="pic" sz="quarter" idx="17" hasCustomPrompt="1"/>
          </p:nvPr>
        </p:nvSpPr>
        <p:spPr>
          <a:xfrm>
            <a:off x="4682525" y="1"/>
            <a:ext cx="4480560" cy="3663951"/>
          </a:xfrm>
          <a:solidFill>
            <a:schemeClr val="bg1">
              <a:lumMod val="85000"/>
            </a:schemeClr>
          </a:solidFill>
        </p:spPr>
        <p:txBody>
          <a:bodyPr tIns="1097280" anchor="t" anchorCtr="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4340684"/>
            <a:ext cx="8674100" cy="787099"/>
          </a:xfrm>
        </p:spPr>
        <p:txBody>
          <a:bodyPr lIns="0"/>
          <a:lstStyle>
            <a:lvl1pPr>
              <a:defRPr sz="2800" b="1">
                <a:solidFill>
                  <a:schemeClr val="bg1"/>
                </a:solidFill>
              </a:defRPr>
            </a:lvl1pPr>
          </a:lstStyle>
          <a:p>
            <a:r>
              <a:rPr lang="en-US" dirty="0" smtClean="0"/>
              <a:t>Science/R&amp;D hero – TWO images</a:t>
            </a:r>
            <a:br>
              <a:rPr lang="en-US" dirty="0" smtClean="0"/>
            </a:br>
            <a:r>
              <a:rPr lang="en-US" dirty="0" smtClean="0"/>
              <a:t>Headline is </a:t>
            </a:r>
            <a:r>
              <a:rPr lang="en-US" dirty="0" err="1" smtClean="0"/>
              <a:t>arial</a:t>
            </a:r>
            <a:r>
              <a:rPr lang="en-US" dirty="0" smtClean="0"/>
              <a:t> in all caps</a:t>
            </a:r>
            <a:endParaRPr lang="en-US" dirty="0"/>
          </a:p>
        </p:txBody>
      </p:sp>
      <p:sp>
        <p:nvSpPr>
          <p:cNvPr id="9" name="Text Placeholder 7"/>
          <p:cNvSpPr>
            <a:spLocks noGrp="1"/>
          </p:cNvSpPr>
          <p:nvPr>
            <p:ph type="body" sz="quarter" idx="14"/>
          </p:nvPr>
        </p:nvSpPr>
        <p:spPr>
          <a:xfrm>
            <a:off x="469900" y="5178819"/>
            <a:ext cx="8434552" cy="1813035"/>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3"/>
            <a:ext cx="228600" cy="6858000"/>
          </a:xfrm>
          <a:solidFill>
            <a:schemeClr val="accent1"/>
          </a:solidFill>
        </p:spPr>
        <p:txBody>
          <a:bodyPr bIns="0" anchor="b"/>
          <a:lstStyle>
            <a:lvl1pPr marL="0" indent="0">
              <a:buNone/>
              <a:defRPr sz="100"/>
            </a:lvl1pPr>
          </a:lstStyle>
          <a:p>
            <a:pPr lvl="0"/>
            <a:r>
              <a:rPr lang="en-US" dirty="0" smtClean="0"/>
              <a:t>  </a:t>
            </a:r>
          </a:p>
        </p:txBody>
      </p:sp>
      <p:sp>
        <p:nvSpPr>
          <p:cNvPr id="14" name="TextBox 13"/>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2458038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9144000" cy="3201879"/>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5" name="Picture Placeholder 4"/>
          <p:cNvSpPr>
            <a:spLocks noGrp="1" noChangeAspect="1"/>
          </p:cNvSpPr>
          <p:nvPr>
            <p:ph type="pic" sz="quarter" idx="13" hasCustomPrompt="1"/>
          </p:nvPr>
        </p:nvSpPr>
        <p:spPr>
          <a:xfrm>
            <a:off x="218127" y="0"/>
            <a:ext cx="2990088" cy="367364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3194237" y="0"/>
            <a:ext cx="2990088" cy="367364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6186112" y="0"/>
            <a:ext cx="2957888" cy="367364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5191519"/>
            <a:ext cx="8434552" cy="1813035"/>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p:txBody>
      </p:sp>
      <p:sp>
        <p:nvSpPr>
          <p:cNvPr id="2" name="Title 1"/>
          <p:cNvSpPr>
            <a:spLocks noGrp="1"/>
          </p:cNvSpPr>
          <p:nvPr>
            <p:ph type="title" hasCustomPrompt="1"/>
          </p:nvPr>
        </p:nvSpPr>
        <p:spPr>
          <a:xfrm>
            <a:off x="469900" y="4353384"/>
            <a:ext cx="8674100" cy="787099"/>
          </a:xfrm>
        </p:spPr>
        <p:txBody>
          <a:bodyPr lIns="0"/>
          <a:lstStyle>
            <a:lvl1pPr>
              <a:defRPr sz="2800" b="1">
                <a:solidFill>
                  <a:schemeClr val="bg1"/>
                </a:solidFill>
              </a:defRPr>
            </a:lvl1pPr>
          </a:lstStyle>
          <a:p>
            <a:r>
              <a:rPr lang="en-US" dirty="0" smtClean="0"/>
              <a:t>Science/R&amp;D hero – Three images</a:t>
            </a:r>
            <a:br>
              <a:rPr lang="en-US" dirty="0" smtClean="0"/>
            </a:br>
            <a:r>
              <a:rPr lang="en-US" dirty="0" smtClean="0"/>
              <a:t>Headline is </a:t>
            </a:r>
            <a:r>
              <a:rPr lang="en-US" dirty="0" err="1" smtClean="0"/>
              <a:t>arial</a:t>
            </a:r>
            <a:r>
              <a:rPr lang="en-US" dirty="0" smtClean="0"/>
              <a:t> in all caps</a:t>
            </a:r>
            <a:endParaRPr lang="en-US" dirty="0"/>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3"/>
            <a:ext cx="228600" cy="6858000"/>
          </a:xfrm>
          <a:solidFill>
            <a:schemeClr val="accent1"/>
          </a:solidFill>
        </p:spPr>
        <p:txBody>
          <a:bodyPr bIns="0" anchor="b"/>
          <a:lstStyle>
            <a:lvl1pPr marL="0" indent="0">
              <a:buNone/>
              <a:defRPr sz="100"/>
            </a:lvl1pPr>
          </a:lstStyle>
          <a:p>
            <a:pPr lvl="0"/>
            <a:r>
              <a:rPr lang="en-US" dirty="0" smtClean="0"/>
              <a:t>  </a:t>
            </a:r>
          </a:p>
        </p:txBody>
      </p:sp>
      <p:sp>
        <p:nvSpPr>
          <p:cNvPr id="13" name="TextBox 12"/>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1790720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ic - FOUR Images">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6858000"/>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5" name="Picture Placeholder 4"/>
          <p:cNvSpPr>
            <a:spLocks noGrp="1" noChangeAspect="1"/>
          </p:cNvSpPr>
          <p:nvPr>
            <p:ph type="pic" sz="quarter" idx="13" hasCustomPrompt="1"/>
          </p:nvPr>
        </p:nvSpPr>
        <p:spPr>
          <a:xfrm>
            <a:off x="218127" y="1654175"/>
            <a:ext cx="2240280" cy="223828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2453235" y="1654175"/>
            <a:ext cx="2240280" cy="223828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4688341" y="1654175"/>
            <a:ext cx="2240280" cy="223828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noChangeAspect="1"/>
          </p:cNvSpPr>
          <p:nvPr>
            <p:ph type="pic" sz="quarter" idx="17" hasCustomPrompt="1"/>
          </p:nvPr>
        </p:nvSpPr>
        <p:spPr>
          <a:xfrm>
            <a:off x="6906022" y="1654175"/>
            <a:ext cx="2240280" cy="223828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645419"/>
            <a:ext cx="8434552" cy="1813035"/>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smtClean="0"/>
              <a:t>Science/R&amp;D hero – four images</a:t>
            </a:r>
            <a:br>
              <a:rPr lang="en-US" dirty="0" smtClean="0"/>
            </a:br>
            <a:r>
              <a:rPr lang="en-US" dirty="0" smtClean="0"/>
              <a:t>Headline is </a:t>
            </a:r>
            <a:r>
              <a:rPr lang="en-US" dirty="0" err="1" smtClean="0"/>
              <a:t>arial</a:t>
            </a:r>
            <a:r>
              <a:rPr lang="en-US" dirty="0" smtClean="0"/>
              <a:t> in all caps</a:t>
            </a:r>
            <a:endParaRPr lang="en-US" dirty="0"/>
          </a:p>
        </p:txBody>
      </p:sp>
      <p:sp>
        <p:nvSpPr>
          <p:cNvPr id="4" name="Text Placeholder 3"/>
          <p:cNvSpPr>
            <a:spLocks noGrp="1"/>
          </p:cNvSpPr>
          <p:nvPr>
            <p:ph type="body" sz="quarter" idx="18" hasCustomPrompt="1"/>
          </p:nvPr>
        </p:nvSpPr>
        <p:spPr>
          <a:xfrm>
            <a:off x="218128" y="3931764"/>
            <a:ext cx="2238469" cy="477837"/>
          </a:xfrm>
        </p:spPr>
        <p:txBody>
          <a:bodyPr lIns="91440" rIns="91440"/>
          <a:lstStyle>
            <a:lvl1pPr marL="0" indent="0">
              <a:lnSpc>
                <a:spcPct val="95000"/>
              </a:lnSpc>
              <a:buNone/>
              <a:defRPr sz="1200" b="0" baseline="0">
                <a:solidFill>
                  <a:schemeClr val="bg1"/>
                </a:solidFill>
              </a:defRPr>
            </a:lvl1pPr>
          </a:lstStyle>
          <a:p>
            <a:pPr lvl="0"/>
            <a:r>
              <a:rPr lang="en-US" dirty="0" smtClean="0"/>
              <a:t>Image caption Image caption Image caption Image caption Image</a:t>
            </a:r>
            <a:endParaRPr lang="en-US" dirty="0"/>
          </a:p>
        </p:txBody>
      </p:sp>
      <p:sp>
        <p:nvSpPr>
          <p:cNvPr id="16" name="Text Placeholder 3"/>
          <p:cNvSpPr>
            <a:spLocks noGrp="1"/>
          </p:cNvSpPr>
          <p:nvPr>
            <p:ph type="body" sz="quarter" idx="19" hasCustomPrompt="1"/>
          </p:nvPr>
        </p:nvSpPr>
        <p:spPr>
          <a:xfrm>
            <a:off x="2442596" y="3931764"/>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17" name="Text Placeholder 3"/>
          <p:cNvSpPr>
            <a:spLocks noGrp="1"/>
          </p:cNvSpPr>
          <p:nvPr>
            <p:ph type="body" sz="quarter" idx="20" hasCustomPrompt="1"/>
          </p:nvPr>
        </p:nvSpPr>
        <p:spPr>
          <a:xfrm>
            <a:off x="4681065" y="3931764"/>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18" name="Text Placeholder 3"/>
          <p:cNvSpPr>
            <a:spLocks noGrp="1"/>
          </p:cNvSpPr>
          <p:nvPr>
            <p:ph type="body" sz="quarter" idx="21" hasCustomPrompt="1"/>
          </p:nvPr>
        </p:nvSpPr>
        <p:spPr>
          <a:xfrm>
            <a:off x="6905533" y="3931764"/>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3"/>
            <a:ext cx="228600" cy="6858000"/>
          </a:xfrm>
          <a:solidFill>
            <a:schemeClr val="accent1"/>
          </a:solidFill>
        </p:spPr>
        <p:txBody>
          <a:bodyPr bIns="0" anchor="b"/>
          <a:lstStyle>
            <a:lvl1pPr marL="0" indent="0">
              <a:buNone/>
              <a:defRPr sz="100"/>
            </a:lvl1pPr>
          </a:lstStyle>
          <a:p>
            <a:pPr lvl="0"/>
            <a:r>
              <a:rPr lang="en-US" dirty="0" smtClean="0"/>
              <a:t>  </a:t>
            </a:r>
          </a:p>
        </p:txBody>
      </p:sp>
      <p:sp>
        <p:nvSpPr>
          <p:cNvPr id="21" name="TextBox 20"/>
          <p:cNvSpPr txBox="1"/>
          <p:nvPr userDrawn="1"/>
        </p:nvSpPr>
        <p:spPr>
          <a:xfrm>
            <a:off x="-1876478" y="0"/>
            <a:ext cx="1548931" cy="3293209"/>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3204819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05740" marR="0" indent="-205740" algn="l" defTabSz="342900" rtl="0" eaLnBrk="1" fontAlgn="auto" latinLnBrk="0" hangingPunct="1">
              <a:lnSpc>
                <a:spcPct val="120000"/>
              </a:lnSpc>
              <a:spcBef>
                <a:spcPts val="0"/>
              </a:spcBef>
              <a:spcAft>
                <a:spcPts val="225"/>
              </a:spcAft>
              <a:buClr>
                <a:srgbClr val="0082CA">
                  <a:lumMod val="75000"/>
                </a:srgbClr>
              </a:buClr>
              <a:buSzTx/>
              <a:buFont typeface="Wingdings" charset="2"/>
              <a:buChar char="§"/>
              <a:tabLst/>
              <a:defRPr>
                <a:solidFill>
                  <a:srgbClr val="000000"/>
                </a:solidFill>
              </a:defRPr>
            </a:lvl1pPr>
            <a:lvl2pPr marL="488156" marR="0" indent="-257175" algn="l" defTabSz="342900" rtl="0" eaLnBrk="1" fontAlgn="auto" latinLnBrk="0" hangingPunct="1">
              <a:lnSpc>
                <a:spcPct val="120000"/>
              </a:lnSpc>
              <a:spcBef>
                <a:spcPts val="0"/>
              </a:spcBef>
              <a:spcAft>
                <a:spcPts val="225"/>
              </a:spcAft>
              <a:buClr>
                <a:srgbClr val="0082CA">
                  <a:lumMod val="75000"/>
                </a:srgbClr>
              </a:buClr>
              <a:buSzTx/>
              <a:buFont typeface="Lucida Grande"/>
              <a:buChar char="–"/>
              <a:tabLst/>
              <a:defRPr>
                <a:solidFill>
                  <a:srgbClr val="000000"/>
                </a:solidFill>
              </a:defRPr>
            </a:lvl2pPr>
            <a:lvl3pPr marL="205740" marR="0" indent="-205740" algn="l" defTabSz="342900" rtl="0" eaLnBrk="1" fontAlgn="auto" latinLnBrk="0" hangingPunct="1">
              <a:lnSpc>
                <a:spcPct val="100000"/>
              </a:lnSpc>
              <a:spcBef>
                <a:spcPts val="0"/>
              </a:spcBef>
              <a:spcAft>
                <a:spcPts val="0"/>
              </a:spcAft>
              <a:buClr>
                <a:srgbClr val="0082CA">
                  <a:lumMod val="75000"/>
                </a:srgbClr>
              </a:buClr>
              <a:buSzTx/>
              <a:buFont typeface="Arial"/>
              <a:buChar char="•"/>
              <a:tabLst/>
              <a:defRPr sz="1200">
                <a:solidFill>
                  <a:srgbClr val="000000"/>
                </a:solidFill>
              </a:defRPr>
            </a:lvl3pPr>
            <a:lvl4pPr marL="204788" indent="266700">
              <a:defRPr sz="1350"/>
            </a:lvl4pPr>
          </a:lstStyle>
          <a:p>
            <a:pPr marL="205740" marR="0" lvl="0" indent="-205740" algn="l" defTabSz="342900" rtl="0" eaLnBrk="1" fontAlgn="auto" latinLnBrk="0" hangingPunct="1">
              <a:lnSpc>
                <a:spcPct val="120000"/>
              </a:lnSpc>
              <a:spcBef>
                <a:spcPts val="0"/>
              </a:spcBef>
              <a:spcAft>
                <a:spcPts val="225"/>
              </a:spcAft>
              <a:buClr>
                <a:srgbClr val="0082CA">
                  <a:lumMod val="75000"/>
                </a:srgbClr>
              </a:buClr>
              <a:buSzTx/>
              <a:buFont typeface="Wingdings" charset="2"/>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Click to edit Master text styles</a:t>
            </a:r>
          </a:p>
          <a:p>
            <a:pPr marL="488156" marR="0" lvl="1" indent="-257175" algn="l" defTabSz="342900" rtl="0" eaLnBrk="1" fontAlgn="auto" latinLnBrk="0" hangingPunct="1">
              <a:lnSpc>
                <a:spcPct val="120000"/>
              </a:lnSpc>
              <a:spcBef>
                <a:spcPts val="0"/>
              </a:spcBef>
              <a:spcAft>
                <a:spcPts val="225"/>
              </a:spcAft>
              <a:buClr>
                <a:srgbClr val="0082CA">
                  <a:lumMod val="75000"/>
                </a:srgbClr>
              </a:buClr>
              <a:buSzTx/>
              <a:buFont typeface="Lucida Grande"/>
              <a:buChar char="–"/>
              <a:tabLst/>
              <a:defRPr/>
            </a:pPr>
            <a:r>
              <a:rPr kumimoji="0" lang="en-US" sz="1500" b="0" i="0" u="none" strike="noStrike" kern="1200" cap="none" spc="0" normalizeH="0" baseline="0" noProof="0" dirty="0">
                <a:ln>
                  <a:noFill/>
                </a:ln>
                <a:solidFill>
                  <a:srgbClr val="000000"/>
                </a:solidFill>
                <a:effectLst/>
                <a:uLnTx/>
                <a:uFillTx/>
                <a:latin typeface="+mn-lt"/>
                <a:ea typeface="+mn-ea"/>
                <a:cs typeface="+mn-cs"/>
              </a:rPr>
              <a:t>Second level</a:t>
            </a:r>
          </a:p>
          <a:p>
            <a:pPr marL="686753" marR="0" lvl="4" indent="-205740" algn="l" defTabSz="342900" rtl="0" eaLnBrk="1" fontAlgn="auto" latinLnBrk="0" hangingPunct="1">
              <a:lnSpc>
                <a:spcPct val="100000"/>
              </a:lnSpc>
              <a:spcBef>
                <a:spcPts val="0"/>
              </a:spcBef>
              <a:spcAft>
                <a:spcPts val="0"/>
              </a:spcAft>
              <a:buClr>
                <a:srgbClr val="0082CA">
                  <a:lumMod val="75000"/>
                </a:srgbClr>
              </a:buClr>
              <a:buSzTx/>
              <a:buFont typeface="Arial"/>
              <a:buChar char="•"/>
              <a:tabLst/>
              <a:defRPr/>
            </a:pPr>
            <a:r>
              <a:rPr kumimoji="0" lang="en-US" sz="1350" b="0" i="0" u="none" strike="noStrike" kern="1200" cap="none" spc="0" normalizeH="0" baseline="0" noProof="0" dirty="0">
                <a:ln>
                  <a:noFill/>
                </a:ln>
                <a:solidFill>
                  <a:srgbClr val="000000"/>
                </a:solidFill>
                <a:effectLst/>
                <a:uLnTx/>
                <a:uFillTx/>
                <a:latin typeface="+mn-lt"/>
                <a:ea typeface="+mn-ea"/>
                <a:cs typeface="+mn-cs"/>
              </a:rPr>
              <a:t>Third level </a:t>
            </a:r>
          </a:p>
        </p:txBody>
      </p:sp>
      <p:sp>
        <p:nvSpPr>
          <p:cNvPr id="7" name="Title 6"/>
          <p:cNvSpPr>
            <a:spLocks noGrp="1"/>
          </p:cNvSpPr>
          <p:nvPr>
            <p:ph type="title"/>
          </p:nvPr>
        </p:nvSpPr>
        <p:spPr/>
        <p:txBody>
          <a:bodyPr/>
          <a:lstStyle/>
          <a:p>
            <a:r>
              <a:rPr lang="en-US"/>
              <a:t>Click to edit Master title style</a:t>
            </a:r>
          </a:p>
        </p:txBody>
      </p:sp>
      <p:sp>
        <p:nvSpPr>
          <p:cNvPr id="8" name="Footer Placeholder 4"/>
          <p:cNvSpPr>
            <a:spLocks noGrp="1"/>
          </p:cNvSpPr>
          <p:nvPr>
            <p:ph type="ftr" sz="quarter" idx="3"/>
          </p:nvPr>
        </p:nvSpPr>
        <p:spPr>
          <a:xfrm>
            <a:off x="1602830" y="6506039"/>
            <a:ext cx="6656551" cy="215436"/>
          </a:xfrm>
          <a:prstGeom prst="rect">
            <a:avLst/>
          </a:prstGeom>
        </p:spPr>
        <p:txBody>
          <a:bodyPr/>
          <a:lstStyle>
            <a:lvl1pPr algn="ctr">
              <a:defRPr sz="900"/>
            </a:lvl1pPr>
          </a:lstStyle>
          <a:p>
            <a:r>
              <a:rPr lang="en-US" dirty="0" err="1">
                <a:solidFill>
                  <a:srgbClr val="000000"/>
                </a:solidFill>
              </a:rPr>
              <a:t>yyyyy</a:t>
            </a:r>
            <a:endParaRPr lang="en-US" dirty="0">
              <a:solidFill>
                <a:srgbClr val="000000"/>
              </a:solidFill>
            </a:endParaRPr>
          </a:p>
        </p:txBody>
      </p:sp>
      <p:sp>
        <p:nvSpPr>
          <p:cNvPr id="9" name="Slide Number Placeholder 5"/>
          <p:cNvSpPr>
            <a:spLocks noGrp="1"/>
          </p:cNvSpPr>
          <p:nvPr>
            <p:ph type="sldNum" sz="quarter" idx="4"/>
          </p:nvPr>
        </p:nvSpPr>
        <p:spPr>
          <a:xfrm>
            <a:off x="8562975" y="6547059"/>
            <a:ext cx="457200" cy="182880"/>
          </a:xfrm>
          <a:prstGeom prst="rect">
            <a:avLst/>
          </a:prstGeom>
          <a:ln>
            <a:noFill/>
          </a:ln>
        </p:spPr>
        <p:txBody>
          <a:bodyPr vert="horz" lIns="0" tIns="45720" rIns="0" bIns="0" rtlCol="0" anchor="b"/>
          <a:lstStyle>
            <a:lvl1pPr algn="ctr">
              <a:defRPr sz="750">
                <a:solidFill>
                  <a:srgbClr val="000000"/>
                </a:solidFill>
              </a:defRPr>
            </a:lvl1p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915929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CB9FE1-8EDD-4819-AB4D-CE7092D1054F}" type="slidenum">
              <a:rPr lang="en-US" altLang="en-US"/>
              <a:pPr/>
              <a:t>‹#›</a:t>
            </a:fld>
            <a:endParaRPr lang="en-US" altLang="en-US"/>
          </a:p>
        </p:txBody>
      </p:sp>
    </p:spTree>
    <p:extLst>
      <p:ext uri="{BB962C8B-B14F-4D97-AF65-F5344CB8AC3E}">
        <p14:creationId xmlns:p14="http://schemas.microsoft.com/office/powerpoint/2010/main" val="23255089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09FFF14-7E58-4A0B-8604-1B2369AFC48E}" type="slidenum">
              <a:rPr lang="en-US" altLang="en-US"/>
              <a:pPr/>
              <a:t>‹#›</a:t>
            </a:fld>
            <a:endParaRPr lang="en-US" altLang="en-US"/>
          </a:p>
        </p:txBody>
      </p:sp>
    </p:spTree>
    <p:extLst>
      <p:ext uri="{BB962C8B-B14F-4D97-AF65-F5344CB8AC3E}">
        <p14:creationId xmlns:p14="http://schemas.microsoft.com/office/powerpoint/2010/main" val="17694648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446FAE1-DBA9-4AD6-99EE-E851979C4A41}" type="slidenum">
              <a:rPr lang="en-US" altLang="en-US"/>
              <a:pPr/>
              <a:t>‹#›</a:t>
            </a:fld>
            <a:endParaRPr lang="en-US" altLang="en-US"/>
          </a:p>
        </p:txBody>
      </p:sp>
    </p:spTree>
    <p:extLst>
      <p:ext uri="{BB962C8B-B14F-4D97-AF65-F5344CB8AC3E}">
        <p14:creationId xmlns:p14="http://schemas.microsoft.com/office/powerpoint/2010/main" val="227748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D28D2E-4F78-4461-96EC-27451CE5A887}" type="slidenum">
              <a:rPr lang="en-US" altLang="en-US"/>
              <a:pPr/>
              <a:t>‹#›</a:t>
            </a:fld>
            <a:endParaRPr lang="en-US" altLang="en-US"/>
          </a:p>
        </p:txBody>
      </p:sp>
    </p:spTree>
    <p:extLst>
      <p:ext uri="{BB962C8B-B14F-4D97-AF65-F5344CB8AC3E}">
        <p14:creationId xmlns:p14="http://schemas.microsoft.com/office/powerpoint/2010/main" val="3630247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EE6C323-E5A1-4D25-99BE-0F49DBA633E8}" type="slidenum">
              <a:rPr lang="en-US" altLang="en-US"/>
              <a:pPr/>
              <a:t>‹#›</a:t>
            </a:fld>
            <a:endParaRPr lang="en-US" altLang="en-US"/>
          </a:p>
        </p:txBody>
      </p:sp>
    </p:spTree>
    <p:extLst>
      <p:ext uri="{BB962C8B-B14F-4D97-AF65-F5344CB8AC3E}">
        <p14:creationId xmlns:p14="http://schemas.microsoft.com/office/powerpoint/2010/main" val="7300511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586D4DF-4A6C-4023-8A87-9709E4B87AB8}" type="slidenum">
              <a:rPr lang="en-US" altLang="en-US"/>
              <a:pPr/>
              <a:t>‹#›</a:t>
            </a:fld>
            <a:endParaRPr lang="en-US" altLang="en-US"/>
          </a:p>
        </p:txBody>
      </p:sp>
    </p:spTree>
    <p:extLst>
      <p:ext uri="{BB962C8B-B14F-4D97-AF65-F5344CB8AC3E}">
        <p14:creationId xmlns:p14="http://schemas.microsoft.com/office/powerpoint/2010/main" val="738121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4A75B78-B7DC-44F2-AA87-B0F8C4196501}" type="slidenum">
              <a:rPr lang="en-US" altLang="en-US"/>
              <a:pPr/>
              <a:t>‹#›</a:t>
            </a:fld>
            <a:endParaRPr lang="en-US" altLang="en-US"/>
          </a:p>
        </p:txBody>
      </p:sp>
    </p:spTree>
    <p:extLst>
      <p:ext uri="{BB962C8B-B14F-4D97-AF65-F5344CB8AC3E}">
        <p14:creationId xmlns:p14="http://schemas.microsoft.com/office/powerpoint/2010/main" val="1251464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8783807-7538-4BD5-A23F-49E70A94793A}" type="slidenum">
              <a:rPr lang="en-US" altLang="en-US"/>
              <a:pPr/>
              <a:t>‹#›</a:t>
            </a:fld>
            <a:endParaRPr lang="en-US" altLang="en-US"/>
          </a:p>
        </p:txBody>
      </p:sp>
    </p:spTree>
    <p:extLst>
      <p:ext uri="{BB962C8B-B14F-4D97-AF65-F5344CB8AC3E}">
        <p14:creationId xmlns:p14="http://schemas.microsoft.com/office/powerpoint/2010/main" val="95352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755358F-596D-4529-88F4-1E50D25BDCCC}" type="slidenum">
              <a:rPr lang="en-US" altLang="en-US"/>
              <a:pPr/>
              <a:t>‹#›</a:t>
            </a:fld>
            <a:endParaRPr lang="en-US" altLang="en-US"/>
          </a:p>
        </p:txBody>
      </p:sp>
    </p:spTree>
    <p:extLst>
      <p:ext uri="{BB962C8B-B14F-4D97-AF65-F5344CB8AC3E}">
        <p14:creationId xmlns:p14="http://schemas.microsoft.com/office/powerpoint/2010/main" val="7872791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A903AB-1E4B-4E08-988C-EE7B0F904322}" type="slidenum">
              <a:rPr lang="en-US" altLang="en-US"/>
              <a:pPr/>
              <a:t>‹#›</a:t>
            </a:fld>
            <a:endParaRPr lang="en-US" altLang="en-US"/>
          </a:p>
        </p:txBody>
      </p:sp>
    </p:spTree>
    <p:extLst>
      <p:ext uri="{BB962C8B-B14F-4D97-AF65-F5344CB8AC3E}">
        <p14:creationId xmlns:p14="http://schemas.microsoft.com/office/powerpoint/2010/main" val="122374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3211D-C222-43C8-BD54-0BBFDA468B72}" type="slidenum">
              <a:rPr lang="en-US" altLang="en-US"/>
              <a:pPr/>
              <a:t>‹#›</a:t>
            </a:fld>
            <a:endParaRPr lang="en-US" altLang="en-US"/>
          </a:p>
        </p:txBody>
      </p:sp>
    </p:spTree>
    <p:extLst>
      <p:ext uri="{BB962C8B-B14F-4D97-AF65-F5344CB8AC3E}">
        <p14:creationId xmlns:p14="http://schemas.microsoft.com/office/powerpoint/2010/main" val="31891598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D13FC1C-5AED-46BE-A064-649C48A4B679}" type="slidenum">
              <a:rPr lang="en-US" altLang="en-US"/>
              <a:pPr/>
              <a:t>‹#›</a:t>
            </a:fld>
            <a:endParaRPr lang="en-US" altLang="en-US"/>
          </a:p>
        </p:txBody>
      </p:sp>
    </p:spTree>
    <p:extLst>
      <p:ext uri="{BB962C8B-B14F-4D97-AF65-F5344CB8AC3E}">
        <p14:creationId xmlns:p14="http://schemas.microsoft.com/office/powerpoint/2010/main" val="13287168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AE7E75E0-ECD1-4CFA-A1AC-CBB4B249F1E9}" type="slidenum">
              <a:rPr lang="en-US" altLang="en-US"/>
              <a:pPr/>
              <a:t>‹#›</a:t>
            </a:fld>
            <a:endParaRPr lang="en-US" altLang="en-US"/>
          </a:p>
        </p:txBody>
      </p:sp>
    </p:spTree>
    <p:extLst>
      <p:ext uri="{BB962C8B-B14F-4D97-AF65-F5344CB8AC3E}">
        <p14:creationId xmlns:p14="http://schemas.microsoft.com/office/powerpoint/2010/main" val="4122158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a:solidFill>
                  <a:schemeClr val="accent1"/>
                </a:solidFill>
                <a:latin typeface="+mn-lt"/>
              </a:defRPr>
            </a:lvl1pPr>
          </a:lstStyle>
          <a:p>
            <a:r>
              <a:rPr lang="en-US" dirty="0" smtClean="0"/>
              <a:t>Click to edit Master title style</a:t>
            </a:r>
            <a:endParaRPr lang="en-US" dirty="0"/>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pPr>
              <a:defRPr/>
            </a:pPr>
            <a:r>
              <a:rPr lang="en-US"/>
              <a:t>GeoSoilEnviroCARS</a:t>
            </a:r>
          </a:p>
        </p:txBody>
      </p:sp>
    </p:spTree>
    <p:extLst>
      <p:ext uri="{BB962C8B-B14F-4D97-AF65-F5344CB8AC3E}">
        <p14:creationId xmlns:p14="http://schemas.microsoft.com/office/powerpoint/2010/main" val="37935393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16AD35-5769-437E-AC7B-3CE8DA9EF238}"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04498-18F0-49FF-93A4-D56FA74442B8}" type="slidenum">
              <a:rPr lang="en-US" smtClean="0"/>
              <a:t>‹#›</a:t>
            </a:fld>
            <a:endParaRPr lang="en-US"/>
          </a:p>
        </p:txBody>
      </p:sp>
    </p:spTree>
    <p:extLst>
      <p:ext uri="{BB962C8B-B14F-4D97-AF65-F5344CB8AC3E}">
        <p14:creationId xmlns:p14="http://schemas.microsoft.com/office/powerpoint/2010/main" val="58808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16AD35-5769-437E-AC7B-3CE8DA9EF238}"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04498-18F0-49FF-93A4-D56FA74442B8}" type="slidenum">
              <a:rPr lang="en-US" smtClean="0"/>
              <a:t>‹#›</a:t>
            </a:fld>
            <a:endParaRPr lang="en-US"/>
          </a:p>
        </p:txBody>
      </p:sp>
    </p:spTree>
    <p:extLst>
      <p:ext uri="{BB962C8B-B14F-4D97-AF65-F5344CB8AC3E}">
        <p14:creationId xmlns:p14="http://schemas.microsoft.com/office/powerpoint/2010/main" val="30324969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716AD35-5769-437E-AC7B-3CE8DA9EF238}"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04498-18F0-49FF-93A4-D56FA74442B8}" type="slidenum">
              <a:rPr lang="en-US" smtClean="0"/>
              <a:t>‹#›</a:t>
            </a:fld>
            <a:endParaRPr lang="en-US"/>
          </a:p>
        </p:txBody>
      </p:sp>
    </p:spTree>
    <p:extLst>
      <p:ext uri="{BB962C8B-B14F-4D97-AF65-F5344CB8AC3E}">
        <p14:creationId xmlns:p14="http://schemas.microsoft.com/office/powerpoint/2010/main" val="19518603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16AD35-5769-437E-AC7B-3CE8DA9EF238}"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304498-18F0-49FF-93A4-D56FA74442B8}" type="slidenum">
              <a:rPr lang="en-US" smtClean="0"/>
              <a:t>‹#›</a:t>
            </a:fld>
            <a:endParaRPr lang="en-US"/>
          </a:p>
        </p:txBody>
      </p:sp>
    </p:spTree>
    <p:extLst>
      <p:ext uri="{BB962C8B-B14F-4D97-AF65-F5344CB8AC3E}">
        <p14:creationId xmlns:p14="http://schemas.microsoft.com/office/powerpoint/2010/main" val="309949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16AD35-5769-437E-AC7B-3CE8DA9EF238}" type="datetimeFigureOut">
              <a:rPr lang="en-US" smtClean="0"/>
              <a:t>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304498-18F0-49FF-93A4-D56FA74442B8}" type="slidenum">
              <a:rPr lang="en-US" smtClean="0"/>
              <a:t>‹#›</a:t>
            </a:fld>
            <a:endParaRPr lang="en-US"/>
          </a:p>
        </p:txBody>
      </p:sp>
    </p:spTree>
    <p:extLst>
      <p:ext uri="{BB962C8B-B14F-4D97-AF65-F5344CB8AC3E}">
        <p14:creationId xmlns:p14="http://schemas.microsoft.com/office/powerpoint/2010/main" val="34217928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16AD35-5769-437E-AC7B-3CE8DA9EF238}" type="datetimeFigureOut">
              <a:rPr lang="en-US" smtClean="0"/>
              <a:t>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304498-18F0-49FF-93A4-D56FA74442B8}" type="slidenum">
              <a:rPr lang="en-US" smtClean="0"/>
              <a:t>‹#›</a:t>
            </a:fld>
            <a:endParaRPr lang="en-US"/>
          </a:p>
        </p:txBody>
      </p:sp>
    </p:spTree>
    <p:extLst>
      <p:ext uri="{BB962C8B-B14F-4D97-AF65-F5344CB8AC3E}">
        <p14:creationId xmlns:p14="http://schemas.microsoft.com/office/powerpoint/2010/main" val="2119870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6AD35-5769-437E-AC7B-3CE8DA9EF238}" type="datetimeFigureOut">
              <a:rPr lang="en-US" smtClean="0"/>
              <a:t>1/28/2019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304498-18F0-49FF-93A4-D56FA74442B8}" type="slidenum">
              <a:rPr lang="en-US" smtClean="0"/>
              <a:t>‹#›</a:t>
            </a:fld>
            <a:endParaRPr lang="en-US"/>
          </a:p>
        </p:txBody>
      </p:sp>
    </p:spTree>
    <p:extLst>
      <p:ext uri="{BB962C8B-B14F-4D97-AF65-F5344CB8AC3E}">
        <p14:creationId xmlns:p14="http://schemas.microsoft.com/office/powerpoint/2010/main" val="36025329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16AD35-5769-437E-AC7B-3CE8DA9EF238}"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304498-18F0-49FF-93A4-D56FA74442B8}" type="slidenum">
              <a:rPr lang="en-US" smtClean="0"/>
              <a:t>‹#›</a:t>
            </a:fld>
            <a:endParaRPr lang="en-US"/>
          </a:p>
        </p:txBody>
      </p:sp>
    </p:spTree>
    <p:extLst>
      <p:ext uri="{BB962C8B-B14F-4D97-AF65-F5344CB8AC3E}">
        <p14:creationId xmlns:p14="http://schemas.microsoft.com/office/powerpoint/2010/main" val="11766677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716AD35-5769-437E-AC7B-3CE8DA9EF238}"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304498-18F0-49FF-93A4-D56FA74442B8}" type="slidenum">
              <a:rPr lang="en-US" smtClean="0"/>
              <a:t>‹#›</a:t>
            </a:fld>
            <a:endParaRPr lang="en-US"/>
          </a:p>
        </p:txBody>
      </p:sp>
    </p:spTree>
    <p:extLst>
      <p:ext uri="{BB962C8B-B14F-4D97-AF65-F5344CB8AC3E}">
        <p14:creationId xmlns:p14="http://schemas.microsoft.com/office/powerpoint/2010/main" val="3669576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16AD35-5769-437E-AC7B-3CE8DA9EF238}"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04498-18F0-49FF-93A4-D56FA74442B8}" type="slidenum">
              <a:rPr lang="en-US" smtClean="0"/>
              <a:t>‹#›</a:t>
            </a:fld>
            <a:endParaRPr lang="en-US"/>
          </a:p>
        </p:txBody>
      </p:sp>
    </p:spTree>
    <p:extLst>
      <p:ext uri="{BB962C8B-B14F-4D97-AF65-F5344CB8AC3E}">
        <p14:creationId xmlns:p14="http://schemas.microsoft.com/office/powerpoint/2010/main" val="22108258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16AD35-5769-437E-AC7B-3CE8DA9EF238}"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04498-18F0-49FF-93A4-D56FA74442B8}" type="slidenum">
              <a:rPr lang="en-US" smtClean="0"/>
              <a:t>‹#›</a:t>
            </a:fld>
            <a:endParaRPr lang="en-US"/>
          </a:p>
        </p:txBody>
      </p:sp>
    </p:spTree>
    <p:extLst>
      <p:ext uri="{BB962C8B-B14F-4D97-AF65-F5344CB8AC3E}">
        <p14:creationId xmlns:p14="http://schemas.microsoft.com/office/powerpoint/2010/main" val="3645588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0030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33400" y="1066800"/>
            <a:ext cx="82296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1867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hangingPunct="1"/>
            <a:fld id="{08B1B8DD-9860-4699-B826-D813719C073D}" type="datetimeFigureOut">
              <a:rPr lang="en-US" sz="1800" b="0" i="0" smtClean="0">
                <a:solidFill>
                  <a:prstClr val="black"/>
                </a:solidFill>
                <a:latin typeface="Arial" panose="020B0604020202020204" pitchFamily="34" charset="0"/>
                <a:ea typeface="+mn-ea"/>
              </a:rPr>
              <a:pPr eaLnBrk="1" hangingPunct="1"/>
              <a:t>1/28/2019</a:t>
            </a:fld>
            <a:endParaRPr lang="en-US" sz="1800" b="0" i="0">
              <a:solidFill>
                <a:prstClr val="black"/>
              </a:solidFill>
              <a:latin typeface="Arial" panose="020B0604020202020204" pitchFamily="34" charset="0"/>
              <a:ea typeface="+mn-ea"/>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hangingPunct="1"/>
            <a:endParaRPr lang="en-US" sz="1800" b="0" i="0">
              <a:solidFill>
                <a:prstClr val="black"/>
              </a:solidFill>
              <a:latin typeface="Arial" panose="020B0604020202020204" pitchFamily="34" charset="0"/>
              <a:ea typeface="+mn-ea"/>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hangingPunct="1"/>
            <a:fld id="{4EC95E4D-BDC6-4F16-ABF2-B6A59B67EECE}" type="slidenum">
              <a:rPr lang="en-US" sz="1800" b="0" i="0" smtClean="0">
                <a:solidFill>
                  <a:prstClr val="black"/>
                </a:solidFill>
                <a:latin typeface="Arial" panose="020B0604020202020204" pitchFamily="34" charset="0"/>
                <a:ea typeface="+mn-ea"/>
              </a:rPr>
              <a:pPr eaLnBrk="1" hangingPunct="1"/>
              <a:t>‹#›</a:t>
            </a:fld>
            <a:endParaRPr lang="en-US" sz="1800" b="0" i="0">
              <a:solidFill>
                <a:prstClr val="black"/>
              </a:solidFill>
              <a:latin typeface="Arial" panose="020B0604020202020204" pitchFamily="34" charset="0"/>
              <a:ea typeface="+mn-ea"/>
            </a:endParaRPr>
          </a:p>
        </p:txBody>
      </p:sp>
    </p:spTree>
    <p:extLst>
      <p:ext uri="{BB962C8B-B14F-4D97-AF65-F5344CB8AC3E}">
        <p14:creationId xmlns:p14="http://schemas.microsoft.com/office/powerpoint/2010/main" val="5297000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618CC-C37F-8744-85C6-483EAE1804C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CDED36B-9230-1548-9A4F-27E6412AD8A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8CB9033-4174-CE49-A50E-B2FC7071F01C}"/>
              </a:ext>
            </a:extLst>
          </p:cNvPr>
          <p:cNvSpPr>
            <a:spLocks noGrp="1"/>
          </p:cNvSpPr>
          <p:nvPr>
            <p:ph type="dt" sz="half" idx="10"/>
          </p:nvPr>
        </p:nvSpPr>
        <p:spPr/>
        <p:txBody>
          <a:bodyPr/>
          <a:lstStyle/>
          <a:p>
            <a:fld id="{033DF1C9-EFC5-1940-B8F7-20C9AD11654A}" type="datetimeFigureOut">
              <a:rPr lang="en-US" smtClean="0"/>
              <a:t>1/28/2019</a:t>
            </a:fld>
            <a:endParaRPr lang="en-US"/>
          </a:p>
        </p:txBody>
      </p:sp>
      <p:sp>
        <p:nvSpPr>
          <p:cNvPr id="5" name="Footer Placeholder 4">
            <a:extLst>
              <a:ext uri="{FF2B5EF4-FFF2-40B4-BE49-F238E27FC236}">
                <a16:creationId xmlns:a16="http://schemas.microsoft.com/office/drawing/2014/main" id="{7D924F54-7322-194E-A2AF-5A32970D7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139CD-5606-664A-AABC-DA54FE0EC156}"/>
              </a:ext>
            </a:extLst>
          </p:cNvPr>
          <p:cNvSpPr>
            <a:spLocks noGrp="1"/>
          </p:cNvSpPr>
          <p:nvPr>
            <p:ph type="sldNum" sz="quarter" idx="12"/>
          </p:nvPr>
        </p:nvSpPr>
        <p:spPr/>
        <p:txBody>
          <a:bodyPr/>
          <a:lstStyle/>
          <a:p>
            <a:fld id="{BAA28B3E-6E18-B84C-A203-8B3F986A347C}" type="slidenum">
              <a:rPr lang="en-US" smtClean="0"/>
              <a:t>‹#›</a:t>
            </a:fld>
            <a:endParaRPr lang="en-US"/>
          </a:p>
        </p:txBody>
      </p:sp>
    </p:spTree>
    <p:extLst>
      <p:ext uri="{BB962C8B-B14F-4D97-AF65-F5344CB8AC3E}">
        <p14:creationId xmlns:p14="http://schemas.microsoft.com/office/powerpoint/2010/main" val="3815768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BD63-3CC3-FF4E-AFE8-39FEC821A0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C1B65-DCCE-C040-A8C7-8B43AF2960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6917D-01D7-AE49-ACBC-BA17657881A4}"/>
              </a:ext>
            </a:extLst>
          </p:cNvPr>
          <p:cNvSpPr>
            <a:spLocks noGrp="1"/>
          </p:cNvSpPr>
          <p:nvPr>
            <p:ph type="dt" sz="half" idx="10"/>
          </p:nvPr>
        </p:nvSpPr>
        <p:spPr/>
        <p:txBody>
          <a:bodyPr/>
          <a:lstStyle/>
          <a:p>
            <a:fld id="{033DF1C9-EFC5-1940-B8F7-20C9AD11654A}" type="datetimeFigureOut">
              <a:rPr lang="en-US" smtClean="0"/>
              <a:t>1/28/2019</a:t>
            </a:fld>
            <a:endParaRPr lang="en-US"/>
          </a:p>
        </p:txBody>
      </p:sp>
      <p:sp>
        <p:nvSpPr>
          <p:cNvPr id="5" name="Footer Placeholder 4">
            <a:extLst>
              <a:ext uri="{FF2B5EF4-FFF2-40B4-BE49-F238E27FC236}">
                <a16:creationId xmlns:a16="http://schemas.microsoft.com/office/drawing/2014/main" id="{3D07AB90-6DA7-3148-A805-57E9B214B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03F93-112F-AD4C-A69D-91C97B6B3B54}"/>
              </a:ext>
            </a:extLst>
          </p:cNvPr>
          <p:cNvSpPr>
            <a:spLocks noGrp="1"/>
          </p:cNvSpPr>
          <p:nvPr>
            <p:ph type="sldNum" sz="quarter" idx="12"/>
          </p:nvPr>
        </p:nvSpPr>
        <p:spPr/>
        <p:txBody>
          <a:bodyPr/>
          <a:lstStyle/>
          <a:p>
            <a:fld id="{BAA28B3E-6E18-B84C-A203-8B3F986A347C}" type="slidenum">
              <a:rPr lang="en-US" smtClean="0"/>
              <a:t>‹#›</a:t>
            </a:fld>
            <a:endParaRPr lang="en-US"/>
          </a:p>
        </p:txBody>
      </p:sp>
    </p:spTree>
    <p:extLst>
      <p:ext uri="{BB962C8B-B14F-4D97-AF65-F5344CB8AC3E}">
        <p14:creationId xmlns:p14="http://schemas.microsoft.com/office/powerpoint/2010/main" val="19387594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F17E-114F-2B45-BE54-FB44FF70D32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F8DE820-FC11-9E4E-99BE-2160F2DBD83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46A66C6-C658-5F42-899E-8F34F4ABBEC4}"/>
              </a:ext>
            </a:extLst>
          </p:cNvPr>
          <p:cNvSpPr>
            <a:spLocks noGrp="1"/>
          </p:cNvSpPr>
          <p:nvPr>
            <p:ph type="dt" sz="half" idx="10"/>
          </p:nvPr>
        </p:nvSpPr>
        <p:spPr/>
        <p:txBody>
          <a:bodyPr/>
          <a:lstStyle/>
          <a:p>
            <a:fld id="{033DF1C9-EFC5-1940-B8F7-20C9AD11654A}" type="datetimeFigureOut">
              <a:rPr lang="en-US" smtClean="0"/>
              <a:t>1/28/2019</a:t>
            </a:fld>
            <a:endParaRPr lang="en-US"/>
          </a:p>
        </p:txBody>
      </p:sp>
      <p:sp>
        <p:nvSpPr>
          <p:cNvPr id="5" name="Footer Placeholder 4">
            <a:extLst>
              <a:ext uri="{FF2B5EF4-FFF2-40B4-BE49-F238E27FC236}">
                <a16:creationId xmlns:a16="http://schemas.microsoft.com/office/drawing/2014/main" id="{A5C86BEE-CBEE-1D4F-B5FE-C623B1170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5F7AA-0ADF-8E4B-98D3-166FA7076C5C}"/>
              </a:ext>
            </a:extLst>
          </p:cNvPr>
          <p:cNvSpPr>
            <a:spLocks noGrp="1"/>
          </p:cNvSpPr>
          <p:nvPr>
            <p:ph type="sldNum" sz="quarter" idx="12"/>
          </p:nvPr>
        </p:nvSpPr>
        <p:spPr/>
        <p:txBody>
          <a:bodyPr/>
          <a:lstStyle/>
          <a:p>
            <a:fld id="{BAA28B3E-6E18-B84C-A203-8B3F986A347C}" type="slidenum">
              <a:rPr lang="en-US" smtClean="0"/>
              <a:t>‹#›</a:t>
            </a:fld>
            <a:endParaRPr lang="en-US"/>
          </a:p>
        </p:txBody>
      </p:sp>
    </p:spTree>
    <p:extLst>
      <p:ext uri="{BB962C8B-B14F-4D97-AF65-F5344CB8AC3E}">
        <p14:creationId xmlns:p14="http://schemas.microsoft.com/office/powerpoint/2010/main" val="4814954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1F72C-DC2D-C940-9CEB-9B866EE04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9BC293-699A-B44A-B418-55C858303DDB}"/>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09239E-5BF9-4641-B94D-C2A8A43DA33C}"/>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8D357C-6DF7-1641-A256-ED3896C2382D}"/>
              </a:ext>
            </a:extLst>
          </p:cNvPr>
          <p:cNvSpPr>
            <a:spLocks noGrp="1"/>
          </p:cNvSpPr>
          <p:nvPr>
            <p:ph type="dt" sz="half" idx="10"/>
          </p:nvPr>
        </p:nvSpPr>
        <p:spPr/>
        <p:txBody>
          <a:bodyPr/>
          <a:lstStyle/>
          <a:p>
            <a:fld id="{033DF1C9-EFC5-1940-B8F7-20C9AD11654A}" type="datetimeFigureOut">
              <a:rPr lang="en-US" smtClean="0"/>
              <a:t>1/28/2019</a:t>
            </a:fld>
            <a:endParaRPr lang="en-US"/>
          </a:p>
        </p:txBody>
      </p:sp>
      <p:sp>
        <p:nvSpPr>
          <p:cNvPr id="6" name="Footer Placeholder 5">
            <a:extLst>
              <a:ext uri="{FF2B5EF4-FFF2-40B4-BE49-F238E27FC236}">
                <a16:creationId xmlns:a16="http://schemas.microsoft.com/office/drawing/2014/main" id="{3D7CEEC2-9488-A740-93A9-F251D648E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87AD46-DAE7-764D-87B3-5500939032C7}"/>
              </a:ext>
            </a:extLst>
          </p:cNvPr>
          <p:cNvSpPr>
            <a:spLocks noGrp="1"/>
          </p:cNvSpPr>
          <p:nvPr>
            <p:ph type="sldNum" sz="quarter" idx="12"/>
          </p:nvPr>
        </p:nvSpPr>
        <p:spPr/>
        <p:txBody>
          <a:bodyPr/>
          <a:lstStyle/>
          <a:p>
            <a:fld id="{BAA28B3E-6E18-B84C-A203-8B3F986A347C}" type="slidenum">
              <a:rPr lang="en-US" smtClean="0"/>
              <a:t>‹#›</a:t>
            </a:fld>
            <a:endParaRPr lang="en-US"/>
          </a:p>
        </p:txBody>
      </p:sp>
    </p:spTree>
    <p:extLst>
      <p:ext uri="{BB962C8B-B14F-4D97-AF65-F5344CB8AC3E}">
        <p14:creationId xmlns:p14="http://schemas.microsoft.com/office/powerpoint/2010/main" val="35614138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1A02-BCA2-E745-B314-5FD160023C9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1F0594-5640-5E4A-B6BE-0B597AD837A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4E8105E-DACB-F948-8FD0-2A7E0A6C20E3}"/>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9A409-8B20-8A46-B3B7-107DEB16314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8B63A92-4FDB-6F4C-9F2D-7E5E1B4DEBE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8A3E52-B9ED-0246-89D8-98A078E318A5}"/>
              </a:ext>
            </a:extLst>
          </p:cNvPr>
          <p:cNvSpPr>
            <a:spLocks noGrp="1"/>
          </p:cNvSpPr>
          <p:nvPr>
            <p:ph type="dt" sz="half" idx="10"/>
          </p:nvPr>
        </p:nvSpPr>
        <p:spPr/>
        <p:txBody>
          <a:bodyPr/>
          <a:lstStyle/>
          <a:p>
            <a:fld id="{033DF1C9-EFC5-1940-B8F7-20C9AD11654A}" type="datetimeFigureOut">
              <a:rPr lang="en-US" smtClean="0"/>
              <a:t>1/28/2019</a:t>
            </a:fld>
            <a:endParaRPr lang="en-US"/>
          </a:p>
        </p:txBody>
      </p:sp>
      <p:sp>
        <p:nvSpPr>
          <p:cNvPr id="8" name="Footer Placeholder 7">
            <a:extLst>
              <a:ext uri="{FF2B5EF4-FFF2-40B4-BE49-F238E27FC236}">
                <a16:creationId xmlns:a16="http://schemas.microsoft.com/office/drawing/2014/main" id="{A13E905F-C19B-514E-843C-A51BF9B449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530ACF-4E54-E040-A147-4B62F0212AAB}"/>
              </a:ext>
            </a:extLst>
          </p:cNvPr>
          <p:cNvSpPr>
            <a:spLocks noGrp="1"/>
          </p:cNvSpPr>
          <p:nvPr>
            <p:ph type="sldNum" sz="quarter" idx="12"/>
          </p:nvPr>
        </p:nvSpPr>
        <p:spPr/>
        <p:txBody>
          <a:bodyPr/>
          <a:lstStyle/>
          <a:p>
            <a:fld id="{BAA28B3E-6E18-B84C-A203-8B3F986A347C}" type="slidenum">
              <a:rPr lang="en-US" smtClean="0"/>
              <a:t>‹#›</a:t>
            </a:fld>
            <a:endParaRPr lang="en-US"/>
          </a:p>
        </p:txBody>
      </p:sp>
    </p:spTree>
    <p:extLst>
      <p:ext uri="{BB962C8B-B14F-4D97-AF65-F5344CB8AC3E}">
        <p14:creationId xmlns:p14="http://schemas.microsoft.com/office/powerpoint/2010/main" val="1623081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F55B-817B-9C40-8113-137F0B3EE6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D61F87-84B8-DC47-968C-C239D96FF8D1}"/>
              </a:ext>
            </a:extLst>
          </p:cNvPr>
          <p:cNvSpPr>
            <a:spLocks noGrp="1"/>
          </p:cNvSpPr>
          <p:nvPr>
            <p:ph type="dt" sz="half" idx="10"/>
          </p:nvPr>
        </p:nvSpPr>
        <p:spPr/>
        <p:txBody>
          <a:bodyPr/>
          <a:lstStyle/>
          <a:p>
            <a:fld id="{033DF1C9-EFC5-1940-B8F7-20C9AD11654A}" type="datetimeFigureOut">
              <a:rPr lang="en-US" smtClean="0"/>
              <a:t>1/28/2019</a:t>
            </a:fld>
            <a:endParaRPr lang="en-US"/>
          </a:p>
        </p:txBody>
      </p:sp>
      <p:sp>
        <p:nvSpPr>
          <p:cNvPr id="4" name="Footer Placeholder 3">
            <a:extLst>
              <a:ext uri="{FF2B5EF4-FFF2-40B4-BE49-F238E27FC236}">
                <a16:creationId xmlns:a16="http://schemas.microsoft.com/office/drawing/2014/main" id="{45F7366D-B15E-0242-841E-F9B09D565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EE3FB1-A8DE-0E41-94BE-CEC601D891EF}"/>
              </a:ext>
            </a:extLst>
          </p:cNvPr>
          <p:cNvSpPr>
            <a:spLocks noGrp="1"/>
          </p:cNvSpPr>
          <p:nvPr>
            <p:ph type="sldNum" sz="quarter" idx="12"/>
          </p:nvPr>
        </p:nvSpPr>
        <p:spPr/>
        <p:txBody>
          <a:bodyPr/>
          <a:lstStyle/>
          <a:p>
            <a:fld id="{BAA28B3E-6E18-B84C-A203-8B3F986A347C}" type="slidenum">
              <a:rPr lang="en-US" smtClean="0"/>
              <a:t>‹#›</a:t>
            </a:fld>
            <a:endParaRPr lang="en-US"/>
          </a:p>
        </p:txBody>
      </p:sp>
    </p:spTree>
    <p:extLst>
      <p:ext uri="{BB962C8B-B14F-4D97-AF65-F5344CB8AC3E}">
        <p14:creationId xmlns:p14="http://schemas.microsoft.com/office/powerpoint/2010/main" val="38570875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B02636-2D34-EA4D-BD5F-3240160F2663}"/>
              </a:ext>
            </a:extLst>
          </p:cNvPr>
          <p:cNvSpPr>
            <a:spLocks noGrp="1"/>
          </p:cNvSpPr>
          <p:nvPr>
            <p:ph type="dt" sz="half" idx="10"/>
          </p:nvPr>
        </p:nvSpPr>
        <p:spPr/>
        <p:txBody>
          <a:bodyPr/>
          <a:lstStyle/>
          <a:p>
            <a:fld id="{033DF1C9-EFC5-1940-B8F7-20C9AD11654A}" type="datetimeFigureOut">
              <a:rPr lang="en-US" smtClean="0"/>
              <a:t>1/28/2019</a:t>
            </a:fld>
            <a:endParaRPr lang="en-US"/>
          </a:p>
        </p:txBody>
      </p:sp>
      <p:sp>
        <p:nvSpPr>
          <p:cNvPr id="3" name="Footer Placeholder 2">
            <a:extLst>
              <a:ext uri="{FF2B5EF4-FFF2-40B4-BE49-F238E27FC236}">
                <a16:creationId xmlns:a16="http://schemas.microsoft.com/office/drawing/2014/main" id="{A021B5FB-B458-8C47-AC70-0BE1534EC0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C868DD-5C45-4F44-904C-C7F01D8AB510}"/>
              </a:ext>
            </a:extLst>
          </p:cNvPr>
          <p:cNvSpPr>
            <a:spLocks noGrp="1"/>
          </p:cNvSpPr>
          <p:nvPr>
            <p:ph type="sldNum" sz="quarter" idx="12"/>
          </p:nvPr>
        </p:nvSpPr>
        <p:spPr/>
        <p:txBody>
          <a:bodyPr/>
          <a:lstStyle/>
          <a:p>
            <a:fld id="{BAA28B3E-6E18-B84C-A203-8B3F986A347C}" type="slidenum">
              <a:rPr lang="en-US" smtClean="0"/>
              <a:t>‹#›</a:t>
            </a:fld>
            <a:endParaRPr lang="en-US"/>
          </a:p>
        </p:txBody>
      </p:sp>
    </p:spTree>
    <p:extLst>
      <p:ext uri="{BB962C8B-B14F-4D97-AF65-F5344CB8AC3E}">
        <p14:creationId xmlns:p14="http://schemas.microsoft.com/office/powerpoint/2010/main" val="34679273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28-47D4-BC4E-ABDD-F93FBE6297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6D969CC-8D30-D340-8973-CC3A4409E8A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AAAFBA-8E03-F445-BA25-3C8A9B086EF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5805F22-4008-534D-A1EB-8DF751D22A8B}"/>
              </a:ext>
            </a:extLst>
          </p:cNvPr>
          <p:cNvSpPr>
            <a:spLocks noGrp="1"/>
          </p:cNvSpPr>
          <p:nvPr>
            <p:ph type="dt" sz="half" idx="10"/>
          </p:nvPr>
        </p:nvSpPr>
        <p:spPr/>
        <p:txBody>
          <a:bodyPr/>
          <a:lstStyle/>
          <a:p>
            <a:fld id="{033DF1C9-EFC5-1940-B8F7-20C9AD11654A}" type="datetimeFigureOut">
              <a:rPr lang="en-US" smtClean="0"/>
              <a:t>1/28/2019</a:t>
            </a:fld>
            <a:endParaRPr lang="en-US"/>
          </a:p>
        </p:txBody>
      </p:sp>
      <p:sp>
        <p:nvSpPr>
          <p:cNvPr id="6" name="Footer Placeholder 5">
            <a:extLst>
              <a:ext uri="{FF2B5EF4-FFF2-40B4-BE49-F238E27FC236}">
                <a16:creationId xmlns:a16="http://schemas.microsoft.com/office/drawing/2014/main" id="{D480895C-624D-9A46-B961-455F3474D1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67EE6-0B38-4A47-BBB0-7EF75B0F08DD}"/>
              </a:ext>
            </a:extLst>
          </p:cNvPr>
          <p:cNvSpPr>
            <a:spLocks noGrp="1"/>
          </p:cNvSpPr>
          <p:nvPr>
            <p:ph type="sldNum" sz="quarter" idx="12"/>
          </p:nvPr>
        </p:nvSpPr>
        <p:spPr/>
        <p:txBody>
          <a:bodyPr/>
          <a:lstStyle/>
          <a:p>
            <a:fld id="{BAA28B3E-6E18-B84C-A203-8B3F986A347C}" type="slidenum">
              <a:rPr lang="en-US" smtClean="0"/>
              <a:t>‹#›</a:t>
            </a:fld>
            <a:endParaRPr lang="en-US"/>
          </a:p>
        </p:txBody>
      </p:sp>
    </p:spTree>
    <p:extLst>
      <p:ext uri="{BB962C8B-B14F-4D97-AF65-F5344CB8AC3E}">
        <p14:creationId xmlns:p14="http://schemas.microsoft.com/office/powerpoint/2010/main" val="3664628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65890-8826-AC49-B9EB-07CB8290F80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84BAB52-841F-384D-9B5E-481842072E0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C4F2625-DBE3-2D40-B6FD-6E7E262FB6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8BEFDAE-DDDC-4448-84AB-8471A27CE5D3}"/>
              </a:ext>
            </a:extLst>
          </p:cNvPr>
          <p:cNvSpPr>
            <a:spLocks noGrp="1"/>
          </p:cNvSpPr>
          <p:nvPr>
            <p:ph type="dt" sz="half" idx="10"/>
          </p:nvPr>
        </p:nvSpPr>
        <p:spPr/>
        <p:txBody>
          <a:bodyPr/>
          <a:lstStyle/>
          <a:p>
            <a:fld id="{033DF1C9-EFC5-1940-B8F7-20C9AD11654A}" type="datetimeFigureOut">
              <a:rPr lang="en-US" smtClean="0"/>
              <a:t>1/28/2019</a:t>
            </a:fld>
            <a:endParaRPr lang="en-US"/>
          </a:p>
        </p:txBody>
      </p:sp>
      <p:sp>
        <p:nvSpPr>
          <p:cNvPr id="6" name="Footer Placeholder 5">
            <a:extLst>
              <a:ext uri="{FF2B5EF4-FFF2-40B4-BE49-F238E27FC236}">
                <a16:creationId xmlns:a16="http://schemas.microsoft.com/office/drawing/2014/main" id="{D6517771-485C-6E43-9192-6747374B95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60DC7-C661-024B-9AF7-34624CB61505}"/>
              </a:ext>
            </a:extLst>
          </p:cNvPr>
          <p:cNvSpPr>
            <a:spLocks noGrp="1"/>
          </p:cNvSpPr>
          <p:nvPr>
            <p:ph type="sldNum" sz="quarter" idx="12"/>
          </p:nvPr>
        </p:nvSpPr>
        <p:spPr/>
        <p:txBody>
          <a:bodyPr/>
          <a:lstStyle/>
          <a:p>
            <a:fld id="{BAA28B3E-6E18-B84C-A203-8B3F986A347C}" type="slidenum">
              <a:rPr lang="en-US" smtClean="0"/>
              <a:t>‹#›</a:t>
            </a:fld>
            <a:endParaRPr lang="en-US"/>
          </a:p>
        </p:txBody>
      </p:sp>
    </p:spTree>
    <p:extLst>
      <p:ext uri="{BB962C8B-B14F-4D97-AF65-F5344CB8AC3E}">
        <p14:creationId xmlns:p14="http://schemas.microsoft.com/office/powerpoint/2010/main" val="39490340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248D-1323-FE46-93FA-4B130285DB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24E68D-ADF1-0740-934B-281C1CC49F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2FD7E-25C0-7B43-AB3D-DA3BD0B47457}"/>
              </a:ext>
            </a:extLst>
          </p:cNvPr>
          <p:cNvSpPr>
            <a:spLocks noGrp="1"/>
          </p:cNvSpPr>
          <p:nvPr>
            <p:ph type="dt" sz="half" idx="10"/>
          </p:nvPr>
        </p:nvSpPr>
        <p:spPr/>
        <p:txBody>
          <a:bodyPr/>
          <a:lstStyle/>
          <a:p>
            <a:fld id="{033DF1C9-EFC5-1940-B8F7-20C9AD11654A}" type="datetimeFigureOut">
              <a:rPr lang="en-US" smtClean="0"/>
              <a:t>1/28/2019</a:t>
            </a:fld>
            <a:endParaRPr lang="en-US"/>
          </a:p>
        </p:txBody>
      </p:sp>
      <p:sp>
        <p:nvSpPr>
          <p:cNvPr id="5" name="Footer Placeholder 4">
            <a:extLst>
              <a:ext uri="{FF2B5EF4-FFF2-40B4-BE49-F238E27FC236}">
                <a16:creationId xmlns:a16="http://schemas.microsoft.com/office/drawing/2014/main" id="{E16F8A3D-6D1B-BA40-9276-66689F03E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0D179-CC64-1342-B70C-B73FEAB80A9E}"/>
              </a:ext>
            </a:extLst>
          </p:cNvPr>
          <p:cNvSpPr>
            <a:spLocks noGrp="1"/>
          </p:cNvSpPr>
          <p:nvPr>
            <p:ph type="sldNum" sz="quarter" idx="12"/>
          </p:nvPr>
        </p:nvSpPr>
        <p:spPr/>
        <p:txBody>
          <a:bodyPr/>
          <a:lstStyle/>
          <a:p>
            <a:fld id="{BAA28B3E-6E18-B84C-A203-8B3F986A347C}" type="slidenum">
              <a:rPr lang="en-US" smtClean="0"/>
              <a:t>‹#›</a:t>
            </a:fld>
            <a:endParaRPr lang="en-US"/>
          </a:p>
        </p:txBody>
      </p:sp>
    </p:spTree>
    <p:extLst>
      <p:ext uri="{BB962C8B-B14F-4D97-AF65-F5344CB8AC3E}">
        <p14:creationId xmlns:p14="http://schemas.microsoft.com/office/powerpoint/2010/main" val="6900493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28DF67-FAB2-AC49-AC24-18B8786DF2E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BC0A9-27B2-A341-90B5-A9CF21ED97A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9E3B7-97BE-7C41-88A3-7000693E1CE5}"/>
              </a:ext>
            </a:extLst>
          </p:cNvPr>
          <p:cNvSpPr>
            <a:spLocks noGrp="1"/>
          </p:cNvSpPr>
          <p:nvPr>
            <p:ph type="dt" sz="half" idx="10"/>
          </p:nvPr>
        </p:nvSpPr>
        <p:spPr/>
        <p:txBody>
          <a:bodyPr/>
          <a:lstStyle/>
          <a:p>
            <a:fld id="{033DF1C9-EFC5-1940-B8F7-20C9AD11654A}" type="datetimeFigureOut">
              <a:rPr lang="en-US" smtClean="0"/>
              <a:t>1/28/2019</a:t>
            </a:fld>
            <a:endParaRPr lang="en-US"/>
          </a:p>
        </p:txBody>
      </p:sp>
      <p:sp>
        <p:nvSpPr>
          <p:cNvPr id="5" name="Footer Placeholder 4">
            <a:extLst>
              <a:ext uri="{FF2B5EF4-FFF2-40B4-BE49-F238E27FC236}">
                <a16:creationId xmlns:a16="http://schemas.microsoft.com/office/drawing/2014/main" id="{044BCE40-B216-7C42-927C-73CE31708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C1AA3-E8A9-0D42-B844-641777510B7F}"/>
              </a:ext>
            </a:extLst>
          </p:cNvPr>
          <p:cNvSpPr>
            <a:spLocks noGrp="1"/>
          </p:cNvSpPr>
          <p:nvPr>
            <p:ph type="sldNum" sz="quarter" idx="12"/>
          </p:nvPr>
        </p:nvSpPr>
        <p:spPr/>
        <p:txBody>
          <a:bodyPr/>
          <a:lstStyle/>
          <a:p>
            <a:fld id="{BAA28B3E-6E18-B84C-A203-8B3F986A347C}" type="slidenum">
              <a:rPr lang="en-US" smtClean="0"/>
              <a:t>‹#›</a:t>
            </a:fld>
            <a:endParaRPr lang="en-US"/>
          </a:p>
        </p:txBody>
      </p:sp>
    </p:spTree>
    <p:extLst>
      <p:ext uri="{BB962C8B-B14F-4D97-AF65-F5344CB8AC3E}">
        <p14:creationId xmlns:p14="http://schemas.microsoft.com/office/powerpoint/2010/main" val="1059203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1F5E95-57BC-444E-A736-C2EB45E95EDD}"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71919-B2F6-43C4-97E4-8F6595B200E9}" type="slidenum">
              <a:rPr lang="en-US" smtClean="0"/>
              <a:t>‹#›</a:t>
            </a:fld>
            <a:endParaRPr lang="en-US"/>
          </a:p>
        </p:txBody>
      </p:sp>
    </p:spTree>
    <p:extLst>
      <p:ext uri="{BB962C8B-B14F-4D97-AF65-F5344CB8AC3E}">
        <p14:creationId xmlns:p14="http://schemas.microsoft.com/office/powerpoint/2010/main" val="16042876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1F5E95-57BC-444E-A736-C2EB45E95EDD}"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71919-B2F6-43C4-97E4-8F6595B200E9}" type="slidenum">
              <a:rPr lang="en-US" smtClean="0"/>
              <a:t>‹#›</a:t>
            </a:fld>
            <a:endParaRPr lang="en-US"/>
          </a:p>
        </p:txBody>
      </p:sp>
    </p:spTree>
    <p:extLst>
      <p:ext uri="{BB962C8B-B14F-4D97-AF65-F5344CB8AC3E}">
        <p14:creationId xmlns:p14="http://schemas.microsoft.com/office/powerpoint/2010/main" val="4434630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1F5E95-57BC-444E-A736-C2EB45E95EDD}"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71919-B2F6-43C4-97E4-8F6595B200E9}" type="slidenum">
              <a:rPr lang="en-US" smtClean="0"/>
              <a:t>‹#›</a:t>
            </a:fld>
            <a:endParaRPr lang="en-US"/>
          </a:p>
        </p:txBody>
      </p:sp>
    </p:spTree>
    <p:extLst>
      <p:ext uri="{BB962C8B-B14F-4D97-AF65-F5344CB8AC3E}">
        <p14:creationId xmlns:p14="http://schemas.microsoft.com/office/powerpoint/2010/main" val="1738828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1F5E95-57BC-444E-A736-C2EB45E95EDD}"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71919-B2F6-43C4-97E4-8F6595B200E9}" type="slidenum">
              <a:rPr lang="en-US" smtClean="0"/>
              <a:t>‹#›</a:t>
            </a:fld>
            <a:endParaRPr lang="en-US"/>
          </a:p>
        </p:txBody>
      </p:sp>
    </p:spTree>
    <p:extLst>
      <p:ext uri="{BB962C8B-B14F-4D97-AF65-F5344CB8AC3E}">
        <p14:creationId xmlns:p14="http://schemas.microsoft.com/office/powerpoint/2010/main" val="1727648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5" Type="http://schemas.openxmlformats.org/officeDocument/2006/relationships/slideLayout" Target="../slideLayouts/slideLayout122.xml"/><Relationship Id="rId4"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4" Type="http://schemas.openxmlformats.org/officeDocument/2006/relationships/image" Target="../media/image7.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6.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9.jpeg"/><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8.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theme" Target="../theme/theme19.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theme" Target="../theme/theme22.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18" Type="http://schemas.openxmlformats.org/officeDocument/2006/relationships/slideLayout" Target="../slideLayouts/slideLayout25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20" Type="http://schemas.openxmlformats.org/officeDocument/2006/relationships/theme" Target="../theme/theme23.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19" Type="http://schemas.openxmlformats.org/officeDocument/2006/relationships/slideLayout" Target="../slideLayouts/slideLayout258.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image" Target="../media/image7.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Line 8"/>
          <p:cNvSpPr>
            <a:spLocks noChangeShapeType="1"/>
          </p:cNvSpPr>
          <p:nvPr/>
        </p:nvSpPr>
        <p:spPr bwMode="auto">
          <a:xfrm>
            <a:off x="508000" y="6572250"/>
            <a:ext cx="7710488" cy="1588"/>
          </a:xfrm>
          <a:prstGeom prst="line">
            <a:avLst/>
          </a:prstGeom>
          <a:noFill/>
          <a:ln w="25400">
            <a:solidFill>
              <a:schemeClr val="tx1"/>
            </a:solidFill>
            <a:round/>
            <a:headEnd type="none" w="sm" len="sm"/>
            <a:tailEnd type="none" w="sm" len="sm"/>
          </a:ln>
          <a:effectLst/>
        </p:spPr>
        <p:txBody>
          <a:bodyPr wrap="none" anchor="ctr"/>
          <a:lstStyle/>
          <a:p>
            <a:pPr>
              <a:defRPr/>
            </a:pPr>
            <a:endParaRPr lang="en-US">
              <a:latin typeface="Arial" pitchFamily="-107" charset="0"/>
              <a:ea typeface="+mn-ea"/>
            </a:endParaRPr>
          </a:p>
        </p:txBody>
      </p:sp>
      <p:sp>
        <p:nvSpPr>
          <p:cNvPr id="1033" name="Rectangle 9"/>
          <p:cNvSpPr>
            <a:spLocks noChangeArrowheads="1"/>
          </p:cNvSpPr>
          <p:nvPr/>
        </p:nvSpPr>
        <p:spPr bwMode="auto">
          <a:xfrm>
            <a:off x="1200150" y="6343650"/>
            <a:ext cx="7232650" cy="457200"/>
          </a:xfrm>
          <a:prstGeom prst="rect">
            <a:avLst/>
          </a:prstGeom>
          <a:noFill/>
          <a:ln w="9525">
            <a:noFill/>
            <a:miter lim="800000"/>
            <a:headEnd/>
            <a:tailEnd/>
          </a:ln>
          <a:effectLst/>
        </p:spPr>
        <p:txBody>
          <a:bodyPr lIns="92075" tIns="46038" rIns="92075" bIns="46038">
            <a:spAutoFit/>
          </a:bodyPr>
          <a:lstStyle/>
          <a:p>
            <a:r>
              <a:rPr lang="en-US"/>
              <a:t>GeoSoilEnviroCARS           		COMPRES Annual Meeting 2011</a:t>
            </a:r>
          </a:p>
          <a:p>
            <a:endParaRPr lang="en-US" i="0"/>
          </a:p>
        </p:txBody>
      </p:sp>
      <p:pic>
        <p:nvPicPr>
          <p:cNvPr id="1030" name="Picture 10"/>
          <p:cNvPicPr>
            <a:picLocks noChangeArrowheads="1"/>
          </p:cNvPicPr>
          <p:nvPr/>
        </p:nvPicPr>
        <p:blipFill>
          <a:blip r:embed="rId14"/>
          <a:srcRect/>
          <a:stretch>
            <a:fillRect/>
          </a:stretch>
        </p:blipFill>
        <p:spPr bwMode="auto">
          <a:xfrm>
            <a:off x="457200" y="5867400"/>
            <a:ext cx="676275" cy="6588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72" r:id="rId12"/>
  </p:sldLayoutIdLst>
  <p:txStyles>
    <p:titleStyle>
      <a:lvl1pPr algn="ctr" rtl="0" eaLnBrk="0" fontAlgn="base" hangingPunct="0">
        <a:spcBef>
          <a:spcPct val="0"/>
        </a:spcBef>
        <a:spcAft>
          <a:spcPct val="0"/>
        </a:spcAft>
        <a:defRPr sz="2800">
          <a:solidFill>
            <a:schemeClr val="tx2"/>
          </a:solidFill>
          <a:latin typeface="+mj-lt"/>
          <a:ea typeface="ＭＳ Ｐゴシック" pitchFamily="-107" charset="-128"/>
          <a:cs typeface="+mj-cs"/>
        </a:defRPr>
      </a:lvl1pPr>
      <a:lvl2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2pPr>
      <a:lvl3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3pPr>
      <a:lvl4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4pPr>
      <a:lvl5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5pPr>
      <a:lvl6pPr marL="457200" algn="ctr" rtl="0" eaLnBrk="0" fontAlgn="base" hangingPunct="0">
        <a:spcBef>
          <a:spcPct val="0"/>
        </a:spcBef>
        <a:spcAft>
          <a:spcPct val="0"/>
        </a:spcAft>
        <a:defRPr sz="2800">
          <a:solidFill>
            <a:schemeClr val="tx2"/>
          </a:solidFill>
          <a:latin typeface="Arial" pitchFamily="-107" charset="0"/>
        </a:defRPr>
      </a:lvl6pPr>
      <a:lvl7pPr marL="914400" algn="ctr" rtl="0" eaLnBrk="0" fontAlgn="base" hangingPunct="0">
        <a:spcBef>
          <a:spcPct val="0"/>
        </a:spcBef>
        <a:spcAft>
          <a:spcPct val="0"/>
        </a:spcAft>
        <a:defRPr sz="2800">
          <a:solidFill>
            <a:schemeClr val="tx2"/>
          </a:solidFill>
          <a:latin typeface="Arial" pitchFamily="-107" charset="0"/>
        </a:defRPr>
      </a:lvl7pPr>
      <a:lvl8pPr marL="1371600" algn="ctr" rtl="0" eaLnBrk="0" fontAlgn="base" hangingPunct="0">
        <a:spcBef>
          <a:spcPct val="0"/>
        </a:spcBef>
        <a:spcAft>
          <a:spcPct val="0"/>
        </a:spcAft>
        <a:defRPr sz="2800">
          <a:solidFill>
            <a:schemeClr val="tx2"/>
          </a:solidFill>
          <a:latin typeface="Arial" pitchFamily="-107" charset="0"/>
        </a:defRPr>
      </a:lvl8pPr>
      <a:lvl9pPr marL="1828800" algn="ctr" rtl="0" eaLnBrk="0" fontAlgn="base" hangingPunct="0">
        <a:spcBef>
          <a:spcPct val="0"/>
        </a:spcBef>
        <a:spcAft>
          <a:spcPct val="0"/>
        </a:spcAft>
        <a:defRPr sz="28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1/28/2019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6709815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1/28/2019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995613" y="487687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
        <p:nvSpPr>
          <p:cNvPr id="7" name="Rectangle 6"/>
          <p:cNvSpPr/>
          <p:nvPr userDrawn="1"/>
        </p:nvSpPr>
        <p:spPr>
          <a:xfrm>
            <a:off x="0" y="6477000"/>
            <a:ext cx="6316824" cy="45720"/>
          </a:xfrm>
          <a:prstGeom prst="rect">
            <a:avLst/>
          </a:prstGeom>
          <a:solidFill>
            <a:srgbClr val="293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flipV="1">
            <a:off x="6477001" y="6477001"/>
            <a:ext cx="2788298"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userDrawn="1"/>
        </p:nvSpPr>
        <p:spPr>
          <a:xfrm>
            <a:off x="152400" y="6172201"/>
            <a:ext cx="1188146" cy="253916"/>
          </a:xfrm>
          <a:prstGeom prst="rect">
            <a:avLst/>
          </a:prstGeom>
          <a:noFill/>
        </p:spPr>
        <p:txBody>
          <a:bodyPr wrap="none" rtlCol="0">
            <a:spAutoFit/>
          </a:bodyPr>
          <a:lstStyle/>
          <a:p>
            <a:r>
              <a:rPr lang="en-US" sz="1050" b="1" spc="375" dirty="0" smtClean="0">
                <a:latin typeface="Arial" panose="020B0604020202020204" pitchFamily="34" charset="0"/>
                <a:ea typeface="Segoe UI" panose="020B0502040204020203" pitchFamily="34" charset="0"/>
                <a:cs typeface="Arial" panose="020B0604020202020204" pitchFamily="34" charset="0"/>
              </a:rPr>
              <a:t>GSECARS</a:t>
            </a:r>
            <a:endParaRPr lang="en-US" sz="1050" b="1" spc="375" dirty="0">
              <a:latin typeface="Arial" panose="020B0604020202020204" pitchFamily="34" charset="0"/>
              <a:ea typeface="Segoe UI" panose="020B0502040204020203" pitchFamily="34" charset="0"/>
              <a:cs typeface="Arial" panose="020B0604020202020204" pitchFamily="34" charset="0"/>
            </a:endParaRPr>
          </a:p>
        </p:txBody>
      </p:sp>
      <p:sp>
        <p:nvSpPr>
          <p:cNvPr id="10" name="TextBox 9"/>
          <p:cNvSpPr txBox="1"/>
          <p:nvPr userDrawn="1"/>
        </p:nvSpPr>
        <p:spPr>
          <a:xfrm>
            <a:off x="152400" y="6512868"/>
            <a:ext cx="1755609" cy="219291"/>
          </a:xfrm>
          <a:prstGeom prst="rect">
            <a:avLst/>
          </a:prstGeom>
          <a:noFill/>
        </p:spPr>
        <p:txBody>
          <a:bodyPr wrap="none" rtlCol="0">
            <a:spAutoFit/>
          </a:bodyPr>
          <a:lstStyle/>
          <a:p>
            <a:r>
              <a:rPr lang="en-US" sz="825" b="0" spc="-75" dirty="0" smtClean="0">
                <a:latin typeface="Arial" panose="020B0604020202020204" pitchFamily="34" charset="0"/>
                <a:ea typeface="Segoe UI" panose="020B0502040204020203" pitchFamily="34" charset="0"/>
                <a:cs typeface="Arial" panose="020B0604020202020204" pitchFamily="34" charset="0"/>
              </a:rPr>
              <a:t>Sector 13, The Advanced Photon Source</a:t>
            </a:r>
            <a:endParaRPr lang="en-US" sz="825" b="0" spc="-75" dirty="0">
              <a:latin typeface="Arial" panose="020B0604020202020204" pitchFamily="34" charset="0"/>
              <a:ea typeface="Segoe UI" panose="020B0502040204020203" pitchFamily="34" charset="0"/>
              <a:cs typeface="Arial" panose="020B0604020202020204" pitchFamily="34" charset="0"/>
            </a:endParaRPr>
          </a:p>
        </p:txBody>
      </p:sp>
      <p:sp>
        <p:nvSpPr>
          <p:cNvPr id="11" name="TextBox 10"/>
          <p:cNvSpPr txBox="1"/>
          <p:nvPr userDrawn="1"/>
        </p:nvSpPr>
        <p:spPr>
          <a:xfrm>
            <a:off x="7079779" y="6167802"/>
            <a:ext cx="1959191" cy="253916"/>
          </a:xfrm>
          <a:prstGeom prst="rect">
            <a:avLst/>
          </a:prstGeom>
          <a:noFill/>
        </p:spPr>
        <p:txBody>
          <a:bodyPr wrap="none" rtlCol="0">
            <a:spAutoFit/>
          </a:bodyPr>
          <a:lstStyle/>
          <a:p>
            <a:r>
              <a:rPr lang="en-US" sz="1050" b="1" spc="375" dirty="0" smtClean="0">
                <a:latin typeface="Arial" panose="020B0604020202020204" pitchFamily="34" charset="0"/>
                <a:ea typeface="Segoe UI" panose="020B0502040204020203" pitchFamily="34" charset="0"/>
                <a:cs typeface="Arial" panose="020B0604020202020204" pitchFamily="34" charset="0"/>
              </a:rPr>
              <a:t>APS SAC Review</a:t>
            </a:r>
            <a:endParaRPr lang="en-US" sz="1050" b="1" spc="375" dirty="0">
              <a:latin typeface="Arial" panose="020B0604020202020204" pitchFamily="34" charset="0"/>
              <a:ea typeface="Segoe UI" panose="020B0502040204020203" pitchFamily="34" charset="0"/>
              <a:cs typeface="Arial" panose="020B0604020202020204" pitchFamily="34" charset="0"/>
            </a:endParaRPr>
          </a:p>
        </p:txBody>
      </p:sp>
      <p:sp>
        <p:nvSpPr>
          <p:cNvPr id="12" name="TextBox 11"/>
          <p:cNvSpPr txBox="1"/>
          <p:nvPr userDrawn="1"/>
        </p:nvSpPr>
        <p:spPr>
          <a:xfrm>
            <a:off x="8097977" y="6524896"/>
            <a:ext cx="1273085" cy="219291"/>
          </a:xfrm>
          <a:prstGeom prst="rect">
            <a:avLst/>
          </a:prstGeom>
          <a:noFill/>
        </p:spPr>
        <p:txBody>
          <a:bodyPr wrap="square" rtlCol="0">
            <a:spAutoFit/>
          </a:bodyPr>
          <a:lstStyle/>
          <a:p>
            <a:r>
              <a:rPr lang="en-US" sz="825" b="0" spc="-75" dirty="0" smtClean="0">
                <a:latin typeface="Arial" panose="020B0604020202020204" pitchFamily="34" charset="0"/>
                <a:ea typeface="Segoe UI" panose="020B0502040204020203" pitchFamily="34" charset="0"/>
                <a:cs typeface="Arial" panose="020B0604020202020204" pitchFamily="34" charset="0"/>
              </a:rPr>
              <a:t>November</a:t>
            </a:r>
            <a:r>
              <a:rPr lang="en-US" sz="825" b="0" spc="-75" baseline="0" dirty="0" smtClean="0">
                <a:latin typeface="Arial" panose="020B0604020202020204" pitchFamily="34" charset="0"/>
                <a:ea typeface="Segoe UI" panose="020B0502040204020203" pitchFamily="34" charset="0"/>
                <a:cs typeface="Arial" panose="020B0604020202020204" pitchFamily="34" charset="0"/>
              </a:rPr>
              <a:t> 6, 2018</a:t>
            </a:r>
            <a:endParaRPr lang="en-US" sz="825" b="0" spc="-75" dirty="0">
              <a:latin typeface="Arial" panose="020B0604020202020204" pitchFamily="34" charset="0"/>
              <a:ea typeface="Segoe UI" panose="020B0502040204020203" pitchFamily="34" charset="0"/>
              <a:cs typeface="Arial" panose="020B0604020202020204" pitchFamily="34" charset="0"/>
            </a:endParaRPr>
          </a:p>
        </p:txBody>
      </p:sp>
      <p:cxnSp>
        <p:nvCxnSpPr>
          <p:cNvPr id="13" name="Straight Connector 12"/>
          <p:cNvCxnSpPr/>
          <p:nvPr userDrawn="1"/>
        </p:nvCxnSpPr>
        <p:spPr>
          <a:xfrm>
            <a:off x="254525" y="6578536"/>
            <a:ext cx="8607330" cy="0"/>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75694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4"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1/28/2019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995613" y="487687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
        <p:nvSpPr>
          <p:cNvPr id="7" name="Rectangle 6"/>
          <p:cNvSpPr/>
          <p:nvPr userDrawn="1"/>
        </p:nvSpPr>
        <p:spPr>
          <a:xfrm>
            <a:off x="0" y="6477000"/>
            <a:ext cx="6316824" cy="45720"/>
          </a:xfrm>
          <a:prstGeom prst="rect">
            <a:avLst/>
          </a:prstGeom>
          <a:solidFill>
            <a:srgbClr val="293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flipV="1">
            <a:off x="6477001" y="6477001"/>
            <a:ext cx="2788298"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userDrawn="1"/>
        </p:nvSpPr>
        <p:spPr>
          <a:xfrm>
            <a:off x="152400" y="6172201"/>
            <a:ext cx="1188146" cy="253916"/>
          </a:xfrm>
          <a:prstGeom prst="rect">
            <a:avLst/>
          </a:prstGeom>
          <a:noFill/>
        </p:spPr>
        <p:txBody>
          <a:bodyPr wrap="none" rtlCol="0">
            <a:spAutoFit/>
          </a:bodyPr>
          <a:lstStyle/>
          <a:p>
            <a:r>
              <a:rPr lang="en-US" sz="1050" b="1" spc="375" dirty="0" smtClean="0">
                <a:latin typeface="Arial" panose="020B0604020202020204" pitchFamily="34" charset="0"/>
                <a:ea typeface="Segoe UI" panose="020B0502040204020203" pitchFamily="34" charset="0"/>
                <a:cs typeface="Arial" panose="020B0604020202020204" pitchFamily="34" charset="0"/>
              </a:rPr>
              <a:t>GSECARS</a:t>
            </a:r>
            <a:endParaRPr lang="en-US" sz="1050" b="1" spc="375" dirty="0">
              <a:latin typeface="Arial" panose="020B0604020202020204" pitchFamily="34" charset="0"/>
              <a:ea typeface="Segoe UI" panose="020B0502040204020203" pitchFamily="34" charset="0"/>
              <a:cs typeface="Arial" panose="020B0604020202020204" pitchFamily="34" charset="0"/>
            </a:endParaRPr>
          </a:p>
        </p:txBody>
      </p:sp>
      <p:sp>
        <p:nvSpPr>
          <p:cNvPr id="10" name="TextBox 9"/>
          <p:cNvSpPr txBox="1"/>
          <p:nvPr userDrawn="1"/>
        </p:nvSpPr>
        <p:spPr>
          <a:xfrm>
            <a:off x="152400" y="6512868"/>
            <a:ext cx="1755609" cy="219291"/>
          </a:xfrm>
          <a:prstGeom prst="rect">
            <a:avLst/>
          </a:prstGeom>
          <a:noFill/>
        </p:spPr>
        <p:txBody>
          <a:bodyPr wrap="none" rtlCol="0">
            <a:spAutoFit/>
          </a:bodyPr>
          <a:lstStyle/>
          <a:p>
            <a:r>
              <a:rPr lang="en-US" sz="825" b="0" spc="-75" dirty="0" smtClean="0">
                <a:latin typeface="Arial" panose="020B0604020202020204" pitchFamily="34" charset="0"/>
                <a:ea typeface="Segoe UI" panose="020B0502040204020203" pitchFamily="34" charset="0"/>
                <a:cs typeface="Arial" panose="020B0604020202020204" pitchFamily="34" charset="0"/>
              </a:rPr>
              <a:t>Sector 13, The Advanced Photon Source</a:t>
            </a:r>
            <a:endParaRPr lang="en-US" sz="825" b="0" spc="-75" dirty="0">
              <a:latin typeface="Arial" panose="020B0604020202020204" pitchFamily="34" charset="0"/>
              <a:ea typeface="Segoe UI" panose="020B0502040204020203" pitchFamily="34" charset="0"/>
              <a:cs typeface="Arial" panose="020B0604020202020204" pitchFamily="34" charset="0"/>
            </a:endParaRPr>
          </a:p>
        </p:txBody>
      </p:sp>
      <p:sp>
        <p:nvSpPr>
          <p:cNvPr id="11" name="TextBox 10"/>
          <p:cNvSpPr txBox="1"/>
          <p:nvPr userDrawn="1"/>
        </p:nvSpPr>
        <p:spPr>
          <a:xfrm>
            <a:off x="7079779" y="6167802"/>
            <a:ext cx="1959191" cy="253916"/>
          </a:xfrm>
          <a:prstGeom prst="rect">
            <a:avLst/>
          </a:prstGeom>
          <a:noFill/>
        </p:spPr>
        <p:txBody>
          <a:bodyPr wrap="none" rtlCol="0">
            <a:spAutoFit/>
          </a:bodyPr>
          <a:lstStyle/>
          <a:p>
            <a:r>
              <a:rPr lang="en-US" sz="1050" b="1" spc="375" dirty="0" smtClean="0">
                <a:latin typeface="Arial" panose="020B0604020202020204" pitchFamily="34" charset="0"/>
                <a:ea typeface="Segoe UI" panose="020B0502040204020203" pitchFamily="34" charset="0"/>
                <a:cs typeface="Arial" panose="020B0604020202020204" pitchFamily="34" charset="0"/>
              </a:rPr>
              <a:t>APS SAC Review</a:t>
            </a:r>
            <a:endParaRPr lang="en-US" sz="1050" b="1" spc="375" dirty="0">
              <a:latin typeface="Arial" panose="020B0604020202020204" pitchFamily="34" charset="0"/>
              <a:ea typeface="Segoe UI" panose="020B0502040204020203" pitchFamily="34" charset="0"/>
              <a:cs typeface="Arial" panose="020B0604020202020204" pitchFamily="34" charset="0"/>
            </a:endParaRPr>
          </a:p>
        </p:txBody>
      </p:sp>
      <p:sp>
        <p:nvSpPr>
          <p:cNvPr id="12" name="TextBox 11"/>
          <p:cNvSpPr txBox="1"/>
          <p:nvPr userDrawn="1"/>
        </p:nvSpPr>
        <p:spPr>
          <a:xfrm>
            <a:off x="8097977" y="6524896"/>
            <a:ext cx="1273085" cy="219291"/>
          </a:xfrm>
          <a:prstGeom prst="rect">
            <a:avLst/>
          </a:prstGeom>
          <a:noFill/>
        </p:spPr>
        <p:txBody>
          <a:bodyPr wrap="square" rtlCol="0">
            <a:spAutoFit/>
          </a:bodyPr>
          <a:lstStyle/>
          <a:p>
            <a:r>
              <a:rPr lang="en-US" sz="825" b="0" spc="-75" dirty="0" smtClean="0">
                <a:latin typeface="Arial" panose="020B0604020202020204" pitchFamily="34" charset="0"/>
                <a:ea typeface="Segoe UI" panose="020B0502040204020203" pitchFamily="34" charset="0"/>
                <a:cs typeface="Arial" panose="020B0604020202020204" pitchFamily="34" charset="0"/>
              </a:rPr>
              <a:t>November</a:t>
            </a:r>
            <a:r>
              <a:rPr lang="en-US" sz="825" b="0" spc="-75" baseline="0" dirty="0" smtClean="0">
                <a:latin typeface="Arial" panose="020B0604020202020204" pitchFamily="34" charset="0"/>
                <a:ea typeface="Segoe UI" panose="020B0502040204020203" pitchFamily="34" charset="0"/>
                <a:cs typeface="Arial" panose="020B0604020202020204" pitchFamily="34" charset="0"/>
              </a:rPr>
              <a:t> 5, 2018</a:t>
            </a:r>
            <a:endParaRPr lang="en-US" sz="825" b="0" spc="-75" dirty="0">
              <a:latin typeface="Arial" panose="020B0604020202020204" pitchFamily="34" charset="0"/>
              <a:ea typeface="Segoe UI" panose="020B0502040204020203" pitchFamily="34" charset="0"/>
              <a:cs typeface="Arial" panose="020B0604020202020204" pitchFamily="34" charset="0"/>
            </a:endParaRPr>
          </a:p>
        </p:txBody>
      </p:sp>
      <p:cxnSp>
        <p:nvCxnSpPr>
          <p:cNvPr id="13" name="Straight Connector 12"/>
          <p:cNvCxnSpPr/>
          <p:nvPr userDrawn="1"/>
        </p:nvCxnSpPr>
        <p:spPr>
          <a:xfrm>
            <a:off x="254525" y="6578536"/>
            <a:ext cx="8607330" cy="0"/>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5967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1" y="6477000"/>
            <a:ext cx="6316663" cy="46038"/>
          </a:xfrm>
          <a:prstGeom prst="rect">
            <a:avLst/>
          </a:prstGeom>
          <a:solidFill>
            <a:srgbClr val="293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9" name="Rectangle 8"/>
          <p:cNvSpPr/>
          <p:nvPr userDrawn="1"/>
        </p:nvSpPr>
        <p:spPr>
          <a:xfrm flipV="1">
            <a:off x="6477001" y="6477000"/>
            <a:ext cx="2787650" cy="460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11" name="TextBox 10"/>
          <p:cNvSpPr txBox="1"/>
          <p:nvPr userDrawn="1"/>
        </p:nvSpPr>
        <p:spPr>
          <a:xfrm>
            <a:off x="152401" y="6172201"/>
            <a:ext cx="1188146" cy="253916"/>
          </a:xfrm>
          <a:prstGeom prst="rect">
            <a:avLst/>
          </a:prstGeom>
          <a:noFill/>
        </p:spPr>
        <p:txBody>
          <a:bodyPr wrap="none">
            <a:spAutoFit/>
          </a:bodyPr>
          <a:lstStyle/>
          <a:p>
            <a:pPr>
              <a:defRPr/>
            </a:pPr>
            <a:r>
              <a:rPr lang="en-US" sz="1050" b="1" spc="375" dirty="0">
                <a:ea typeface="Segoe UI" panose="020B0502040204020203" pitchFamily="34" charset="0"/>
                <a:cs typeface="Arial" panose="020B0604020202020204" pitchFamily="34" charset="0"/>
              </a:rPr>
              <a:t>GSECARS</a:t>
            </a:r>
          </a:p>
        </p:txBody>
      </p:sp>
      <p:sp>
        <p:nvSpPr>
          <p:cNvPr id="12" name="TextBox 11"/>
          <p:cNvSpPr txBox="1"/>
          <p:nvPr userDrawn="1"/>
        </p:nvSpPr>
        <p:spPr>
          <a:xfrm>
            <a:off x="152401" y="6513514"/>
            <a:ext cx="1866217" cy="219291"/>
          </a:xfrm>
          <a:prstGeom prst="rect">
            <a:avLst/>
          </a:prstGeom>
          <a:noFill/>
        </p:spPr>
        <p:txBody>
          <a:bodyPr wrap="none">
            <a:spAutoFit/>
          </a:bodyPr>
          <a:lstStyle/>
          <a:p>
            <a:pPr>
              <a:defRPr/>
            </a:pPr>
            <a:r>
              <a:rPr lang="en-US" sz="825" spc="-75" dirty="0">
                <a:ea typeface="Segoe UI" panose="020B0502040204020203" pitchFamily="34" charset="0"/>
                <a:cs typeface="Arial" panose="020B0604020202020204" pitchFamily="34" charset="0"/>
              </a:rPr>
              <a:t>Sector 13, The Advanced Photon Source</a:t>
            </a:r>
          </a:p>
        </p:txBody>
      </p:sp>
      <p:sp>
        <p:nvSpPr>
          <p:cNvPr id="13" name="TextBox 12"/>
          <p:cNvSpPr txBox="1"/>
          <p:nvPr userDrawn="1"/>
        </p:nvSpPr>
        <p:spPr>
          <a:xfrm>
            <a:off x="6534151" y="6181726"/>
            <a:ext cx="1959191" cy="253916"/>
          </a:xfrm>
          <a:prstGeom prst="rect">
            <a:avLst/>
          </a:prstGeom>
          <a:noFill/>
        </p:spPr>
        <p:txBody>
          <a:bodyPr wrap="none">
            <a:spAutoFit/>
          </a:bodyPr>
          <a:lstStyle/>
          <a:p>
            <a:pPr>
              <a:defRPr/>
            </a:pPr>
            <a:r>
              <a:rPr lang="en-US" sz="1050" b="1" spc="375" dirty="0">
                <a:ea typeface="Segoe UI" panose="020B0502040204020203" pitchFamily="34" charset="0"/>
                <a:cs typeface="Arial" panose="020B0604020202020204" pitchFamily="34" charset="0"/>
              </a:rPr>
              <a:t>APS SAC Review</a:t>
            </a:r>
          </a:p>
        </p:txBody>
      </p:sp>
      <p:sp>
        <p:nvSpPr>
          <p:cNvPr id="14" name="TextBox 13"/>
          <p:cNvSpPr txBox="1"/>
          <p:nvPr userDrawn="1"/>
        </p:nvSpPr>
        <p:spPr>
          <a:xfrm>
            <a:off x="7970592" y="6524383"/>
            <a:ext cx="933269" cy="219291"/>
          </a:xfrm>
          <a:prstGeom prst="rect">
            <a:avLst/>
          </a:prstGeom>
          <a:noFill/>
        </p:spPr>
        <p:txBody>
          <a:bodyPr wrap="none">
            <a:spAutoFit/>
          </a:bodyPr>
          <a:lstStyle/>
          <a:p>
            <a:pPr>
              <a:defRPr/>
            </a:pPr>
            <a:r>
              <a:rPr lang="en-US" sz="825" spc="-75" dirty="0" smtClean="0">
                <a:ea typeface="Segoe UI" panose="020B0502040204020203" pitchFamily="34" charset="0"/>
                <a:cs typeface="Arial" panose="020B0604020202020204" pitchFamily="34" charset="0"/>
              </a:rPr>
              <a:t>November</a:t>
            </a:r>
            <a:r>
              <a:rPr lang="en-US" sz="825" spc="-75" baseline="0" dirty="0" smtClean="0">
                <a:ea typeface="Segoe UI" panose="020B0502040204020203" pitchFamily="34" charset="0"/>
                <a:cs typeface="Arial" panose="020B0604020202020204" pitchFamily="34" charset="0"/>
              </a:rPr>
              <a:t> 5, 2018</a:t>
            </a:r>
            <a:endParaRPr lang="en-US" sz="825" spc="-75" dirty="0">
              <a:ea typeface="Segoe UI" panose="020B0502040204020203" pitchFamily="34" charset="0"/>
              <a:cs typeface="Arial" panose="020B0604020202020204" pitchFamily="34" charset="0"/>
            </a:endParaRPr>
          </a:p>
        </p:txBody>
      </p:sp>
      <p:cxnSp>
        <p:nvCxnSpPr>
          <p:cNvPr id="15" name="Straight Connector 14"/>
          <p:cNvCxnSpPr/>
          <p:nvPr userDrawn="1"/>
        </p:nvCxnSpPr>
        <p:spPr>
          <a:xfrm>
            <a:off x="-857250" y="6700260"/>
            <a:ext cx="8607425" cy="0"/>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71330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itchFamily="34" charset="0"/>
        </a:defRPr>
      </a:lvl2pPr>
      <a:lvl3pPr algn="l" rtl="0" eaLnBrk="0" fontAlgn="base" hangingPunct="0">
        <a:lnSpc>
          <a:spcPct val="90000"/>
        </a:lnSpc>
        <a:spcBef>
          <a:spcPct val="0"/>
        </a:spcBef>
        <a:spcAft>
          <a:spcPct val="0"/>
        </a:spcAft>
        <a:defRPr sz="3300">
          <a:solidFill>
            <a:schemeClr val="tx1"/>
          </a:solidFill>
          <a:latin typeface="Calibri Light" pitchFamily="34" charset="0"/>
        </a:defRPr>
      </a:lvl3pPr>
      <a:lvl4pPr algn="l" rtl="0" eaLnBrk="0" fontAlgn="base" hangingPunct="0">
        <a:lnSpc>
          <a:spcPct val="90000"/>
        </a:lnSpc>
        <a:spcBef>
          <a:spcPct val="0"/>
        </a:spcBef>
        <a:spcAft>
          <a:spcPct val="0"/>
        </a:spcAft>
        <a:defRPr sz="3300">
          <a:solidFill>
            <a:schemeClr val="tx1"/>
          </a:solidFill>
          <a:latin typeface="Calibri Light" pitchFamily="34" charset="0"/>
        </a:defRPr>
      </a:lvl4pPr>
      <a:lvl5pPr algn="l" rtl="0" eaLnBrk="0" fontAlgn="base" hangingPunct="0">
        <a:lnSpc>
          <a:spcPct val="90000"/>
        </a:lnSpc>
        <a:spcBef>
          <a:spcPct val="0"/>
        </a:spcBef>
        <a:spcAft>
          <a:spcPct val="0"/>
        </a:spcAft>
        <a:defRPr sz="3300">
          <a:solidFill>
            <a:schemeClr val="tx1"/>
          </a:solidFill>
          <a:latin typeface="Calibri Light" pitchFamily="34" charset="0"/>
        </a:defRPr>
      </a:lvl5pPr>
      <a:lvl6pPr marL="342900" algn="l" rtl="0" fontAlgn="base">
        <a:lnSpc>
          <a:spcPct val="90000"/>
        </a:lnSpc>
        <a:spcBef>
          <a:spcPct val="0"/>
        </a:spcBef>
        <a:spcAft>
          <a:spcPct val="0"/>
        </a:spcAft>
        <a:defRPr sz="3300">
          <a:solidFill>
            <a:schemeClr val="tx1"/>
          </a:solidFill>
          <a:latin typeface="Calibri Light" pitchFamily="34" charset="0"/>
        </a:defRPr>
      </a:lvl6pPr>
      <a:lvl7pPr marL="685800" algn="l" rtl="0" fontAlgn="base">
        <a:lnSpc>
          <a:spcPct val="90000"/>
        </a:lnSpc>
        <a:spcBef>
          <a:spcPct val="0"/>
        </a:spcBef>
        <a:spcAft>
          <a:spcPct val="0"/>
        </a:spcAft>
        <a:defRPr sz="3300">
          <a:solidFill>
            <a:schemeClr val="tx1"/>
          </a:solidFill>
          <a:latin typeface="Calibri Light" pitchFamily="34" charset="0"/>
        </a:defRPr>
      </a:lvl7pPr>
      <a:lvl8pPr marL="1028700" algn="l" rtl="0" fontAlgn="base">
        <a:lnSpc>
          <a:spcPct val="90000"/>
        </a:lnSpc>
        <a:spcBef>
          <a:spcPct val="0"/>
        </a:spcBef>
        <a:spcAft>
          <a:spcPct val="0"/>
        </a:spcAft>
        <a:defRPr sz="3300">
          <a:solidFill>
            <a:schemeClr val="tx1"/>
          </a:solidFill>
          <a:latin typeface="Calibri Light" pitchFamily="34" charset="0"/>
        </a:defRPr>
      </a:lvl8pPr>
      <a:lvl9pPr marL="1371600" algn="l"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9" name="TextBox 8"/>
          <p:cNvSpPr txBox="1"/>
          <p:nvPr userDrawn="1"/>
        </p:nvSpPr>
        <p:spPr>
          <a:xfrm>
            <a:off x="6253914" y="6621205"/>
            <a:ext cx="2779795" cy="246221"/>
          </a:xfrm>
          <a:prstGeom prst="rect">
            <a:avLst/>
          </a:prstGeom>
          <a:noFill/>
        </p:spPr>
        <p:txBody>
          <a:bodyPr wrap="square" rtlCol="0">
            <a:spAutoFit/>
          </a:bodyPr>
          <a:lstStyle/>
          <a:p>
            <a:pPr algn="r"/>
            <a:r>
              <a:rPr lang="en-US" sz="1000" b="1" dirty="0" smtClean="0">
                <a:solidFill>
                  <a:schemeClr val="bg1"/>
                </a:solidFill>
                <a:latin typeface="Arial" panose="020B0604020202020204" pitchFamily="34" charset="0"/>
                <a:cs typeface="Arial" panose="020B0604020202020204" pitchFamily="34" charset="0"/>
              </a:rPr>
              <a:t>DOE / NSF Site Visit   •   May 18, 2016</a:t>
            </a:r>
            <a:endParaRPr lang="en-US" sz="1000" b="1" dirty="0">
              <a:solidFill>
                <a:schemeClr val="bg1"/>
              </a:solidFill>
              <a:latin typeface="Arial" panose="020B0604020202020204" pitchFamily="34" charset="0"/>
              <a:cs typeface="Arial" panose="020B0604020202020204" pitchFamily="34" charset="0"/>
            </a:endParaRPr>
          </a:p>
        </p:txBody>
      </p:sp>
      <p:sp>
        <p:nvSpPr>
          <p:cNvPr id="10" name="TextBox 9"/>
          <p:cNvSpPr txBox="1"/>
          <p:nvPr userDrawn="1"/>
        </p:nvSpPr>
        <p:spPr>
          <a:xfrm>
            <a:off x="133587" y="6544160"/>
            <a:ext cx="1598515" cy="338554"/>
          </a:xfrm>
          <a:prstGeom prst="rect">
            <a:avLst/>
          </a:prstGeom>
          <a:noFill/>
        </p:spPr>
        <p:txBody>
          <a:bodyPr wrap="none" rtlCol="0">
            <a:spAutoFit/>
          </a:bodyPr>
          <a:lstStyle/>
          <a:p>
            <a:r>
              <a:rPr lang="en-US" sz="1600" b="1" dirty="0" err="1" smtClean="0">
                <a:solidFill>
                  <a:schemeClr val="bg1"/>
                </a:solidFill>
                <a:latin typeface="Arial" panose="020B0604020202020204" pitchFamily="34" charset="0"/>
                <a:cs typeface="Arial" panose="020B0604020202020204" pitchFamily="34" charset="0"/>
              </a:rPr>
              <a:t>GeoSoilEnviro</a:t>
            </a:r>
            <a:endParaRPr lang="en-US" sz="16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r>
              <a:rPr lang="en-US" sz="1600" b="1" dirty="0" smtClean="0">
                <a:solidFill>
                  <a:schemeClr val="accent3">
                    <a:lumMod val="60000"/>
                    <a:lumOff val="40000"/>
                  </a:schemeClr>
                </a:solidFill>
                <a:latin typeface="Arial" panose="020B0604020202020204" pitchFamily="34" charset="0"/>
                <a:cs typeface="Arial" panose="020B0604020202020204" pitchFamily="34" charset="0"/>
              </a:rPr>
              <a:t>CARS</a:t>
            </a:r>
            <a:endParaRPr lang="en-US" sz="1600" b="1" dirty="0">
              <a:solidFill>
                <a:schemeClr val="accent3">
                  <a:lumMod val="60000"/>
                  <a:lumOff val="40000"/>
                </a:schemeClr>
              </a:solidFill>
              <a:latin typeface="Arial" panose="020B0604020202020204" pitchFamily="34" charset="0"/>
              <a:cs typeface="Arial" panose="020B0604020202020204" pitchFamily="34" charset="0"/>
            </a:endParaRPr>
          </a:p>
        </p:txBody>
      </p:sp>
      <p:sp>
        <p:nvSpPr>
          <p:cNvPr id="2" name="TextBox 1"/>
          <p:cNvSpPr txBox="1"/>
          <p:nvPr userDrawn="1"/>
        </p:nvSpPr>
        <p:spPr>
          <a:xfrm>
            <a:off x="3352800" y="6553200"/>
            <a:ext cx="2635658" cy="261610"/>
          </a:xfrm>
          <a:prstGeom prst="rect">
            <a:avLst/>
          </a:prstGeom>
          <a:noFill/>
        </p:spPr>
        <p:txBody>
          <a:bodyPr wrap="none" rtlCol="0">
            <a:spAutoFit/>
          </a:bodyPr>
          <a:lstStyle/>
          <a:p>
            <a:r>
              <a:rPr lang="en-US" sz="1100" dirty="0" smtClean="0">
                <a:solidFill>
                  <a:schemeClr val="bg1"/>
                </a:solidFill>
                <a:latin typeface="Arial" panose="020B0604020202020204" pitchFamily="34" charset="0"/>
                <a:cs typeface="Arial" panose="020B0604020202020204" pitchFamily="34" charset="0"/>
              </a:rPr>
              <a:t>Introduction</a:t>
            </a:r>
            <a:r>
              <a:rPr lang="en-US" sz="1100" baseline="0" dirty="0" smtClean="0">
                <a:solidFill>
                  <a:schemeClr val="bg1"/>
                </a:solidFill>
                <a:latin typeface="Arial" panose="020B0604020202020204" pitchFamily="34" charset="0"/>
                <a:cs typeface="Arial" panose="020B0604020202020204" pitchFamily="34" charset="0"/>
              </a:rPr>
              <a:t> to GSECARS</a:t>
            </a:r>
            <a:r>
              <a:rPr lang="en-US" sz="1100" dirty="0" smtClean="0">
                <a:solidFill>
                  <a:schemeClr val="bg1"/>
                </a:solidFill>
                <a:latin typeface="Arial" panose="020B0604020202020204" pitchFamily="34" charset="0"/>
                <a:cs typeface="Arial" panose="020B0604020202020204" pitchFamily="34" charset="0"/>
              </a:rPr>
              <a:t>: Mark</a:t>
            </a:r>
            <a:r>
              <a:rPr lang="en-US" sz="1100" baseline="0" dirty="0" smtClean="0">
                <a:solidFill>
                  <a:schemeClr val="bg1"/>
                </a:solidFill>
                <a:latin typeface="Arial" panose="020B0604020202020204" pitchFamily="34" charset="0"/>
                <a:cs typeface="Arial" panose="020B0604020202020204" pitchFamily="34" charset="0"/>
              </a:rPr>
              <a:t> Rivers</a:t>
            </a:r>
            <a:endParaRPr lang="en-US" sz="11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328472"/>
      </p:ext>
    </p:extLst>
  </p:cSld>
  <p:clrMap bg1="lt1" tx1="dk1" bg2="lt2" tx2="dk2" accent1="accent1" accent2="accent2" accent3="accent3" accent4="accent4" accent5="accent5" accent6="accent6" hlink="hlink" folHlink="folHlink"/>
  <p:sldLayoutIdLst>
    <p:sldLayoutId id="2147483844" r:id="rId1"/>
    <p:sldLayoutId id="214748384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3E5F4E-B46C-6C42-8619-D085F60B59D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D34A2A-2D82-7349-8C6A-7083F3F80AD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501D9-222F-E540-95D1-AD40AA50E4A3}"/>
              </a:ext>
            </a:extLst>
          </p:cNvPr>
          <p:cNvSpPr>
            <a:spLocks noGrp="1"/>
          </p:cNvSpPr>
          <p:nvPr>
            <p:ph type="dt" sz="half" idx="2"/>
          </p:nvPr>
        </p:nvSpPr>
        <p:spPr>
          <a:xfrm>
            <a:off x="628650" y="635638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1E6F612-1301-7E4E-A491-A17D02F784D4}" type="datetimeFigureOut">
              <a:rPr lang="en-US" b="0" i="0" smtClean="0">
                <a:solidFill>
                  <a:prstClr val="black">
                    <a:tint val="75000"/>
                  </a:prstClr>
                </a:solidFill>
                <a:latin typeface="Calibri" panose="020F0502020204030204"/>
                <a:ea typeface="+mn-ea"/>
              </a:rPr>
              <a:pPr eaLnBrk="1" fontAlgn="auto" hangingPunct="1">
                <a:spcBef>
                  <a:spcPts val="0"/>
                </a:spcBef>
                <a:spcAft>
                  <a:spcPts val="0"/>
                </a:spcAft>
              </a:pPr>
              <a:t>1/28/2019</a:t>
            </a:fld>
            <a:endParaRPr lang="en-US" b="0" i="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00372DE2-B246-8546-AD2C-5EA13D594BE8}"/>
              </a:ext>
            </a:extLst>
          </p:cNvPr>
          <p:cNvSpPr>
            <a:spLocks noGrp="1"/>
          </p:cNvSpPr>
          <p:nvPr>
            <p:ph type="ftr" sz="quarter" idx="3"/>
          </p:nvPr>
        </p:nvSpPr>
        <p:spPr>
          <a:xfrm>
            <a:off x="3028950" y="635638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i="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6D5F1321-39B3-F045-BA06-49D5AF2B1274}"/>
              </a:ext>
            </a:extLst>
          </p:cNvPr>
          <p:cNvSpPr>
            <a:spLocks noGrp="1"/>
          </p:cNvSpPr>
          <p:nvPr>
            <p:ph type="sldNum" sz="quarter" idx="4"/>
          </p:nvPr>
        </p:nvSpPr>
        <p:spPr>
          <a:xfrm>
            <a:off x="6457950" y="635638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9DDB899F-DAD7-9746-AEC5-FE78781F4406}" type="slidenum">
              <a:rPr lang="en-US" b="0" i="0" smtClean="0">
                <a:solidFill>
                  <a:prstClr val="black">
                    <a:tint val="75000"/>
                  </a:prstClr>
                </a:solidFill>
                <a:latin typeface="Calibri" panose="020F0502020204030204"/>
                <a:ea typeface="+mn-ea"/>
              </a:rPr>
              <a:pPr eaLnBrk="1" fontAlgn="auto" hangingPunct="1">
                <a:spcBef>
                  <a:spcPts val="0"/>
                </a:spcBef>
                <a:spcAft>
                  <a:spcPts val="0"/>
                </a:spcAft>
              </a:pPr>
              <a:t>‹#›</a:t>
            </a:fld>
            <a:endParaRPr lang="en-US" b="0" i="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78554420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slide footer_blue_646.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324600"/>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7010400" y="6572250"/>
            <a:ext cx="13716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a:defRPr/>
            </a:pPr>
            <a:fld id="{2B3D62E6-D198-4025-8D89-D287174F39FA}" type="datetime1">
              <a:rPr lang="en-US"/>
              <a:pPr>
                <a:defRPr/>
              </a:pPr>
              <a:t>1/28/2019</a:t>
            </a:fld>
            <a:endParaRPr lang="en-US"/>
          </a:p>
        </p:txBody>
      </p:sp>
      <p:sp>
        <p:nvSpPr>
          <p:cNvPr id="1029" name="Rectangle 5"/>
          <p:cNvSpPr>
            <a:spLocks noGrp="1" noChangeArrowheads="1"/>
          </p:cNvSpPr>
          <p:nvPr>
            <p:ph type="ftr" sz="quarter" idx="3"/>
          </p:nvPr>
        </p:nvSpPr>
        <p:spPr bwMode="auto">
          <a:xfrm>
            <a:off x="657225" y="6307138"/>
            <a:ext cx="59420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lvl1pPr>
          </a:lstStyle>
          <a:p>
            <a:pPr>
              <a:defRPr/>
            </a:pPr>
            <a:r>
              <a:rPr lang="en-US"/>
              <a:t>Advanced Photon Source, Argonne National Laboratory</a:t>
            </a:r>
          </a:p>
        </p:txBody>
      </p:sp>
      <p:sp>
        <p:nvSpPr>
          <p:cNvPr id="1030" name="Rectangle 6"/>
          <p:cNvSpPr>
            <a:spLocks noGrp="1" noChangeArrowheads="1"/>
          </p:cNvSpPr>
          <p:nvPr>
            <p:ph type="sldNum" sz="quarter" idx="4"/>
          </p:nvPr>
        </p:nvSpPr>
        <p:spPr bwMode="auto">
          <a:xfrm>
            <a:off x="8610600" y="6489700"/>
            <a:ext cx="3841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a:lvl1pPr>
          </a:lstStyle>
          <a:p>
            <a:pPr>
              <a:defRPr/>
            </a:pPr>
            <a:fld id="{18BBF24D-CF5B-42BA-AE36-2157705E4A55}" type="slidenum">
              <a:rPr lang="en-US"/>
              <a:pPr>
                <a:defRPr/>
              </a:pPr>
              <a:t>‹#›</a:t>
            </a:fld>
            <a:endParaRPr lang="en-US"/>
          </a:p>
        </p:txBody>
      </p:sp>
      <p:pic>
        <p:nvPicPr>
          <p:cNvPr id="1032" name="Picture 7" descr="slide header_646.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040248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hf hdr="0" dt="0"/>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Trebuchet MS" pitchFamily="34" charset="0"/>
        </a:defRPr>
      </a:lvl2pPr>
      <a:lvl3pPr algn="l" rtl="0" eaLnBrk="0" fontAlgn="base" hangingPunct="0">
        <a:spcBef>
          <a:spcPct val="0"/>
        </a:spcBef>
        <a:spcAft>
          <a:spcPct val="0"/>
        </a:spcAft>
        <a:defRPr sz="2600" b="1">
          <a:solidFill>
            <a:schemeClr val="tx2"/>
          </a:solidFill>
          <a:latin typeface="Trebuchet MS" pitchFamily="34" charset="0"/>
        </a:defRPr>
      </a:lvl3pPr>
      <a:lvl4pPr algn="l" rtl="0" eaLnBrk="0" fontAlgn="base" hangingPunct="0">
        <a:spcBef>
          <a:spcPct val="0"/>
        </a:spcBef>
        <a:spcAft>
          <a:spcPct val="0"/>
        </a:spcAft>
        <a:defRPr sz="2600" b="1">
          <a:solidFill>
            <a:schemeClr val="tx2"/>
          </a:solidFill>
          <a:latin typeface="Trebuchet MS" pitchFamily="34" charset="0"/>
        </a:defRPr>
      </a:lvl4pPr>
      <a:lvl5pPr algn="l" rtl="0" eaLnBrk="0" fontAlgn="base" hangingPunct="0">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A9AA4809-05A0-4428-BF70-A7B744955F58}" type="datetime1">
              <a:rPr lang="en-US"/>
              <a:pPr>
                <a:defRPr/>
              </a:pPr>
              <a:t>1/28/2019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r>
              <a:rPr lang="en-US"/>
              <a:t>GeoSoilEnviroCARS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90412FC-B96C-4921-A6F3-2074FF2787AB}" type="slidenum">
              <a:rPr lang="en-US" altLang="en-US"/>
              <a:pPr/>
              <a:t>‹#›</a:t>
            </a:fld>
            <a:endParaRPr lang="en-US" altLang="en-US"/>
          </a:p>
        </p:txBody>
      </p:sp>
    </p:spTree>
    <p:extLst>
      <p:ext uri="{BB962C8B-B14F-4D97-AF65-F5344CB8AC3E}">
        <p14:creationId xmlns:p14="http://schemas.microsoft.com/office/powerpoint/2010/main" val="3204681471"/>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hf sldNum="0" hdr="0" ftr="0" dt="0"/>
  <p:txStyles>
    <p:titleStyle>
      <a:lvl1pPr algn="ctr" rtl="0" fontAlgn="base">
        <a:spcBef>
          <a:spcPct val="0"/>
        </a:spcBef>
        <a:spcAft>
          <a:spcPct val="0"/>
        </a:spcAft>
        <a:defRPr sz="4400" kern="1200">
          <a:solidFill>
            <a:schemeClr val="accent1"/>
          </a:solidFill>
          <a:latin typeface="+mn-lt"/>
          <a:ea typeface="+mj-ea"/>
          <a:cs typeface="+mj-cs"/>
        </a:defRPr>
      </a:lvl1pPr>
      <a:lvl2pPr algn="ctr" rtl="0" fontAlgn="base">
        <a:spcBef>
          <a:spcPct val="0"/>
        </a:spcBef>
        <a:spcAft>
          <a:spcPct val="0"/>
        </a:spcAft>
        <a:defRPr sz="4400">
          <a:solidFill>
            <a:schemeClr val="accent1"/>
          </a:solidFill>
          <a:latin typeface="Times New Roman" panose="02020603050405020304" pitchFamily="18" charset="0"/>
        </a:defRPr>
      </a:lvl2pPr>
      <a:lvl3pPr algn="ctr" rtl="0" fontAlgn="base">
        <a:spcBef>
          <a:spcPct val="0"/>
        </a:spcBef>
        <a:spcAft>
          <a:spcPct val="0"/>
        </a:spcAft>
        <a:defRPr sz="4400">
          <a:solidFill>
            <a:schemeClr val="accent1"/>
          </a:solidFill>
          <a:latin typeface="Times New Roman" panose="02020603050405020304" pitchFamily="18" charset="0"/>
        </a:defRPr>
      </a:lvl3pPr>
      <a:lvl4pPr algn="ctr" rtl="0" fontAlgn="base">
        <a:spcBef>
          <a:spcPct val="0"/>
        </a:spcBef>
        <a:spcAft>
          <a:spcPct val="0"/>
        </a:spcAft>
        <a:defRPr sz="4400">
          <a:solidFill>
            <a:schemeClr val="accent1"/>
          </a:solidFill>
          <a:latin typeface="Times New Roman" panose="02020603050405020304" pitchFamily="18" charset="0"/>
        </a:defRPr>
      </a:lvl4pPr>
      <a:lvl5pPr algn="ctr" rtl="0" fontAlgn="base">
        <a:spcBef>
          <a:spcPct val="0"/>
        </a:spcBef>
        <a:spcAft>
          <a:spcPct val="0"/>
        </a:spcAft>
        <a:defRPr sz="4400">
          <a:solidFill>
            <a:schemeClr val="accent1"/>
          </a:solidFill>
          <a:latin typeface="Times New Roman" panose="02020603050405020304" pitchFamily="18" charset="0"/>
        </a:defRPr>
      </a:lvl5pPr>
      <a:lvl6pPr marL="457200" algn="ctr" rtl="0" fontAlgn="base">
        <a:spcBef>
          <a:spcPct val="0"/>
        </a:spcBef>
        <a:spcAft>
          <a:spcPct val="0"/>
        </a:spcAft>
        <a:defRPr sz="4400">
          <a:solidFill>
            <a:schemeClr val="accent1"/>
          </a:solidFill>
          <a:latin typeface="Times New Roman" panose="02020603050405020304" pitchFamily="18" charset="0"/>
        </a:defRPr>
      </a:lvl6pPr>
      <a:lvl7pPr marL="914400" algn="ctr" rtl="0" fontAlgn="base">
        <a:spcBef>
          <a:spcPct val="0"/>
        </a:spcBef>
        <a:spcAft>
          <a:spcPct val="0"/>
        </a:spcAft>
        <a:defRPr sz="4400">
          <a:solidFill>
            <a:schemeClr val="accent1"/>
          </a:solidFill>
          <a:latin typeface="Times New Roman" panose="02020603050405020304" pitchFamily="18" charset="0"/>
        </a:defRPr>
      </a:lvl7pPr>
      <a:lvl8pPr marL="1371600" algn="ctr" rtl="0" fontAlgn="base">
        <a:spcBef>
          <a:spcPct val="0"/>
        </a:spcBef>
        <a:spcAft>
          <a:spcPct val="0"/>
        </a:spcAft>
        <a:defRPr sz="4400">
          <a:solidFill>
            <a:schemeClr val="accent1"/>
          </a:solidFill>
          <a:latin typeface="Times New Roman" panose="02020603050405020304" pitchFamily="18" charset="0"/>
        </a:defRPr>
      </a:lvl8pPr>
      <a:lvl9pPr marL="1828800" algn="ctr" rtl="0" fontAlgn="base">
        <a:spcBef>
          <a:spcPct val="0"/>
        </a:spcBef>
        <a:spcAft>
          <a:spcPct val="0"/>
        </a:spcAft>
        <a:defRPr sz="4400">
          <a:solidFill>
            <a:schemeClr val="accent1"/>
          </a:solidFill>
          <a:latin typeface="Times New Roman" panose="02020603050405020304" pitchFamily="18"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429306F-A935-4D1C-94EB-22EA0E5B0A9E}" type="datetime1">
              <a:rPr lang="en-US" smtClean="0">
                <a:solidFill>
                  <a:prstClr val="black">
                    <a:tint val="75000"/>
                  </a:prstClr>
                </a:solidFill>
                <a:latin typeface="Calibri"/>
              </a:rPr>
              <a:pPr fontAlgn="auto">
                <a:spcBef>
                  <a:spcPts val="0"/>
                </a:spcBef>
                <a:spcAft>
                  <a:spcPts val="0"/>
                </a:spcAft>
              </a:pPr>
              <a:t>1/28/2019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DOE Council on Earth Sciences                                                     Oct. 26, 2010</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32F71E3-BF02-4FFB-B839-E80FD88608A7}"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9581298"/>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Rectangle 5"/>
          <p:cNvSpPr>
            <a:spLocks noGrp="1" noChangeArrowheads="1"/>
          </p:cNvSpPr>
          <p:nvPr>
            <p:ph type="ftr" sz="quarter" idx="3"/>
          </p:nvPr>
        </p:nvSpPr>
        <p:spPr>
          <a:xfrm>
            <a:off x="533400" y="6397627"/>
            <a:ext cx="8153400" cy="307975"/>
          </a:xfrm>
          <a:prstGeom prst="rect">
            <a:avLst/>
          </a:prstGeom>
          <a:ln/>
        </p:spPr>
        <p:txBody>
          <a:bodyPr/>
          <a:lstStyle>
            <a:lvl1pPr algn="ctr">
              <a:defRPr b="0">
                <a:solidFill>
                  <a:schemeClr val="tx1"/>
                </a:solidFill>
                <a:latin typeface="Calibri" pitchFamily="34" charset="0"/>
                <a:cs typeface="Calibri" pitchFamily="34" charset="0"/>
              </a:defRPr>
            </a:lvl1pPr>
          </a:lstStyle>
          <a:p>
            <a:pPr>
              <a:defRPr/>
            </a:pPr>
            <a:r>
              <a:rPr lang="en-US" smtClean="0">
                <a:solidFill>
                  <a:srgbClr val="000000"/>
                </a:solidFill>
              </a:rPr>
              <a:t>Steve Sutton           JPSI Seminar           April 18, 2012</a:t>
            </a:r>
            <a:endParaRPr lang="en-US" dirty="0">
              <a:solidFill>
                <a:srgbClr val="000000"/>
              </a:solidFill>
            </a:endParaRPr>
          </a:p>
        </p:txBody>
      </p:sp>
    </p:spTree>
    <p:extLst>
      <p:ext uri="{BB962C8B-B14F-4D97-AF65-F5344CB8AC3E}">
        <p14:creationId xmlns:p14="http://schemas.microsoft.com/office/powerpoint/2010/main" val="130735028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Lst>
  <p:hf sldNum="0" hdr="0" ftr="0" dt="0"/>
  <p:txStyles>
    <p:titleStyle>
      <a:lvl1pPr algn="ctr" rtl="0" eaLnBrk="0" fontAlgn="base" hangingPunct="0">
        <a:spcBef>
          <a:spcPct val="0"/>
        </a:spcBef>
        <a:spcAft>
          <a:spcPct val="0"/>
        </a:spcAft>
        <a:defRPr sz="2800" b="1">
          <a:solidFill>
            <a:schemeClr val="tx1"/>
          </a:solidFill>
          <a:latin typeface="+mj-lt"/>
          <a:ea typeface="+mj-ea"/>
          <a:cs typeface="+mj-cs"/>
        </a:defRPr>
      </a:lvl1pPr>
      <a:lvl2pPr algn="ctr" rtl="0" eaLnBrk="0" fontAlgn="base" hangingPunct="0">
        <a:spcBef>
          <a:spcPct val="0"/>
        </a:spcBef>
        <a:spcAft>
          <a:spcPct val="0"/>
        </a:spcAft>
        <a:defRPr sz="2800" b="1">
          <a:solidFill>
            <a:schemeClr val="tx1"/>
          </a:solidFill>
          <a:latin typeface="Times New Roman" pitchFamily="18" charset="0"/>
        </a:defRPr>
      </a:lvl2pPr>
      <a:lvl3pPr algn="ctr" rtl="0" eaLnBrk="0" fontAlgn="base" hangingPunct="0">
        <a:spcBef>
          <a:spcPct val="0"/>
        </a:spcBef>
        <a:spcAft>
          <a:spcPct val="0"/>
        </a:spcAft>
        <a:defRPr sz="2800" b="1">
          <a:solidFill>
            <a:schemeClr val="tx1"/>
          </a:solidFill>
          <a:latin typeface="Times New Roman" pitchFamily="18" charset="0"/>
        </a:defRPr>
      </a:lvl3pPr>
      <a:lvl4pPr algn="ctr" rtl="0" eaLnBrk="0" fontAlgn="base" hangingPunct="0">
        <a:spcBef>
          <a:spcPct val="0"/>
        </a:spcBef>
        <a:spcAft>
          <a:spcPct val="0"/>
        </a:spcAft>
        <a:defRPr sz="2800" b="1">
          <a:solidFill>
            <a:schemeClr val="tx1"/>
          </a:solidFill>
          <a:latin typeface="Times New Roman" pitchFamily="18" charset="0"/>
        </a:defRPr>
      </a:lvl4pPr>
      <a:lvl5pPr algn="ctr" rtl="0" eaLnBrk="0" fontAlgn="base" hangingPunct="0">
        <a:spcBef>
          <a:spcPct val="0"/>
        </a:spcBef>
        <a:spcAft>
          <a:spcPct val="0"/>
        </a:spcAft>
        <a:defRPr sz="2800" b="1">
          <a:solidFill>
            <a:schemeClr val="tx1"/>
          </a:solidFill>
          <a:latin typeface="Times New Roman" pitchFamily="18" charset="0"/>
        </a:defRPr>
      </a:lvl5pPr>
      <a:lvl6pPr marL="457200" algn="ctr" rtl="0" fontAlgn="base">
        <a:spcBef>
          <a:spcPct val="0"/>
        </a:spcBef>
        <a:spcAft>
          <a:spcPct val="0"/>
        </a:spcAft>
        <a:defRPr sz="2800" b="1">
          <a:solidFill>
            <a:schemeClr val="tx1"/>
          </a:solidFill>
          <a:latin typeface="Times New Roman" pitchFamily="18" charset="0"/>
        </a:defRPr>
      </a:lvl6pPr>
      <a:lvl7pPr marL="914400" algn="ctr" rtl="0" fontAlgn="base">
        <a:spcBef>
          <a:spcPct val="0"/>
        </a:spcBef>
        <a:spcAft>
          <a:spcPct val="0"/>
        </a:spcAft>
        <a:defRPr sz="2800" b="1">
          <a:solidFill>
            <a:schemeClr val="tx1"/>
          </a:solidFill>
          <a:latin typeface="Times New Roman" pitchFamily="18" charset="0"/>
        </a:defRPr>
      </a:lvl7pPr>
      <a:lvl8pPr marL="1371600" algn="ctr" rtl="0" fontAlgn="base">
        <a:spcBef>
          <a:spcPct val="0"/>
        </a:spcBef>
        <a:spcAft>
          <a:spcPct val="0"/>
        </a:spcAft>
        <a:defRPr sz="2800" b="1">
          <a:solidFill>
            <a:schemeClr val="tx1"/>
          </a:solidFill>
          <a:latin typeface="Times New Roman" pitchFamily="18" charset="0"/>
        </a:defRPr>
      </a:lvl8pPr>
      <a:lvl9pPr marL="1828800" algn="ctr" rtl="0" fontAlgn="base">
        <a:spcBef>
          <a:spcPct val="0"/>
        </a:spcBef>
        <a:spcAft>
          <a:spcPct val="0"/>
        </a:spcAft>
        <a:defRPr sz="2800" b="1">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1B8DD-9860-4699-B826-D813719C073D}" type="datetimeFigureOut">
              <a:rPr lang="en-US" smtClean="0"/>
              <a:t>1/28/2019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95E4D-BDC6-4F16-ABF2-B6A59B67EECE}" type="slidenum">
              <a:rPr lang="en-US" smtClean="0"/>
              <a:t>‹#›</a:t>
            </a:fld>
            <a:endParaRPr lang="en-US"/>
          </a:p>
        </p:txBody>
      </p:sp>
    </p:spTree>
    <p:extLst>
      <p:ext uri="{BB962C8B-B14F-4D97-AF65-F5344CB8AC3E}">
        <p14:creationId xmlns:p14="http://schemas.microsoft.com/office/powerpoint/2010/main" val="3461860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9725"/>
            <a:ext cx="8372901" cy="828948"/>
          </a:xfrm>
          <a:prstGeom prst="rect">
            <a:avLst/>
          </a:prstGeom>
        </p:spPr>
        <p:txBody>
          <a:bodyPr vert="horz" lIns="0" tIns="0" rIns="0" bIns="0" rtlCol="0" anchor="t" anchorCtr="0">
            <a:noAutofit/>
          </a:bodyPr>
          <a:lstStyle/>
          <a:p>
            <a:r>
              <a:rPr lang="en-US" dirty="0" smtClean="0"/>
              <a:t>Headline 32pt </a:t>
            </a:r>
            <a:br>
              <a:rPr lang="en-US" dirty="0" smtClean="0"/>
            </a:br>
            <a:endParaRPr lang="en-US" dirty="0"/>
          </a:p>
        </p:txBody>
      </p:sp>
      <p:sp>
        <p:nvSpPr>
          <p:cNvPr id="3" name="Text Placeholder 2"/>
          <p:cNvSpPr>
            <a:spLocks noGrp="1"/>
          </p:cNvSpPr>
          <p:nvPr>
            <p:ph type="body" idx="1"/>
          </p:nvPr>
        </p:nvSpPr>
        <p:spPr>
          <a:xfrm>
            <a:off x="457200" y="1699995"/>
            <a:ext cx="8372901" cy="4422775"/>
          </a:xfrm>
          <a:prstGeom prst="rect">
            <a:avLst/>
          </a:prstGeom>
        </p:spPr>
        <p:txBody>
          <a:bodyPr vert="horz" lIns="91440" tIns="45720" rIns="91440" bIns="45720" rtlCol="0">
            <a:noAutofit/>
          </a:bodyPr>
          <a:lstStyle/>
          <a:p>
            <a:pPr lvl="0"/>
            <a:r>
              <a:rPr lang="en-US" dirty="0" smtClean="0"/>
              <a:t>Click to add 1st-level bullet	</a:t>
            </a:r>
          </a:p>
          <a:p>
            <a:pPr lvl="1"/>
            <a:r>
              <a:rPr lang="en-US" dirty="0" smtClean="0"/>
              <a:t>Second level</a:t>
            </a:r>
          </a:p>
          <a:p>
            <a:pPr lvl="4"/>
            <a:r>
              <a:rPr lang="en-US" dirty="0" smtClean="0"/>
              <a:t>Third level </a:t>
            </a:r>
          </a:p>
        </p:txBody>
      </p:sp>
      <p:sp>
        <p:nvSpPr>
          <p:cNvPr id="49" name="Rectangle 48"/>
          <p:cNvSpPr/>
          <p:nvPr/>
        </p:nvSpPr>
        <p:spPr>
          <a:xfrm>
            <a:off x="0" y="0"/>
            <a:ext cx="242782" cy="6858000"/>
          </a:xfrm>
          <a:prstGeom prst="rect">
            <a:avLst/>
          </a:prstGeom>
          <a:solidFill>
            <a:srgbClr val="094875"/>
          </a:solidFill>
          <a:ln>
            <a:solidFill>
              <a:schemeClr val="accent2">
                <a:lumMod val="50000"/>
              </a:schemeClr>
            </a:solidFill>
          </a:ln>
        </p:spPr>
        <p:txBody>
          <a:bodyPr vert="horz" wrap="square" lIns="91440" tIns="45720" rIns="91440" bIns="0" numCol="1" anchor="b" anchorCtr="0" compatLnSpc="1">
            <a:prstTxWarp prst="textNoShape">
              <a:avLst/>
            </a:prstTxWarp>
          </a:bodyPr>
          <a:lstStyle/>
          <a:p>
            <a:endParaRPr lang="en-US" sz="100">
              <a:solidFill>
                <a:srgbClr val="7AB800"/>
              </a:solidFill>
              <a:ea typeface="ＭＳ Ｐゴシック" charset="-128"/>
            </a:endParaRPr>
          </a:p>
        </p:txBody>
      </p:sp>
      <p:sp>
        <p:nvSpPr>
          <p:cNvPr id="9" name="Footer Placeholder 4"/>
          <p:cNvSpPr>
            <a:spLocks noGrp="1"/>
          </p:cNvSpPr>
          <p:nvPr>
            <p:ph type="ftr" sz="quarter" idx="3"/>
          </p:nvPr>
        </p:nvSpPr>
        <p:spPr>
          <a:xfrm>
            <a:off x="1602828" y="6506039"/>
            <a:ext cx="6656551" cy="215436"/>
          </a:xfrm>
          <a:prstGeom prst="rect">
            <a:avLst/>
          </a:prstGeom>
        </p:spPr>
        <p:txBody>
          <a:bodyPr/>
          <a:lstStyle>
            <a:lvl1pPr algn="ctr">
              <a:defRPr sz="1200"/>
            </a:lvl1pPr>
          </a:lstStyle>
          <a:p>
            <a:pPr fontAlgn="base">
              <a:spcBef>
                <a:spcPct val="0"/>
              </a:spcBef>
              <a:spcAft>
                <a:spcPct val="0"/>
              </a:spcAft>
            </a:pPr>
            <a:r>
              <a:rPr lang="en-US" smtClean="0">
                <a:solidFill>
                  <a:srgbClr val="000000"/>
                </a:solidFill>
                <a:ea typeface="ＭＳ Ｐゴシック" charset="-128"/>
              </a:rPr>
              <a:t>yyyyy</a:t>
            </a:r>
            <a:endParaRPr lang="en-US" dirty="0">
              <a:solidFill>
                <a:srgbClr val="000000"/>
              </a:solidFill>
              <a:ea typeface="ＭＳ Ｐゴシック" charset="-128"/>
            </a:endParaRPr>
          </a:p>
        </p:txBody>
      </p:sp>
      <p:sp>
        <p:nvSpPr>
          <p:cNvPr id="11" name="Slide Number Placeholder 5"/>
          <p:cNvSpPr>
            <a:spLocks noGrp="1"/>
          </p:cNvSpPr>
          <p:nvPr>
            <p:ph type="sldNum" sz="quarter" idx="4"/>
          </p:nvPr>
        </p:nvSpPr>
        <p:spPr>
          <a:xfrm>
            <a:off x="8562975" y="6547059"/>
            <a:ext cx="457200" cy="182880"/>
          </a:xfrm>
          <a:prstGeom prst="rect">
            <a:avLst/>
          </a:prstGeom>
          <a:ln>
            <a:noFill/>
          </a:ln>
        </p:spPr>
        <p:txBody>
          <a:bodyPr vert="horz" lIns="0" tIns="45720" rIns="0" bIns="0" rtlCol="0" anchor="b"/>
          <a:lstStyle>
            <a:lvl1pPr algn="ctr">
              <a:defRPr sz="1000">
                <a:solidFill>
                  <a:srgbClr val="000000"/>
                </a:solidFill>
              </a:defRPr>
            </a:lvl1pPr>
          </a:lstStyle>
          <a:p>
            <a:fld id="{AEFAAC5A-9C4F-4278-920D-DF2BAB595749}" type="slidenum">
              <a:rPr lang="en-US" smtClean="0">
                <a:ea typeface="ＭＳ Ｐゴシック" charset="-128"/>
              </a:rPr>
              <a:pPr/>
              <a:t>‹#›</a:t>
            </a:fld>
            <a:endParaRPr lang="en-US" dirty="0">
              <a:ea typeface="ＭＳ Ｐゴシック" charset="-128"/>
            </a:endParaRPr>
          </a:p>
        </p:txBody>
      </p:sp>
    </p:spTree>
    <p:extLst>
      <p:ext uri="{BB962C8B-B14F-4D97-AF65-F5344CB8AC3E}">
        <p14:creationId xmlns:p14="http://schemas.microsoft.com/office/powerpoint/2010/main" val="445476419"/>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sldNum="0" hdr="0" dt="0"/>
  <p:txStyles>
    <p:titleStyle>
      <a:lvl1pPr algn="ctr" defTabSz="457200" rtl="0" eaLnBrk="1" latinLnBrk="0" hangingPunct="1">
        <a:lnSpc>
          <a:spcPct val="100000"/>
        </a:lnSpc>
        <a:spcBef>
          <a:spcPct val="0"/>
        </a:spcBef>
        <a:buNone/>
        <a:defRPr sz="3200" b="1" i="0" kern="1200" cap="none" baseline="0">
          <a:solidFill>
            <a:schemeClr val="tx2">
              <a:lumMod val="50000"/>
            </a:schemeClr>
          </a:solidFill>
          <a:latin typeface="+mj-lt"/>
          <a:ea typeface="+mj-ea"/>
          <a:cs typeface="+mj-cs"/>
        </a:defRPr>
      </a:lvl1pPr>
    </p:titleStyle>
    <p:bodyStyle>
      <a:lvl1pPr marL="274320" indent="-274320" algn="l" defTabSz="457200" rtl="0" eaLnBrk="1" latinLnBrk="0" hangingPunct="1">
        <a:lnSpc>
          <a:spcPct val="120000"/>
        </a:lnSpc>
        <a:spcBef>
          <a:spcPts val="0"/>
        </a:spcBef>
        <a:spcAft>
          <a:spcPts val="300"/>
        </a:spcAft>
        <a:buClr>
          <a:schemeClr val="tx2">
            <a:lumMod val="75000"/>
          </a:schemeClr>
        </a:buClr>
        <a:buFont typeface="Wingdings" charset="2"/>
        <a:buChar char="§"/>
        <a:defRPr sz="2400" kern="1200" baseline="0">
          <a:solidFill>
            <a:srgbClr val="000000"/>
          </a:solidFill>
          <a:latin typeface="+mn-lt"/>
          <a:ea typeface="+mn-ea"/>
          <a:cs typeface="+mn-cs"/>
        </a:defRPr>
      </a:lvl1pPr>
      <a:lvl2pPr marL="650875" indent="-342900" algn="l" defTabSz="457200" rtl="0" eaLnBrk="1" latinLnBrk="0" hangingPunct="1">
        <a:lnSpc>
          <a:spcPct val="120000"/>
        </a:lnSpc>
        <a:spcBef>
          <a:spcPts val="0"/>
        </a:spcBef>
        <a:spcAft>
          <a:spcPts val="300"/>
        </a:spcAft>
        <a:buClr>
          <a:schemeClr val="tx2">
            <a:lumMod val="75000"/>
          </a:schemeClr>
        </a:buClr>
        <a:buFont typeface="Lucida Grande"/>
        <a:buChar char="–"/>
        <a:defRPr sz="2000" kern="1200" baseline="0">
          <a:solidFill>
            <a:srgbClr val="000000"/>
          </a:solidFill>
          <a:latin typeface="+mn-lt"/>
          <a:ea typeface="+mn-ea"/>
          <a:cs typeface="+mn-cs"/>
        </a:defRPr>
      </a:lvl2pPr>
      <a:lvl3pPr marL="274320" indent="-274320" algn="l" defTabSz="457200" rtl="0" eaLnBrk="1" latinLnBrk="0" hangingPunct="1">
        <a:spcBef>
          <a:spcPts val="0"/>
        </a:spcBef>
        <a:spcAft>
          <a:spcPts val="0"/>
        </a:spcAft>
        <a:buClr>
          <a:schemeClr val="tx2">
            <a:lumMod val="75000"/>
          </a:schemeClr>
        </a:buClr>
        <a:buFont typeface="Arial"/>
        <a:buChar char="•"/>
        <a:defRPr sz="1800" kern="1200">
          <a:solidFill>
            <a:srgbClr val="000000"/>
          </a:solidFill>
          <a:latin typeface="+mn-lt"/>
          <a:ea typeface="+mn-ea"/>
          <a:cs typeface="+mn-cs"/>
        </a:defRPr>
      </a:lvl3pPr>
      <a:lvl4pPr marL="274320" indent="-274320" algn="l" defTabSz="457200" rtl="0" eaLnBrk="1" latinLnBrk="0" hangingPunct="1">
        <a:spcBef>
          <a:spcPts val="0"/>
        </a:spcBef>
        <a:spcAft>
          <a:spcPts val="0"/>
        </a:spcAft>
        <a:buClr>
          <a:schemeClr val="tx2">
            <a:lumMod val="75000"/>
          </a:schemeClr>
        </a:buClr>
        <a:buFont typeface="Wingdings" charset="2"/>
        <a:buChar char="§"/>
        <a:defRPr sz="1600" kern="1200">
          <a:solidFill>
            <a:srgbClr val="000000"/>
          </a:solidFill>
          <a:latin typeface="+mn-lt"/>
          <a:ea typeface="+mn-ea"/>
          <a:cs typeface="+mn-cs"/>
        </a:defRPr>
      </a:lvl4pPr>
      <a:lvl5pPr marL="914400" indent="-285750" algn="l" defTabSz="457200" rtl="0" eaLnBrk="1" latinLnBrk="0" hangingPunct="1">
        <a:lnSpc>
          <a:spcPct val="120000"/>
        </a:lnSpc>
        <a:spcBef>
          <a:spcPts val="0"/>
        </a:spcBef>
        <a:spcAft>
          <a:spcPts val="300"/>
        </a:spcAft>
        <a:buClr>
          <a:schemeClr val="tx2">
            <a:lumMod val="75000"/>
          </a:schemeClr>
        </a:buClr>
        <a:buFont typeface="Arial"/>
        <a:buChar char="•"/>
        <a:defRPr sz="18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F0608-D9B9-4650-BF1B-DBBB1338AC3E}" type="datetimeFigureOut">
              <a:rPr lang="en-US" smtClean="0"/>
              <a:t>1/28/2019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83A98-4210-4474-8FB7-3B5C54FAEC3F}" type="slidenum">
              <a:rPr lang="en-US" smtClean="0"/>
              <a:t>‹#›</a:t>
            </a:fld>
            <a:endParaRPr lang="en-US"/>
          </a:p>
        </p:txBody>
      </p:sp>
    </p:spTree>
    <p:extLst>
      <p:ext uri="{BB962C8B-B14F-4D97-AF65-F5344CB8AC3E}">
        <p14:creationId xmlns:p14="http://schemas.microsoft.com/office/powerpoint/2010/main" val="1831330065"/>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1/28/2019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D7DE6F72-696C-824E-87FF-E86EA18C0C83}"/>
              </a:ext>
            </a:extLst>
          </p:cNvPr>
          <p:cNvSpPr/>
          <p:nvPr userDrawn="1"/>
        </p:nvSpPr>
        <p:spPr>
          <a:xfrm>
            <a:off x="0" y="6477000"/>
            <a:ext cx="6316824" cy="45720"/>
          </a:xfrm>
          <a:prstGeom prst="rect">
            <a:avLst/>
          </a:prstGeom>
          <a:solidFill>
            <a:srgbClr val="293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3FFD22F5-4D11-3F4B-A980-A267BC3C3992}"/>
              </a:ext>
            </a:extLst>
          </p:cNvPr>
          <p:cNvSpPr/>
          <p:nvPr userDrawn="1"/>
        </p:nvSpPr>
        <p:spPr>
          <a:xfrm flipV="1">
            <a:off x="6477001" y="6477000"/>
            <a:ext cx="2547125" cy="615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19B426D7-67C0-8249-99E5-10DC431D8ECE}"/>
              </a:ext>
            </a:extLst>
          </p:cNvPr>
          <p:cNvSpPr txBox="1"/>
          <p:nvPr userDrawn="1"/>
        </p:nvSpPr>
        <p:spPr>
          <a:xfrm>
            <a:off x="152400" y="6172201"/>
            <a:ext cx="1188146" cy="253916"/>
          </a:xfrm>
          <a:prstGeom prst="rect">
            <a:avLst/>
          </a:prstGeom>
          <a:noFill/>
        </p:spPr>
        <p:txBody>
          <a:bodyPr wrap="none" rtlCol="0">
            <a:spAutoFit/>
          </a:bodyPr>
          <a:lstStyle/>
          <a:p>
            <a:r>
              <a:rPr lang="en-US" sz="1050" b="1" spc="375" dirty="0">
                <a:latin typeface="Arial" panose="020B0604020202020204" pitchFamily="34" charset="0"/>
                <a:ea typeface="Segoe UI" panose="020B0502040204020203" pitchFamily="34" charset="0"/>
                <a:cs typeface="Arial" panose="020B0604020202020204" pitchFamily="34" charset="0"/>
              </a:rPr>
              <a:t>GSECARS</a:t>
            </a:r>
          </a:p>
        </p:txBody>
      </p:sp>
      <p:sp>
        <p:nvSpPr>
          <p:cNvPr id="10" name="TextBox 9">
            <a:extLst>
              <a:ext uri="{FF2B5EF4-FFF2-40B4-BE49-F238E27FC236}">
                <a16:creationId xmlns:a16="http://schemas.microsoft.com/office/drawing/2014/main" id="{5E51575E-E8EB-D340-8675-62EF2C496B71}"/>
              </a:ext>
            </a:extLst>
          </p:cNvPr>
          <p:cNvSpPr txBox="1"/>
          <p:nvPr userDrawn="1"/>
        </p:nvSpPr>
        <p:spPr>
          <a:xfrm>
            <a:off x="152400" y="6512868"/>
            <a:ext cx="1755609" cy="219291"/>
          </a:xfrm>
          <a:prstGeom prst="rect">
            <a:avLst/>
          </a:prstGeom>
          <a:noFill/>
        </p:spPr>
        <p:txBody>
          <a:bodyPr wrap="none" rtlCol="0">
            <a:spAutoFit/>
          </a:bodyPr>
          <a:lstStyle/>
          <a:p>
            <a:r>
              <a:rPr lang="en-US" sz="825" b="0" spc="-75" dirty="0">
                <a:latin typeface="Arial" panose="020B0604020202020204" pitchFamily="34" charset="0"/>
                <a:ea typeface="Segoe UI" panose="020B0502040204020203" pitchFamily="34" charset="0"/>
                <a:cs typeface="Arial" panose="020B0604020202020204" pitchFamily="34" charset="0"/>
              </a:rPr>
              <a:t>Sector 13, The Advanced Photon Source</a:t>
            </a:r>
          </a:p>
        </p:txBody>
      </p:sp>
      <p:sp>
        <p:nvSpPr>
          <p:cNvPr id="11" name="TextBox 10">
            <a:extLst>
              <a:ext uri="{FF2B5EF4-FFF2-40B4-BE49-F238E27FC236}">
                <a16:creationId xmlns:a16="http://schemas.microsoft.com/office/drawing/2014/main" id="{C78D5EC7-4B50-FD45-9158-8BF37D6A7842}"/>
              </a:ext>
            </a:extLst>
          </p:cNvPr>
          <p:cNvSpPr txBox="1"/>
          <p:nvPr userDrawn="1"/>
        </p:nvSpPr>
        <p:spPr>
          <a:xfrm>
            <a:off x="6587830" y="6127171"/>
            <a:ext cx="1959191" cy="253916"/>
          </a:xfrm>
          <a:prstGeom prst="rect">
            <a:avLst/>
          </a:prstGeom>
          <a:noFill/>
        </p:spPr>
        <p:txBody>
          <a:bodyPr wrap="none" rtlCol="0">
            <a:spAutoFit/>
          </a:bodyPr>
          <a:lstStyle/>
          <a:p>
            <a:r>
              <a:rPr lang="en-US" sz="1050" b="1" spc="375" dirty="0">
                <a:latin typeface="Arial" panose="020B0604020202020204" pitchFamily="34" charset="0"/>
                <a:ea typeface="Segoe UI" panose="020B0502040204020203" pitchFamily="34" charset="0"/>
                <a:cs typeface="Arial" panose="020B0604020202020204" pitchFamily="34" charset="0"/>
              </a:rPr>
              <a:t>APS SAC Review</a:t>
            </a:r>
          </a:p>
        </p:txBody>
      </p:sp>
      <p:sp>
        <p:nvSpPr>
          <p:cNvPr id="12" name="TextBox 11">
            <a:extLst>
              <a:ext uri="{FF2B5EF4-FFF2-40B4-BE49-F238E27FC236}">
                <a16:creationId xmlns:a16="http://schemas.microsoft.com/office/drawing/2014/main" id="{761DC592-CB1B-2D48-8429-9FF7603DB88A}"/>
              </a:ext>
            </a:extLst>
          </p:cNvPr>
          <p:cNvSpPr txBox="1"/>
          <p:nvPr userDrawn="1"/>
        </p:nvSpPr>
        <p:spPr>
          <a:xfrm>
            <a:off x="7863841" y="6499861"/>
            <a:ext cx="1273085" cy="219291"/>
          </a:xfrm>
          <a:prstGeom prst="rect">
            <a:avLst/>
          </a:prstGeom>
          <a:noFill/>
        </p:spPr>
        <p:txBody>
          <a:bodyPr wrap="square" rtlCol="0">
            <a:spAutoFit/>
          </a:bodyPr>
          <a:lstStyle/>
          <a:p>
            <a:r>
              <a:rPr lang="en-US" sz="825" b="0" spc="-75" dirty="0">
                <a:latin typeface="Arial" panose="020B0604020202020204" pitchFamily="34" charset="0"/>
                <a:ea typeface="Segoe UI" panose="020B0502040204020203" pitchFamily="34" charset="0"/>
                <a:cs typeface="Arial" panose="020B0604020202020204" pitchFamily="34" charset="0"/>
              </a:rPr>
              <a:t>November</a:t>
            </a:r>
            <a:r>
              <a:rPr lang="en-US" sz="825" b="0" spc="-75" baseline="0" dirty="0">
                <a:latin typeface="Arial" panose="020B0604020202020204" pitchFamily="34" charset="0"/>
                <a:ea typeface="Segoe UI" panose="020B0502040204020203" pitchFamily="34" charset="0"/>
                <a:cs typeface="Arial" panose="020B0604020202020204" pitchFamily="34" charset="0"/>
              </a:rPr>
              <a:t> 5, 2018</a:t>
            </a:r>
            <a:endParaRPr lang="en-US" sz="825" b="0" spc="-75" dirty="0">
              <a:latin typeface="Arial" panose="020B0604020202020204" pitchFamily="34" charset="0"/>
              <a:ea typeface="Segoe UI" panose="020B0502040204020203"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42F9BA1A-A2A4-C744-9FDE-0613E927B0B7}"/>
              </a:ext>
            </a:extLst>
          </p:cNvPr>
          <p:cNvCxnSpPr/>
          <p:nvPr userDrawn="1"/>
        </p:nvCxnSpPr>
        <p:spPr>
          <a:xfrm>
            <a:off x="254525" y="6578536"/>
            <a:ext cx="8607330" cy="0"/>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4366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5414" y="92075"/>
            <a:ext cx="8233172" cy="150812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p>
            <a:pPr lvl="0">
              <a:defRPr sz="1800">
                <a:uFillTx/>
              </a:defRPr>
            </a:pPr>
            <a:r>
              <a:rPr sz="4219">
                <a:uFill>
                  <a:solidFill/>
                </a:uFill>
              </a:rPr>
              <a:t>Title Text</a:t>
            </a:r>
          </a:p>
        </p:txBody>
      </p:sp>
      <p:sp>
        <p:nvSpPr>
          <p:cNvPr id="3" name="Shape 3"/>
          <p:cNvSpPr>
            <a:spLocks noGrp="1"/>
          </p:cNvSpPr>
          <p:nvPr>
            <p:ph type="body" idx="1"/>
          </p:nvPr>
        </p:nvSpPr>
        <p:spPr>
          <a:xfrm>
            <a:off x="455414" y="1598414"/>
            <a:ext cx="8233172" cy="525958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2pPr marL="870655" indent="-317499">
              <a:spcBef>
                <a:spcPts val="900"/>
              </a:spcBef>
              <a:buChar char="–"/>
              <a:defRPr sz="3800"/>
            </a:lvl2pPr>
            <a:lvl3pPr marL="1315155" indent="-254000">
              <a:spcBef>
                <a:spcPts val="700"/>
              </a:spcBef>
              <a:defRPr sz="3200"/>
            </a:lvl3pPr>
            <a:lvl4pPr marL="1823154" indent="-254000">
              <a:spcBef>
                <a:spcPts val="600"/>
              </a:spcBef>
              <a:buChar char="–"/>
              <a:defRPr sz="2800"/>
            </a:lvl4pPr>
            <a:lvl5pPr marL="2331156" indent="-254000">
              <a:spcBef>
                <a:spcPts val="600"/>
              </a:spcBef>
              <a:buChar char="»"/>
              <a:defRPr sz="2800"/>
            </a:lvl5pPr>
          </a:lstStyle>
          <a:p>
            <a:pPr lvl="0">
              <a:defRPr sz="1800">
                <a:uFillTx/>
              </a:defRPr>
            </a:pPr>
            <a:r>
              <a:rPr sz="2953">
                <a:uFill>
                  <a:solidFill/>
                </a:uFill>
              </a:rPr>
              <a:t>Body Level One</a:t>
            </a:r>
          </a:p>
          <a:p>
            <a:pPr lvl="1">
              <a:defRPr sz="1800">
                <a:uFillTx/>
              </a:defRPr>
            </a:pPr>
            <a:r>
              <a:rPr sz="2672">
                <a:uFill>
                  <a:solidFill/>
                </a:uFill>
              </a:rPr>
              <a:t>Body Level Two</a:t>
            </a:r>
          </a:p>
          <a:p>
            <a:pPr lvl="2">
              <a:defRPr sz="1800">
                <a:uFillTx/>
              </a:defRPr>
            </a:pPr>
            <a:r>
              <a:rPr sz="2250">
                <a:uFill>
                  <a:solidFill/>
                </a:uFill>
              </a:rPr>
              <a:t>Body Level Three</a:t>
            </a:r>
          </a:p>
          <a:p>
            <a:pPr lvl="3">
              <a:defRPr sz="1800">
                <a:uFillTx/>
              </a:defRPr>
            </a:pPr>
            <a:r>
              <a:rPr sz="1969">
                <a:uFill>
                  <a:solidFill/>
                </a:uFill>
              </a:rPr>
              <a:t>Body Level Four</a:t>
            </a:r>
          </a:p>
          <a:p>
            <a:pPr lvl="4">
              <a:defRPr sz="1800">
                <a:uFillTx/>
              </a:defRPr>
            </a:pPr>
            <a:r>
              <a:rPr sz="1969">
                <a:uFill>
                  <a:solidFill/>
                </a:uFill>
              </a:rPr>
              <a:t>Body Level Five</a:t>
            </a:r>
          </a:p>
        </p:txBody>
      </p:sp>
      <p:sp>
        <p:nvSpPr>
          <p:cNvPr id="4" name="Shape 4"/>
          <p:cNvSpPr>
            <a:spLocks noGrp="1"/>
          </p:cNvSpPr>
          <p:nvPr>
            <p:ph type="sldNum" sz="quarter" idx="2"/>
          </p:nvPr>
        </p:nvSpPr>
        <p:spPr>
          <a:xfrm>
            <a:off x="7500356" y="6245226"/>
            <a:ext cx="176330" cy="173124"/>
          </a:xfrm>
          <a:prstGeom prst="rect">
            <a:avLst/>
          </a:prstGeom>
          <a:ln w="12700">
            <a:miter lim="400000"/>
          </a:ln>
        </p:spPr>
        <p:txBody>
          <a:bodyPr wrap="none" lIns="0" tIns="0" rIns="0" bIns="0">
            <a:spAutoFit/>
          </a:bodyPr>
          <a:lstStyle>
            <a:lvl1pPr defTabSz="455398">
              <a:defRPr sz="1125">
                <a:uFill>
                  <a:solidFill/>
                </a:uFill>
                <a:latin typeface="Arial"/>
                <a:ea typeface="Arial"/>
                <a:cs typeface="Arial"/>
                <a:sym typeface="Arial"/>
              </a:defRPr>
            </a:lvl1pPr>
          </a:lstStyle>
          <a:p>
            <a:pPr lvl="0"/>
            <a:fld id="{86CB4B4D-7CA3-9044-876B-883B54F8677D}" type="slidenum">
              <a:t>‹#›</a:t>
            </a:fld>
            <a:endParaRPr/>
          </a:p>
        </p:txBody>
      </p:sp>
    </p:spTree>
    <p:extLst>
      <p:ext uri="{BB962C8B-B14F-4D97-AF65-F5344CB8AC3E}">
        <p14:creationId xmlns:p14="http://schemas.microsoft.com/office/powerpoint/2010/main" val="3687206769"/>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3986" r:id="rId19"/>
  </p:sldLayoutIdLst>
  <p:transition spd="med"/>
  <p:txStyles>
    <p:titleStyle>
      <a:lvl1pPr marL="40638" marR="40638" algn="ctr" defTabSz="910796">
        <a:defRPr sz="4219">
          <a:uFill>
            <a:solidFill/>
          </a:uFill>
          <a:latin typeface="Arial"/>
          <a:ea typeface="Arial"/>
          <a:cs typeface="Arial"/>
          <a:sym typeface="Arial"/>
        </a:defRPr>
      </a:lvl1pPr>
      <a:lvl2pPr marL="40638" marR="40638" indent="160729" algn="ctr" defTabSz="910796">
        <a:defRPr sz="4219">
          <a:uFill>
            <a:solidFill/>
          </a:uFill>
          <a:latin typeface="Arial"/>
          <a:ea typeface="Arial"/>
          <a:cs typeface="Arial"/>
          <a:sym typeface="Arial"/>
        </a:defRPr>
      </a:lvl2pPr>
      <a:lvl3pPr marL="40638" marR="40638" indent="321457" algn="ctr" defTabSz="910796">
        <a:defRPr sz="4219">
          <a:uFill>
            <a:solidFill/>
          </a:uFill>
          <a:latin typeface="Arial"/>
          <a:ea typeface="Arial"/>
          <a:cs typeface="Arial"/>
          <a:sym typeface="Arial"/>
        </a:defRPr>
      </a:lvl3pPr>
      <a:lvl4pPr marL="40638" marR="40638" indent="482186" algn="ctr" defTabSz="910796">
        <a:defRPr sz="4219">
          <a:uFill>
            <a:solidFill/>
          </a:uFill>
          <a:latin typeface="Arial"/>
          <a:ea typeface="Arial"/>
          <a:cs typeface="Arial"/>
          <a:sym typeface="Arial"/>
        </a:defRPr>
      </a:lvl4pPr>
      <a:lvl5pPr marL="40638" marR="40638" indent="642915" algn="ctr" defTabSz="910796">
        <a:defRPr sz="4219">
          <a:uFill>
            <a:solidFill/>
          </a:uFill>
          <a:latin typeface="Arial"/>
          <a:ea typeface="Arial"/>
          <a:cs typeface="Arial"/>
          <a:sym typeface="Arial"/>
        </a:defRPr>
      </a:lvl5pPr>
      <a:lvl6pPr marL="40638" marR="40638" indent="803643" algn="ctr" defTabSz="910796">
        <a:defRPr sz="4219">
          <a:uFill>
            <a:solidFill/>
          </a:uFill>
          <a:latin typeface="Arial"/>
          <a:ea typeface="Arial"/>
          <a:cs typeface="Arial"/>
          <a:sym typeface="Arial"/>
        </a:defRPr>
      </a:lvl6pPr>
      <a:lvl7pPr marL="40638" marR="40638" indent="964372" algn="ctr" defTabSz="910796">
        <a:defRPr sz="4219">
          <a:uFill>
            <a:solidFill/>
          </a:uFill>
          <a:latin typeface="Arial"/>
          <a:ea typeface="Arial"/>
          <a:cs typeface="Arial"/>
          <a:sym typeface="Arial"/>
        </a:defRPr>
      </a:lvl7pPr>
      <a:lvl8pPr marL="40638" marR="40638" indent="1125101" algn="ctr" defTabSz="910796">
        <a:defRPr sz="4219">
          <a:uFill>
            <a:solidFill/>
          </a:uFill>
          <a:latin typeface="Arial"/>
          <a:ea typeface="Arial"/>
          <a:cs typeface="Arial"/>
          <a:sym typeface="Arial"/>
        </a:defRPr>
      </a:lvl8pPr>
      <a:lvl9pPr marL="40638" marR="40638" indent="1285829" algn="ctr" defTabSz="910796">
        <a:defRPr sz="4219">
          <a:uFill>
            <a:solidFill/>
          </a:uFill>
          <a:latin typeface="Arial"/>
          <a:ea typeface="Arial"/>
          <a:cs typeface="Arial"/>
          <a:sym typeface="Arial"/>
        </a:defRPr>
      </a:lvl9pPr>
    </p:titleStyle>
    <p:bodyStyle>
      <a:lvl1pPr marL="299630" marR="40638" indent="-267881" defTabSz="910796">
        <a:spcBef>
          <a:spcPts val="703"/>
        </a:spcBef>
        <a:buSzPct val="100000"/>
        <a:buChar char="•"/>
        <a:defRPr sz="2953">
          <a:uFill>
            <a:solidFill/>
          </a:uFill>
          <a:latin typeface="Arial"/>
          <a:ea typeface="Arial"/>
          <a:cs typeface="Arial"/>
          <a:sym typeface="Arial"/>
        </a:defRPr>
      </a:lvl1pPr>
      <a:lvl2pPr marL="635656" marR="40638" indent="-246733" defTabSz="910796">
        <a:spcBef>
          <a:spcPts val="703"/>
        </a:spcBef>
        <a:buSzPct val="100000"/>
        <a:buChar char="•"/>
        <a:defRPr sz="2953">
          <a:uFill>
            <a:solidFill/>
          </a:uFill>
          <a:latin typeface="Arial"/>
          <a:ea typeface="Arial"/>
          <a:cs typeface="Arial"/>
          <a:sym typeface="Arial"/>
        </a:defRPr>
      </a:lvl2pPr>
      <a:lvl3pPr marL="980494" marR="40638" indent="-234396" defTabSz="910796">
        <a:spcBef>
          <a:spcPts val="703"/>
        </a:spcBef>
        <a:buSzPct val="100000"/>
        <a:buChar char="•"/>
        <a:defRPr sz="2953">
          <a:uFill>
            <a:solidFill/>
          </a:uFill>
          <a:latin typeface="Arial"/>
          <a:ea typeface="Arial"/>
          <a:cs typeface="Arial"/>
          <a:sym typeface="Arial"/>
        </a:defRPr>
      </a:lvl3pPr>
      <a:lvl4pPr marL="1371153" marR="40638" indent="-267881" defTabSz="910796">
        <a:spcBef>
          <a:spcPts val="703"/>
        </a:spcBef>
        <a:buSzPct val="100000"/>
        <a:buChar char="•"/>
        <a:defRPr sz="2953">
          <a:uFill>
            <a:solidFill/>
          </a:uFill>
          <a:latin typeface="Arial"/>
          <a:ea typeface="Arial"/>
          <a:cs typeface="Arial"/>
          <a:sym typeface="Arial"/>
        </a:defRPr>
      </a:lvl4pPr>
      <a:lvl5pPr marL="1728329" marR="40638" indent="-267881" defTabSz="910796">
        <a:spcBef>
          <a:spcPts val="703"/>
        </a:spcBef>
        <a:buSzPct val="100000"/>
        <a:buChar char="•"/>
        <a:defRPr sz="2953">
          <a:uFill>
            <a:solidFill/>
          </a:uFill>
          <a:latin typeface="Arial"/>
          <a:ea typeface="Arial"/>
          <a:cs typeface="Arial"/>
          <a:sym typeface="Arial"/>
        </a:defRPr>
      </a:lvl5pPr>
      <a:lvl6pPr marL="2085504" marR="40638" indent="-267881" defTabSz="910796">
        <a:spcBef>
          <a:spcPts val="703"/>
        </a:spcBef>
        <a:buSzPct val="171000"/>
        <a:buChar char="•"/>
        <a:defRPr sz="2953">
          <a:uFill>
            <a:solidFill/>
          </a:uFill>
          <a:latin typeface="Arial"/>
          <a:ea typeface="Arial"/>
          <a:cs typeface="Arial"/>
          <a:sym typeface="Arial"/>
        </a:defRPr>
      </a:lvl6pPr>
      <a:lvl7pPr marL="2442679" marR="40638" indent="-267881" defTabSz="910796">
        <a:spcBef>
          <a:spcPts val="703"/>
        </a:spcBef>
        <a:buSzPct val="171000"/>
        <a:buChar char="•"/>
        <a:defRPr sz="2953">
          <a:uFill>
            <a:solidFill/>
          </a:uFill>
          <a:latin typeface="Arial"/>
          <a:ea typeface="Arial"/>
          <a:cs typeface="Arial"/>
          <a:sym typeface="Arial"/>
        </a:defRPr>
      </a:lvl7pPr>
      <a:lvl8pPr marL="2799854" marR="40638" indent="-267881" defTabSz="910796">
        <a:spcBef>
          <a:spcPts val="703"/>
        </a:spcBef>
        <a:buSzPct val="171000"/>
        <a:buChar char="•"/>
        <a:defRPr sz="2953">
          <a:uFill>
            <a:solidFill/>
          </a:uFill>
          <a:latin typeface="Arial"/>
          <a:ea typeface="Arial"/>
          <a:cs typeface="Arial"/>
          <a:sym typeface="Arial"/>
        </a:defRPr>
      </a:lvl8pPr>
      <a:lvl9pPr marL="3157029" marR="40638" indent="-267881" defTabSz="910796">
        <a:spcBef>
          <a:spcPts val="703"/>
        </a:spcBef>
        <a:buSzPct val="171000"/>
        <a:buChar char="•"/>
        <a:defRPr sz="2953">
          <a:uFill>
            <a:solidFill/>
          </a:uFill>
          <a:latin typeface="Arial"/>
          <a:ea typeface="Arial"/>
          <a:cs typeface="Arial"/>
          <a:sym typeface="Arial"/>
        </a:defRPr>
      </a:lvl9pPr>
    </p:bodyStyle>
    <p:otherStyle>
      <a:lvl1pPr algn="ctr" defTabSz="455398">
        <a:defRPr sz="1125">
          <a:solidFill>
            <a:schemeClr val="tx1"/>
          </a:solidFill>
          <a:uFill>
            <a:solidFill/>
          </a:uFill>
          <a:latin typeface="+mn-lt"/>
          <a:ea typeface="+mn-ea"/>
          <a:cs typeface="+mn-cs"/>
          <a:sym typeface="Arial"/>
        </a:defRPr>
      </a:lvl1pPr>
      <a:lvl2pPr indent="160729" algn="ctr" defTabSz="455398">
        <a:defRPr sz="1125">
          <a:solidFill>
            <a:schemeClr val="tx1"/>
          </a:solidFill>
          <a:uFill>
            <a:solidFill/>
          </a:uFill>
          <a:latin typeface="+mn-lt"/>
          <a:ea typeface="+mn-ea"/>
          <a:cs typeface="+mn-cs"/>
          <a:sym typeface="Arial"/>
        </a:defRPr>
      </a:lvl2pPr>
      <a:lvl3pPr indent="321457" algn="ctr" defTabSz="455398">
        <a:defRPr sz="1125">
          <a:solidFill>
            <a:schemeClr val="tx1"/>
          </a:solidFill>
          <a:uFill>
            <a:solidFill/>
          </a:uFill>
          <a:latin typeface="+mn-lt"/>
          <a:ea typeface="+mn-ea"/>
          <a:cs typeface="+mn-cs"/>
          <a:sym typeface="Arial"/>
        </a:defRPr>
      </a:lvl3pPr>
      <a:lvl4pPr indent="482186" algn="ctr" defTabSz="455398">
        <a:defRPr sz="1125">
          <a:solidFill>
            <a:schemeClr val="tx1"/>
          </a:solidFill>
          <a:uFill>
            <a:solidFill/>
          </a:uFill>
          <a:latin typeface="+mn-lt"/>
          <a:ea typeface="+mn-ea"/>
          <a:cs typeface="+mn-cs"/>
          <a:sym typeface="Arial"/>
        </a:defRPr>
      </a:lvl4pPr>
      <a:lvl5pPr indent="642915" algn="ctr" defTabSz="455398">
        <a:defRPr sz="1125">
          <a:solidFill>
            <a:schemeClr val="tx1"/>
          </a:solidFill>
          <a:uFill>
            <a:solidFill/>
          </a:uFill>
          <a:latin typeface="+mn-lt"/>
          <a:ea typeface="+mn-ea"/>
          <a:cs typeface="+mn-cs"/>
          <a:sym typeface="Arial"/>
        </a:defRPr>
      </a:lvl5pPr>
      <a:lvl6pPr indent="803643" algn="ctr" defTabSz="455398">
        <a:defRPr sz="1125">
          <a:solidFill>
            <a:schemeClr val="tx1"/>
          </a:solidFill>
          <a:uFill>
            <a:solidFill/>
          </a:uFill>
          <a:latin typeface="+mn-lt"/>
          <a:ea typeface="+mn-ea"/>
          <a:cs typeface="+mn-cs"/>
          <a:sym typeface="Arial"/>
        </a:defRPr>
      </a:lvl6pPr>
      <a:lvl7pPr indent="964372" algn="ctr" defTabSz="455398">
        <a:defRPr sz="1125">
          <a:solidFill>
            <a:schemeClr val="tx1"/>
          </a:solidFill>
          <a:uFill>
            <a:solidFill/>
          </a:uFill>
          <a:latin typeface="+mn-lt"/>
          <a:ea typeface="+mn-ea"/>
          <a:cs typeface="+mn-cs"/>
          <a:sym typeface="Arial"/>
        </a:defRPr>
      </a:lvl7pPr>
      <a:lvl8pPr indent="1125101" algn="ctr" defTabSz="455398">
        <a:defRPr sz="1125">
          <a:solidFill>
            <a:schemeClr val="tx1"/>
          </a:solidFill>
          <a:uFill>
            <a:solidFill/>
          </a:uFill>
          <a:latin typeface="+mn-lt"/>
          <a:ea typeface="+mn-ea"/>
          <a:cs typeface="+mn-cs"/>
          <a:sym typeface="Arial"/>
        </a:defRPr>
      </a:lvl8pPr>
      <a:lvl9pPr indent="1285829" algn="ctr" defTabSz="455398">
        <a:defRPr sz="1125">
          <a:solidFill>
            <a:schemeClr val="tx1"/>
          </a:solidFill>
          <a:uFill>
            <a:solidFill/>
          </a:uFill>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179725"/>
            <a:ext cx="8372901" cy="828948"/>
          </a:xfrm>
          <a:prstGeom prst="rect">
            <a:avLst/>
          </a:prstGeom>
        </p:spPr>
        <p:txBody>
          <a:bodyPr vert="horz" lIns="0" tIns="0" rIns="0" bIns="0" rtlCol="0" anchor="ctr" anchorCtr="0">
            <a:noAutofit/>
          </a:bodyPr>
          <a:lstStyle/>
          <a:p>
            <a:r>
              <a:rPr lang="en-US" dirty="0" smtClean="0"/>
              <a:t>Headline 32pt </a:t>
            </a:r>
            <a:br>
              <a:rPr lang="en-US" dirty="0" smtClean="0"/>
            </a:br>
            <a:endParaRPr lang="en-US" dirty="0"/>
          </a:p>
        </p:txBody>
      </p:sp>
      <p:sp>
        <p:nvSpPr>
          <p:cNvPr id="3" name="Text Placeholder 2"/>
          <p:cNvSpPr>
            <a:spLocks noGrp="1"/>
          </p:cNvSpPr>
          <p:nvPr>
            <p:ph type="body" idx="1"/>
          </p:nvPr>
        </p:nvSpPr>
        <p:spPr>
          <a:xfrm>
            <a:off x="448561" y="1207517"/>
            <a:ext cx="8320695" cy="4987365"/>
          </a:xfrm>
          <a:prstGeom prst="rect">
            <a:avLst/>
          </a:prstGeom>
        </p:spPr>
        <p:txBody>
          <a:bodyPr vert="horz" lIns="0" tIns="0" rIns="0" bIns="45720" rtlCol="0">
            <a:noAutofit/>
          </a:bodyPr>
          <a:lstStyle/>
          <a:p>
            <a:pPr lvl="0"/>
            <a:r>
              <a:rPr lang="en-US" dirty="0" smtClean="0"/>
              <a:t>Click to add 1st-level bullet</a:t>
            </a:r>
          </a:p>
          <a:p>
            <a:pPr lvl="1"/>
            <a:r>
              <a:rPr lang="en-US" dirty="0" smtClean="0"/>
              <a:t>Second level</a:t>
            </a:r>
          </a:p>
          <a:p>
            <a:pPr lvl="2"/>
            <a:r>
              <a:rPr lang="en-US" dirty="0" smtClean="0"/>
              <a:t>Third level</a:t>
            </a:r>
          </a:p>
          <a:p>
            <a:pPr lvl="3"/>
            <a:endParaRPr lang="en-US" dirty="0"/>
          </a:p>
        </p:txBody>
      </p:sp>
      <p:sp>
        <p:nvSpPr>
          <p:cNvPr id="6" name="Slide Number Placeholder 5"/>
          <p:cNvSpPr>
            <a:spLocks noGrp="1"/>
          </p:cNvSpPr>
          <p:nvPr>
            <p:ph type="sldNum" sz="quarter" idx="4"/>
          </p:nvPr>
        </p:nvSpPr>
        <p:spPr>
          <a:xfrm>
            <a:off x="8562975" y="6489007"/>
            <a:ext cx="457200" cy="182880"/>
          </a:xfrm>
          <a:prstGeom prst="rect">
            <a:avLst/>
          </a:prstGeom>
          <a:ln>
            <a:noFill/>
          </a:ln>
        </p:spPr>
        <p:txBody>
          <a:bodyPr vert="horz" lIns="0" tIns="45720" rIns="0" bIns="0" rtlCol="0" anchor="b"/>
          <a:lstStyle>
            <a:lvl1pPr algn="ctr">
              <a:defRPr sz="750">
                <a:solidFill>
                  <a:srgbClr val="000000"/>
                </a:solidFill>
              </a:defRPr>
            </a:lvl1pPr>
          </a:lstStyle>
          <a:p>
            <a:pPr fontAlgn="auto">
              <a:spcBef>
                <a:spcPts val="0"/>
              </a:spcBef>
              <a:spcAft>
                <a:spcPts val="0"/>
              </a:spcAft>
            </a:pPr>
            <a:fld id="{AEFAAC5A-9C4F-4278-920D-DF2BAB595749}" type="slidenum">
              <a:rPr lang="en-US" smtClean="0">
                <a:latin typeface="Arial"/>
                <a:ea typeface="+mn-ea"/>
              </a:rPr>
              <a:pPr fontAlgn="auto">
                <a:spcBef>
                  <a:spcPts val="0"/>
                </a:spcBef>
                <a:spcAft>
                  <a:spcPts val="0"/>
                </a:spcAft>
              </a:pPr>
              <a:t>‹#›</a:t>
            </a:fld>
            <a:endParaRPr lang="en-US" dirty="0">
              <a:latin typeface="Arial"/>
              <a:ea typeface="+mn-ea"/>
            </a:endParaRPr>
          </a:p>
        </p:txBody>
      </p:sp>
      <p:sp>
        <p:nvSpPr>
          <p:cNvPr id="49" name="Rectangle 48"/>
          <p:cNvSpPr/>
          <p:nvPr/>
        </p:nvSpPr>
        <p:spPr>
          <a:xfrm>
            <a:off x="0" y="0"/>
            <a:ext cx="242782" cy="6858000"/>
          </a:xfrm>
          <a:prstGeom prst="rect">
            <a:avLst/>
          </a:prstGeom>
          <a:solidFill>
            <a:srgbClr val="094875"/>
          </a:solidFill>
          <a:ln>
            <a:solidFill>
              <a:schemeClr val="accent2">
                <a:lumMod val="50000"/>
              </a:schemeClr>
            </a:solidFill>
          </a:ln>
        </p:spPr>
        <p:txBody>
          <a:bodyPr vert="horz" wrap="square" lIns="68580" tIns="34290" rIns="68580" bIns="0" numCol="1" anchor="b" anchorCtr="0" compatLnSpc="1">
            <a:prstTxWarp prst="textNoShape">
              <a:avLst/>
            </a:prstTxWarp>
          </a:bodyPr>
          <a:lstStyle/>
          <a:p>
            <a:pPr fontAlgn="auto">
              <a:spcBef>
                <a:spcPts val="0"/>
              </a:spcBef>
              <a:spcAft>
                <a:spcPts val="0"/>
              </a:spcAft>
            </a:pPr>
            <a:endParaRPr lang="en-US" sz="100">
              <a:solidFill>
                <a:srgbClr val="7AB800"/>
              </a:solidFill>
              <a:latin typeface="Arial"/>
              <a:ea typeface="+mn-ea"/>
            </a:endParaRPr>
          </a:p>
        </p:txBody>
      </p:sp>
      <p:sp>
        <p:nvSpPr>
          <p:cNvPr id="5" name="Footer Placeholder 4"/>
          <p:cNvSpPr>
            <a:spLocks noGrp="1"/>
          </p:cNvSpPr>
          <p:nvPr>
            <p:ph type="ftr" sz="quarter" idx="3"/>
          </p:nvPr>
        </p:nvSpPr>
        <p:spPr>
          <a:xfrm>
            <a:off x="1473201" y="6472729"/>
            <a:ext cx="6925733" cy="215436"/>
          </a:xfrm>
          <a:prstGeom prst="rect">
            <a:avLst/>
          </a:prstGeom>
        </p:spPr>
        <p:txBody>
          <a:bodyPr vert="horz" lIns="91440" tIns="45720" rIns="91440" bIns="45720" rtlCol="0" anchor="ctr"/>
          <a:lstStyle>
            <a:lvl1pPr algn="ctr">
              <a:defRPr sz="750">
                <a:solidFill>
                  <a:srgbClr val="000000"/>
                </a:solidFill>
              </a:defRPr>
            </a:lvl1pPr>
          </a:lstStyle>
          <a:p>
            <a:r>
              <a:rPr lang="en-US" smtClean="0"/>
              <a:t>Slides for Mark Rivers September 26, 2018</a:t>
            </a:r>
            <a:endParaRPr lang="en-US" dirty="0"/>
          </a:p>
        </p:txBody>
      </p:sp>
    </p:spTree>
    <p:extLst>
      <p:ext uri="{BB962C8B-B14F-4D97-AF65-F5344CB8AC3E}">
        <p14:creationId xmlns:p14="http://schemas.microsoft.com/office/powerpoint/2010/main" val="403461353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hdr="0" dt="0"/>
  <p:txStyles>
    <p:titleStyle>
      <a:lvl1pPr algn="ctr" defTabSz="342900" rtl="0" eaLnBrk="1" latinLnBrk="0" hangingPunct="1">
        <a:lnSpc>
          <a:spcPct val="100000"/>
        </a:lnSpc>
        <a:spcBef>
          <a:spcPct val="0"/>
        </a:spcBef>
        <a:buNone/>
        <a:defRPr sz="2400" b="1" i="0" kern="1200" cap="none" baseline="0">
          <a:solidFill>
            <a:schemeClr val="tx2">
              <a:lumMod val="50000"/>
            </a:schemeClr>
          </a:solidFill>
          <a:latin typeface="+mj-lt"/>
          <a:ea typeface="+mj-ea"/>
          <a:cs typeface="+mj-cs"/>
        </a:defRPr>
      </a:lvl1pPr>
    </p:titleStyle>
    <p:bodyStyle>
      <a:lvl1pPr marL="205740" indent="-205740" algn="l" defTabSz="342900" rtl="0" eaLnBrk="1" latinLnBrk="0" hangingPunct="1">
        <a:spcBef>
          <a:spcPts val="0"/>
        </a:spcBef>
        <a:spcAft>
          <a:spcPts val="450"/>
        </a:spcAft>
        <a:buClr>
          <a:schemeClr val="tx2">
            <a:lumMod val="75000"/>
          </a:schemeClr>
        </a:buClr>
        <a:buFont typeface="Wingdings" charset="2"/>
        <a:buChar char="§"/>
        <a:defRPr sz="1800" kern="1200" baseline="0">
          <a:solidFill>
            <a:srgbClr val="000000"/>
          </a:solidFill>
          <a:latin typeface="+mn-lt"/>
          <a:ea typeface="+mn-ea"/>
          <a:cs typeface="+mn-cs"/>
        </a:defRPr>
      </a:lvl1pPr>
      <a:lvl2pPr marL="429816" indent="-223838" algn="l" defTabSz="342900" rtl="0" eaLnBrk="1" latinLnBrk="0" hangingPunct="1">
        <a:spcBef>
          <a:spcPts val="0"/>
        </a:spcBef>
        <a:spcAft>
          <a:spcPts val="450"/>
        </a:spcAft>
        <a:buClr>
          <a:schemeClr val="tx2">
            <a:lumMod val="75000"/>
          </a:schemeClr>
        </a:buClr>
        <a:buFont typeface="Lucida Grande"/>
        <a:buChar char="–"/>
        <a:defRPr sz="1500" kern="1200">
          <a:solidFill>
            <a:srgbClr val="000000"/>
          </a:solidFill>
          <a:latin typeface="+mn-lt"/>
          <a:ea typeface="+mn-ea"/>
          <a:cs typeface="+mn-cs"/>
        </a:defRPr>
      </a:lvl2pPr>
      <a:lvl3pPr marL="389335" indent="163116" algn="l" defTabSz="342900" rtl="0" eaLnBrk="1" latinLnBrk="0" hangingPunct="1">
        <a:spcBef>
          <a:spcPts val="0"/>
        </a:spcBef>
        <a:spcAft>
          <a:spcPts val="450"/>
        </a:spcAft>
        <a:buClr>
          <a:schemeClr val="tx2">
            <a:lumMod val="75000"/>
          </a:schemeClr>
        </a:buClr>
        <a:buFont typeface="Arial" panose="020B0604020202020204" pitchFamily="34" charset="0"/>
        <a:buChar char="•"/>
        <a:defRPr sz="1350" kern="1200">
          <a:solidFill>
            <a:srgbClr val="000000"/>
          </a:solidFill>
          <a:latin typeface="+mn-lt"/>
          <a:ea typeface="+mn-ea"/>
          <a:cs typeface="+mn-cs"/>
        </a:defRPr>
      </a:lvl3pPr>
      <a:lvl4pPr marL="427435" indent="178308" algn="l" defTabSz="342900" rtl="0" eaLnBrk="1" latinLnBrk="0" hangingPunct="1">
        <a:spcBef>
          <a:spcPts val="0"/>
        </a:spcBef>
        <a:spcAft>
          <a:spcPts val="450"/>
        </a:spcAft>
        <a:buClr>
          <a:schemeClr val="tx2">
            <a:lumMod val="75000"/>
          </a:schemeClr>
        </a:buClr>
        <a:buFont typeface="Arial"/>
        <a:buChar char="•"/>
        <a:defRPr sz="1350" kern="1200" baseline="0">
          <a:solidFill>
            <a:srgbClr val="000000"/>
          </a:solidFill>
          <a:latin typeface="+mn-lt"/>
          <a:ea typeface="+mn-ea"/>
          <a:cs typeface="+mn-cs"/>
        </a:defRPr>
      </a:lvl4pPr>
      <a:lvl5pPr marL="1028700" indent="-128588" algn="l" defTabSz="342900" rtl="0" eaLnBrk="1" latinLnBrk="0" hangingPunct="1">
        <a:spcBef>
          <a:spcPts val="0"/>
        </a:spcBef>
        <a:spcAft>
          <a:spcPts val="0"/>
        </a:spcAft>
        <a:buClr>
          <a:schemeClr val="tx2">
            <a:lumMod val="75000"/>
          </a:schemeClr>
        </a:buClr>
        <a:buFont typeface="Wingdings" charset="2"/>
        <a:buChar char="§"/>
        <a:defRPr sz="1200"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111490" y="6399990"/>
            <a:ext cx="775768" cy="3726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457202" y="477838"/>
            <a:ext cx="8372901" cy="828948"/>
          </a:xfrm>
          <a:prstGeom prst="rect">
            <a:avLst/>
          </a:prstGeom>
        </p:spPr>
        <p:txBody>
          <a:bodyPr vert="horz" lIns="0" tIns="0" rIns="0" bIns="0" rtlCol="0" anchor="b">
            <a:noAutofit/>
          </a:bodyPr>
          <a:lstStyle/>
          <a:p>
            <a:r>
              <a:rPr lang="en-US" dirty="0" smtClean="0"/>
              <a:t>Headline in all caps </a:t>
            </a:r>
            <a:r>
              <a:rPr lang="en-US" dirty="0" err="1" smtClean="0"/>
              <a:t>28pt</a:t>
            </a:r>
            <a:r>
              <a:rPr lang="en-US" dirty="0" smtClean="0"/>
              <a:t> </a:t>
            </a:r>
            <a:br>
              <a:rPr lang="en-US" dirty="0" smtClean="0"/>
            </a:br>
            <a:r>
              <a:rPr lang="en-US" dirty="0" smtClean="0"/>
              <a:t>preferred as one or two lines</a:t>
            </a:r>
            <a:endParaRPr lang="en-US" dirty="0"/>
          </a:p>
        </p:txBody>
      </p:sp>
      <p:sp>
        <p:nvSpPr>
          <p:cNvPr id="3" name="Text Placeholder 2"/>
          <p:cNvSpPr>
            <a:spLocks noGrp="1"/>
          </p:cNvSpPr>
          <p:nvPr>
            <p:ph type="body" idx="1"/>
          </p:nvPr>
        </p:nvSpPr>
        <p:spPr>
          <a:xfrm>
            <a:off x="457202" y="1858435"/>
            <a:ext cx="8372901" cy="4422775"/>
          </a:xfrm>
          <a:prstGeom prst="rect">
            <a:avLst/>
          </a:prstGeom>
        </p:spPr>
        <p:txBody>
          <a:bodyPr vert="horz" lIns="0" tIns="0" rIns="0" bIns="45720" rtlCol="0">
            <a:noAutofit/>
          </a:bodyPr>
          <a:lstStyle/>
          <a:p>
            <a:pPr lvl="0"/>
            <a:r>
              <a:rPr lang="en-US" dirty="0" smtClean="0"/>
              <a:t>Click to add 1st-level bullet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343400" y="6473709"/>
            <a:ext cx="457200" cy="18288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3"/>
            <a:ext cx="228600" cy="6858003"/>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Tree>
    <p:extLst>
      <p:ext uri="{BB962C8B-B14F-4D97-AF65-F5344CB8AC3E}">
        <p14:creationId xmlns:p14="http://schemas.microsoft.com/office/powerpoint/2010/main" val="339698582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294C7C1-57E5-4B1A-88CF-A9BE6E54243B}" type="slidenum">
              <a:rPr lang="en-US" altLang="en-US"/>
              <a:pPr/>
              <a:t>‹#›</a:t>
            </a:fld>
            <a:endParaRPr lang="en-US" altLang="en-US"/>
          </a:p>
        </p:txBody>
      </p:sp>
    </p:spTree>
    <p:extLst>
      <p:ext uri="{BB962C8B-B14F-4D97-AF65-F5344CB8AC3E}">
        <p14:creationId xmlns:p14="http://schemas.microsoft.com/office/powerpoint/2010/main" val="14052449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6AD35-5769-437E-AC7B-3CE8DA9EF238}" type="datetimeFigureOut">
              <a:rPr lang="en-US" smtClean="0"/>
              <a:t>1/28/2019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04498-18F0-49FF-93A4-D56FA74442B8}" type="slidenum">
              <a:rPr lang="en-US" smtClean="0"/>
              <a:t>‹#›</a:t>
            </a:fld>
            <a:endParaRPr lang="en-US"/>
          </a:p>
        </p:txBody>
      </p:sp>
    </p:spTree>
    <p:extLst>
      <p:ext uri="{BB962C8B-B14F-4D97-AF65-F5344CB8AC3E}">
        <p14:creationId xmlns:p14="http://schemas.microsoft.com/office/powerpoint/2010/main" val="300443313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a:solidFill>
                <a:prstClr val="white"/>
              </a:solidFill>
            </a:endParaRPr>
          </a:p>
        </p:txBody>
      </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10" name="TextBox 9"/>
          <p:cNvSpPr txBox="1"/>
          <p:nvPr userDrawn="1"/>
        </p:nvSpPr>
        <p:spPr>
          <a:xfrm>
            <a:off x="133587" y="6544160"/>
            <a:ext cx="1598515" cy="338554"/>
          </a:xfrm>
          <a:prstGeom prst="rect">
            <a:avLst/>
          </a:prstGeom>
          <a:noFill/>
        </p:spPr>
        <p:txBody>
          <a:bodyPr wrap="none" rtlCol="0">
            <a:spAutoFit/>
          </a:bodyPr>
          <a:lstStyle/>
          <a:p>
            <a:pPr eaLnBrk="1" hangingPunct="1"/>
            <a:r>
              <a:rPr lang="en-US" sz="1600" i="0" dirty="0" err="1"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958050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7B20A2-9BC5-9842-B184-C83CDB947ED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74C398-2D14-5B47-993C-55D6E0F6034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69D9C-3C17-E041-AFBF-CC185D69E3B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33DF1C9-EFC5-1940-B8F7-20C9AD11654A}" type="datetimeFigureOut">
              <a:rPr lang="en-US" smtClean="0"/>
              <a:t>1/28/2019</a:t>
            </a:fld>
            <a:endParaRPr lang="en-US"/>
          </a:p>
        </p:txBody>
      </p:sp>
      <p:sp>
        <p:nvSpPr>
          <p:cNvPr id="5" name="Footer Placeholder 4">
            <a:extLst>
              <a:ext uri="{FF2B5EF4-FFF2-40B4-BE49-F238E27FC236}">
                <a16:creationId xmlns:a16="http://schemas.microsoft.com/office/drawing/2014/main" id="{FDA7C3BA-2B82-B547-99D4-102CB4A4163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CC3B4B-4818-964F-8D1C-C08C4EE4802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AA28B3E-6E18-B84C-A203-8B3F986A347C}" type="slidenum">
              <a:rPr lang="en-US" smtClean="0"/>
              <a:t>‹#›</a:t>
            </a:fld>
            <a:endParaRPr lang="en-US"/>
          </a:p>
        </p:txBody>
      </p:sp>
    </p:spTree>
    <p:extLst>
      <p:ext uri="{BB962C8B-B14F-4D97-AF65-F5344CB8AC3E}">
        <p14:creationId xmlns:p14="http://schemas.microsoft.com/office/powerpoint/2010/main" val="180771665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31F5E95-57BC-444E-A736-C2EB45E95EDD}" type="datetimeFigureOut">
              <a:rPr lang="en-US" smtClean="0"/>
              <a:t>1/28/2019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E271919-B2F6-43C4-97E4-8F6595B200E9}" type="slidenum">
              <a:rPr lang="en-US" smtClean="0"/>
              <a:t>‹#›</a:t>
            </a:fld>
            <a:endParaRPr lang="en-US"/>
          </a:p>
        </p:txBody>
      </p:sp>
    </p:spTree>
    <p:extLst>
      <p:ext uri="{BB962C8B-B14F-4D97-AF65-F5344CB8AC3E}">
        <p14:creationId xmlns:p14="http://schemas.microsoft.com/office/powerpoint/2010/main" val="147308074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6.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gsecars.uchicago.edu/" TargetMode="External"/><Relationship Id="rId1" Type="http://schemas.openxmlformats.org/officeDocument/2006/relationships/slideLayout" Target="../slideLayouts/slideLayout138.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31.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5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video" Target="file:///\\cars5\users\rivers\Talks\ClayMineralSociety%202013\AG1_A_X.mpeg" TargetMode="External"/><Relationship Id="rId1" Type="http://schemas.microsoft.com/office/2007/relationships/media" Target="file:///\\cars5\users\rivers\Talks\ClayMineralSociety%202013\AG1_A_X.mpeg" TargetMode="Externa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7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6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6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3.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88.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83.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83.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5.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5.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05.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21.xml"/><Relationship Id="rId4" Type="http://schemas.openxmlformats.org/officeDocument/2006/relationships/image" Target="../media/image58.emf"/></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32.xml"/><Relationship Id="rId6" Type="http://schemas.openxmlformats.org/officeDocument/2006/relationships/image" Target="../media/image62.jpeg"/><Relationship Id="rId5" Type="http://schemas.openxmlformats.org/officeDocument/2006/relationships/image" Target="../media/image61.tiff"/><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2.xml"/><Relationship Id="rId1" Type="http://schemas.openxmlformats.org/officeDocument/2006/relationships/slideLayout" Target="../slideLayouts/slideLayout91.xml"/><Relationship Id="rId5" Type="http://schemas.openxmlformats.org/officeDocument/2006/relationships/image" Target="../media/image65.png"/><Relationship Id="rId4" Type="http://schemas.openxmlformats.org/officeDocument/2006/relationships/image" Target="../media/image64.tiff"/></Relationships>
</file>

<file path=ppt/slides/_rels/slide39.xml.rels><?xml version="1.0" encoding="UTF-8" standalone="yes"?>
<Relationships xmlns="http://schemas.openxmlformats.org/package/2006/relationships"><Relationship Id="rId3" Type="http://schemas.openxmlformats.org/officeDocument/2006/relationships/hyperlink" Target="https://www.aps.anl.gov/APS-Science-Highlight/2018/unique-diamond-impurities-indicate-water-deep-in-earths-mantle" TargetMode="External"/><Relationship Id="rId7" Type="http://schemas.openxmlformats.org/officeDocument/2006/relationships/image" Target="../media/image68.tiff"/><Relationship Id="rId2" Type="http://schemas.openxmlformats.org/officeDocument/2006/relationships/notesSlide" Target="../notesSlides/notesSlide23.xml"/><Relationship Id="rId1" Type="http://schemas.openxmlformats.org/officeDocument/2006/relationships/slideLayout" Target="../slideLayouts/slideLayout148.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hyperlink" Target="http://science.sciencemag.org/content/359/6380/113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11.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26.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26.xml"/><Relationship Id="rId5" Type="http://schemas.openxmlformats.org/officeDocument/2006/relationships/image" Target="../media/image77.jpe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6.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6.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video" Target="../media/media1.mpeg"/><Relationship Id="rId7" Type="http://schemas.openxmlformats.org/officeDocument/2006/relationships/image" Target="../media/image83.wmf"/><Relationship Id="rId2" Type="http://schemas.microsoft.com/office/2007/relationships/media" Target="../media/media1.mpeg"/><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87.png"/><Relationship Id="rId5" Type="http://schemas.openxmlformats.org/officeDocument/2006/relationships/image" Target="../media/image84.png"/><Relationship Id="rId10" Type="http://schemas.openxmlformats.org/officeDocument/2006/relationships/image" Target="../media/image86.emf"/><Relationship Id="rId4" Type="http://schemas.openxmlformats.org/officeDocument/2006/relationships/slideLayout" Target="../slideLayouts/slideLayout86.xml"/><Relationship Id="rId9"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90.tiff"/><Relationship Id="rId3" Type="http://schemas.microsoft.com/office/2007/relationships/media" Target="../media/media3.avi"/><Relationship Id="rId7" Type="http://schemas.openxmlformats.org/officeDocument/2006/relationships/image" Target="../media/image89.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88.png"/><Relationship Id="rId5" Type="http://schemas.openxmlformats.org/officeDocument/2006/relationships/slideLayout" Target="../slideLayouts/slideLayout86.xml"/><Relationship Id="rId4" Type="http://schemas.openxmlformats.org/officeDocument/2006/relationships/video" Target="../media/media3.avi"/><Relationship Id="rId9" Type="http://schemas.openxmlformats.org/officeDocument/2006/relationships/image" Target="../media/image91.tiff"/></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101.xml"/><Relationship Id="rId4" Type="http://schemas.openxmlformats.org/officeDocument/2006/relationships/image" Target="../media/image93.emf"/></Relationships>
</file>

<file path=ppt/slides/_rels/slide4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01.xml"/><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102.xml"/><Relationship Id="rId1" Type="http://schemas.openxmlformats.org/officeDocument/2006/relationships/tags" Target="../tags/tag1.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102.xml"/><Relationship Id="rId5" Type="http://schemas.openxmlformats.org/officeDocument/2006/relationships/image" Target="../media/image101.png"/><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51.xml"/><Relationship Id="rId6" Type="http://schemas.openxmlformats.org/officeDocument/2006/relationships/image" Target="../media/image106.png"/><Relationship Id="rId5" Type="http://schemas.openxmlformats.org/officeDocument/2006/relationships/image" Target="../media/image105.tif"/><Relationship Id="rId10" Type="http://schemas.openxmlformats.org/officeDocument/2006/relationships/image" Target="../media/image110.tif"/><Relationship Id="rId4" Type="http://schemas.openxmlformats.org/officeDocument/2006/relationships/image" Target="../media/image104.png"/><Relationship Id="rId9"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26.xml"/><Relationship Id="rId1" Type="http://schemas.openxmlformats.org/officeDocument/2006/relationships/slideLayout" Target="../slideLayouts/slideLayout11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emf"/></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20.xml"/><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118.xml"/></Relationships>
</file>

<file path=ppt/slides/_rels/slide5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28.xml"/><Relationship Id="rId1" Type="http://schemas.openxmlformats.org/officeDocument/2006/relationships/slideLayout" Target="../slideLayouts/slideLayout120.xml"/><Relationship Id="rId6" Type="http://schemas.openxmlformats.org/officeDocument/2006/relationships/image" Target="../media/image122.png"/><Relationship Id="rId5" Type="http://schemas.openxmlformats.org/officeDocument/2006/relationships/image" Target="../media/image121.tiff"/><Relationship Id="rId4" Type="http://schemas.openxmlformats.org/officeDocument/2006/relationships/image" Target="../media/image120.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754" name="Picture 2" descr="partial_earth_blk2"/>
          <p:cNvPicPr>
            <a:picLocks noChangeAspect="1" noChangeArrowheads="1"/>
          </p:cNvPicPr>
          <p:nvPr/>
        </p:nvPicPr>
        <p:blipFill>
          <a:blip r:embed="rId3"/>
          <a:srcRect l="8888" t="8893" r="11111" b="18340"/>
          <a:stretch>
            <a:fillRect/>
          </a:stretch>
        </p:blipFill>
        <p:spPr bwMode="auto">
          <a:xfrm>
            <a:off x="0" y="3028950"/>
            <a:ext cx="9144000" cy="2971800"/>
          </a:xfrm>
          <a:prstGeom prst="rect">
            <a:avLst/>
          </a:prstGeom>
          <a:noFill/>
        </p:spPr>
      </p:pic>
      <p:sp>
        <p:nvSpPr>
          <p:cNvPr id="74755" name="Rectangle 3"/>
          <p:cNvSpPr>
            <a:spLocks noGrp="1" noChangeArrowheads="1"/>
          </p:cNvSpPr>
          <p:nvPr>
            <p:ph type="ctrTitle"/>
          </p:nvPr>
        </p:nvSpPr>
        <p:spPr>
          <a:xfrm>
            <a:off x="1797309" y="342123"/>
            <a:ext cx="5549382" cy="2003425"/>
          </a:xfrm>
          <a:noFill/>
          <a:ln/>
        </p:spPr>
        <p:txBody>
          <a:bodyPr/>
          <a:lstStyle/>
          <a:p>
            <a:r>
              <a:rPr lang="en-US" sz="3600" dirty="0" smtClean="0">
                <a:solidFill>
                  <a:srgbClr val="FFFF00"/>
                </a:solidFill>
              </a:rPr>
              <a:t>Synchrotron Radiation in the Earth Sciences</a:t>
            </a:r>
          </a:p>
        </p:txBody>
      </p:sp>
      <p:sp>
        <p:nvSpPr>
          <p:cNvPr id="74756" name="Rectangle 4"/>
          <p:cNvSpPr>
            <a:spLocks noGrp="1" noChangeArrowheads="1"/>
          </p:cNvSpPr>
          <p:nvPr>
            <p:ph type="subTitle" idx="1"/>
          </p:nvPr>
        </p:nvSpPr>
        <p:spPr>
          <a:xfrm>
            <a:off x="1447800" y="2285655"/>
            <a:ext cx="6400800" cy="1864313"/>
          </a:xfrm>
          <a:noFill/>
          <a:ln/>
        </p:spPr>
        <p:txBody>
          <a:bodyPr/>
          <a:lstStyle/>
          <a:p>
            <a:r>
              <a:rPr lang="en-US" dirty="0" smtClean="0">
                <a:solidFill>
                  <a:srgbClr val="FFFF00"/>
                </a:solidFill>
              </a:rPr>
              <a:t>Mark Rivers</a:t>
            </a:r>
          </a:p>
          <a:p>
            <a:r>
              <a:rPr lang="en-US" dirty="0" smtClean="0">
                <a:solidFill>
                  <a:srgbClr val="FFFF00"/>
                </a:solidFill>
              </a:rPr>
              <a:t>University of Chicago</a:t>
            </a:r>
          </a:p>
          <a:p>
            <a:endParaRPr lang="en-US" dirty="0">
              <a:solidFill>
                <a:srgbClr val="FFFF00"/>
              </a:solidFill>
            </a:endParaRPr>
          </a:p>
          <a:p>
            <a:r>
              <a:rPr lang="en-US" dirty="0" smtClean="0">
                <a:solidFill>
                  <a:srgbClr val="FFFF00"/>
                </a:solidFill>
              </a:rPr>
              <a:t>Northwestern University</a:t>
            </a:r>
          </a:p>
          <a:p>
            <a:r>
              <a:rPr lang="en-US" dirty="0" smtClean="0">
                <a:solidFill>
                  <a:srgbClr val="FFFF00"/>
                </a:solidFill>
              </a:rPr>
              <a:t>January 25, 2019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457200" y="381000"/>
            <a:ext cx="8458200" cy="685800"/>
          </a:xfrm>
          <a:prstGeom prst="rect">
            <a:avLst/>
          </a:prstGeom>
          <a:noFill/>
          <a:ln>
            <a:noFill/>
          </a:ln>
          <a:effec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rPr>
              <a:t>Sources of Synchrotron Radiation</a:t>
            </a:r>
            <a:endParaRPr kumimoji="0" lang="en-US" altLang="en-US" sz="4400" b="1" i="0" u="none" strike="noStrike" kern="1200" cap="none" spc="0" normalizeH="0" baseline="0" noProof="0" dirty="0">
              <a:ln>
                <a:noFill/>
              </a:ln>
              <a:solidFill>
                <a:srgbClr val="0066FF"/>
              </a:solidFill>
              <a:effectLst/>
              <a:uLnTx/>
              <a:uFillTx/>
              <a:latin typeface="Arial" panose="020B0604020202020204" pitchFamily="34" charset="0"/>
              <a:ea typeface="+mn-ea"/>
              <a:cs typeface="Arial" panose="020B0604020202020204" pitchFamily="34" charset="0"/>
            </a:endParaRPr>
          </a:p>
        </p:txBody>
      </p:sp>
      <p:sp>
        <p:nvSpPr>
          <p:cNvPr id="76803" name="Rectangle 3"/>
          <p:cNvSpPr>
            <a:spLocks noChangeArrowheads="1"/>
          </p:cNvSpPr>
          <p:nvPr/>
        </p:nvSpPr>
        <p:spPr bwMode="auto">
          <a:xfrm>
            <a:off x="600635" y="1295399"/>
            <a:ext cx="791583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Bending magnets </a:t>
            </a:r>
            <a:r>
              <a:rPr lang="en-US" altLang="en-US" sz="2800" b="0" i="0" dirty="0">
                <a:latin typeface="Arial" panose="020B0604020202020204" pitchFamily="34" charset="0"/>
                <a:ea typeface="+mn-ea"/>
                <a:cs typeface="Arial" panose="020B0604020202020204" pitchFamily="34" charset="0"/>
              </a:rPr>
              <a:t>(</a:t>
            </a:r>
            <a:r>
              <a:rPr kumimoji="0" lang="en-US" altLang="en-US" sz="28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dipole magnets)</a:t>
            </a:r>
            <a:endParaRPr kumimoji="0" lang="en-US" alt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Periodic magnetic field devices, called insertion devices</a:t>
            </a:r>
          </a:p>
          <a:p>
            <a:pPr lvl="1" eaLnBrk="1" hangingPunct="1">
              <a:spcBef>
                <a:spcPct val="20000"/>
              </a:spcBef>
              <a:buFontTx/>
              <a:buChar char="•"/>
              <a:defRPr/>
            </a:pPr>
            <a:r>
              <a:rPr lang="en-US" altLang="en-US" sz="2800" b="0" i="0" dirty="0" smtClean="0">
                <a:solidFill>
                  <a:srgbClr val="0066FF"/>
                </a:solidFill>
                <a:latin typeface="Arial" panose="020B0604020202020204" pitchFamily="34" charset="0"/>
                <a:cs typeface="Arial" panose="020B0604020202020204" pitchFamily="34" charset="0"/>
              </a:rPr>
              <a:t>Wiggler</a:t>
            </a:r>
            <a:r>
              <a:rPr lang="en-US" altLang="en-US" sz="2800" b="0" i="0" dirty="0" smtClean="0">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high </a:t>
            </a:r>
            <a:r>
              <a:rPr kumimoji="0" lang="en-US" alt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field and/or large </a:t>
            </a:r>
            <a:r>
              <a:rPr kumimoji="0" lang="en-US" altLang="en-US" sz="28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period Electron </a:t>
            </a:r>
            <a:r>
              <a:rPr kumimoji="0" lang="en-US" alt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beam angular deviation &gt;&gt; 1/</a:t>
            </a:r>
            <a:r>
              <a:rPr kumimoji="0" lang="en-US" altLang="en-US" sz="2800" b="0" i="0" u="none" strike="noStrike" kern="1200" cap="none" spc="0" normalizeH="0" baseline="0" noProof="0" dirty="0">
                <a:ln>
                  <a:noFill/>
                </a:ln>
                <a:effectLst/>
                <a:uLnTx/>
                <a:uFillTx/>
                <a:latin typeface="Symbol" panose="05050102010706020507" pitchFamily="18" charset="2"/>
                <a:ea typeface="+mn-ea"/>
                <a:cs typeface="Arial" panose="020B0604020202020204" pitchFamily="34" charset="0"/>
              </a:rPr>
              <a:t>g</a:t>
            </a:r>
          </a:p>
          <a:p>
            <a:pPr lvl="1" eaLnBrk="1" hangingPunct="1">
              <a:spcBef>
                <a:spcPct val="20000"/>
              </a:spcBef>
              <a:buFontTx/>
              <a:buChar char="•"/>
              <a:defRPr/>
            </a:pPr>
            <a:r>
              <a:rPr lang="en-US" altLang="en-US" sz="2800" b="0" i="0" dirty="0" err="1" smtClean="0">
                <a:solidFill>
                  <a:srgbClr val="0066FF"/>
                </a:solidFill>
                <a:latin typeface="Arial" panose="020B0604020202020204" pitchFamily="34" charset="0"/>
                <a:cs typeface="Arial" panose="020B0604020202020204" pitchFamily="34" charset="0"/>
              </a:rPr>
              <a:t>Undulator</a:t>
            </a:r>
            <a:r>
              <a:rPr lang="en-US" altLang="en-US" sz="2800" b="0" i="0" dirty="0">
                <a:latin typeface="Arial" panose="020B0604020202020204" pitchFamily="34" charset="0"/>
                <a:cs typeface="Arial" panose="020B0604020202020204" pitchFamily="34" charset="0"/>
              </a:rPr>
              <a:t>:</a:t>
            </a:r>
            <a:r>
              <a:rPr lang="en-US" altLang="en-US" sz="2800" b="0" i="0" dirty="0" smtClean="0">
                <a:latin typeface="Arial" panose="020B0604020202020204" pitchFamily="34" charset="0"/>
                <a:cs typeface="Arial" panose="020B0604020202020204" pitchFamily="34" charset="0"/>
              </a:rPr>
              <a:t> </a:t>
            </a:r>
            <a:r>
              <a:rPr kumimoji="0" lang="en-US" altLang="en-US" sz="28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medium </a:t>
            </a:r>
            <a:r>
              <a:rPr kumimoji="0" lang="en-US" alt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field with small </a:t>
            </a:r>
            <a:r>
              <a:rPr lang="en-US" altLang="en-US" sz="2800" b="0" i="0" dirty="0" smtClean="0">
                <a:latin typeface="Arial" panose="020B0604020202020204" pitchFamily="34" charset="0"/>
                <a:ea typeface="+mn-ea"/>
                <a:cs typeface="Arial" panose="020B0604020202020204" pitchFamily="34" charset="0"/>
              </a:rPr>
              <a:t>period</a:t>
            </a:r>
            <a:endParaRPr kumimoji="0" lang="en-US" alt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alt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Electron beam angular deviation &lt; </a:t>
            </a:r>
            <a:r>
              <a:rPr kumimoji="0" lang="en-US" alt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alt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r>
              <a:rPr kumimoji="0" lang="en-US" altLang="en-US" sz="2800" b="0" i="0" u="none" strike="noStrike" kern="1200" cap="none" spc="0" normalizeH="0" baseline="0" noProof="0" dirty="0">
                <a:ln>
                  <a:noFill/>
                </a:ln>
                <a:effectLst/>
                <a:uLnTx/>
                <a:uFillTx/>
                <a:latin typeface="Symbol" panose="05050102010706020507" pitchFamily="18" charset="2"/>
                <a:ea typeface="+mn-ea"/>
                <a:cs typeface="Arial" panose="020B0604020202020204" pitchFamily="34" charset="0"/>
              </a:rPr>
              <a:t>g</a:t>
            </a:r>
          </a:p>
        </p:txBody>
      </p:sp>
    </p:spTree>
    <p:extLst>
      <p:ext uri="{BB962C8B-B14F-4D97-AF65-F5344CB8AC3E}">
        <p14:creationId xmlns:p14="http://schemas.microsoft.com/office/powerpoint/2010/main" val="1572473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0"/>
            <a:ext cx="9271000" cy="6867525"/>
          </a:xfrm>
          <a:prstGeom prst="rect">
            <a:avLst/>
          </a:prstGeom>
          <a:gradFill rotWithShape="0">
            <a:gsLst>
              <a:gs pos="0">
                <a:schemeClr val="bg1"/>
              </a:gs>
              <a:gs pos="100000">
                <a:srgbClr val="66CCFF"/>
              </a:gs>
            </a:gsLst>
            <a:path path="shape">
              <a:fillToRect l="50000" t="50000" r="50000" b="50000"/>
            </a:path>
          </a:gradFill>
          <a:ln w="28575">
            <a:solidFill>
              <a:schemeClr val="tx1"/>
            </a:solidFill>
            <a:miter lim="800000"/>
            <a:headEnd/>
            <a:tailEnd/>
          </a:ln>
        </p:spPr>
        <p:txBody>
          <a:bodyPr wrap="none" anchor="ctr"/>
          <a:lstStyle/>
          <a:p>
            <a:pPr algn="ctr"/>
            <a:endParaRPr lang="en-US" sz="1800">
              <a:latin typeface="Arial" charset="0"/>
            </a:endParaRPr>
          </a:p>
        </p:txBody>
      </p:sp>
      <p:sp>
        <p:nvSpPr>
          <p:cNvPr id="323587" name="Rectangle 3"/>
          <p:cNvSpPr>
            <a:spLocks noGrp="1" noChangeArrowheads="1"/>
          </p:cNvSpPr>
          <p:nvPr>
            <p:ph type="title"/>
          </p:nvPr>
        </p:nvSpPr>
        <p:spPr>
          <a:xfrm>
            <a:off x="2228850" y="5429250"/>
            <a:ext cx="1822450" cy="533400"/>
          </a:xfrm>
        </p:spPr>
        <p:txBody>
          <a:bodyPr/>
          <a:lstStyle/>
          <a:p>
            <a:pPr algn="l" eaLnBrk="1" hangingPunct="1"/>
            <a:r>
              <a:rPr lang="en-US" sz="2400" b="1" dirty="0" err="1" smtClean="0"/>
              <a:t>Undulator</a:t>
            </a:r>
            <a:endParaRPr lang="en-US" sz="2400" b="1" dirty="0" smtClean="0"/>
          </a:p>
        </p:txBody>
      </p:sp>
      <p:grpSp>
        <p:nvGrpSpPr>
          <p:cNvPr id="2" name="Group 4"/>
          <p:cNvGrpSpPr>
            <a:grpSpLocks/>
          </p:cNvGrpSpPr>
          <p:nvPr/>
        </p:nvGrpSpPr>
        <p:grpSpPr bwMode="auto">
          <a:xfrm>
            <a:off x="1462088" y="2057400"/>
            <a:ext cx="2995612" cy="3162300"/>
            <a:chOff x="921" y="1296"/>
            <a:chExt cx="1887" cy="1992"/>
          </a:xfrm>
        </p:grpSpPr>
        <p:grpSp>
          <p:nvGrpSpPr>
            <p:cNvPr id="3" name="Group 5"/>
            <p:cNvGrpSpPr>
              <a:grpSpLocks/>
            </p:cNvGrpSpPr>
            <p:nvPr/>
          </p:nvGrpSpPr>
          <p:grpSpPr bwMode="auto">
            <a:xfrm>
              <a:off x="936" y="1296"/>
              <a:ext cx="1872" cy="624"/>
              <a:chOff x="1872" y="2088"/>
              <a:chExt cx="1872" cy="624"/>
            </a:xfrm>
          </p:grpSpPr>
          <p:sp>
            <p:nvSpPr>
              <p:cNvPr id="12343" name="Rectangle 6"/>
              <p:cNvSpPr>
                <a:spLocks noChangeArrowheads="1"/>
              </p:cNvSpPr>
              <p:nvPr/>
            </p:nvSpPr>
            <p:spPr bwMode="auto">
              <a:xfrm>
                <a:off x="1920" y="2088"/>
                <a:ext cx="182"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12344" name="Rectangle 7"/>
              <p:cNvSpPr>
                <a:spLocks noChangeArrowheads="1"/>
              </p:cNvSpPr>
              <p:nvPr/>
            </p:nvSpPr>
            <p:spPr bwMode="auto">
              <a:xfrm>
                <a:off x="2102" y="2088"/>
                <a:ext cx="183"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endParaRPr lang="en-US"/>
              </a:p>
            </p:txBody>
          </p:sp>
          <p:sp>
            <p:nvSpPr>
              <p:cNvPr id="12345" name="Rectangle 8"/>
              <p:cNvSpPr>
                <a:spLocks noChangeArrowheads="1"/>
              </p:cNvSpPr>
              <p:nvPr/>
            </p:nvSpPr>
            <p:spPr bwMode="auto">
              <a:xfrm>
                <a:off x="2285" y="2088"/>
                <a:ext cx="182"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12346" name="Rectangle 9"/>
              <p:cNvSpPr>
                <a:spLocks noChangeArrowheads="1"/>
              </p:cNvSpPr>
              <p:nvPr/>
            </p:nvSpPr>
            <p:spPr bwMode="auto">
              <a:xfrm>
                <a:off x="2467" y="2088"/>
                <a:ext cx="183"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endParaRPr lang="en-US"/>
              </a:p>
            </p:txBody>
          </p:sp>
          <p:sp>
            <p:nvSpPr>
              <p:cNvPr id="12347" name="Rectangle 10"/>
              <p:cNvSpPr>
                <a:spLocks noChangeArrowheads="1"/>
              </p:cNvSpPr>
              <p:nvPr/>
            </p:nvSpPr>
            <p:spPr bwMode="auto">
              <a:xfrm>
                <a:off x="2650" y="2088"/>
                <a:ext cx="182"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12348" name="Rectangle 11"/>
              <p:cNvSpPr>
                <a:spLocks noChangeArrowheads="1"/>
              </p:cNvSpPr>
              <p:nvPr/>
            </p:nvSpPr>
            <p:spPr bwMode="auto">
              <a:xfrm>
                <a:off x="2832" y="2088"/>
                <a:ext cx="182"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endParaRPr lang="en-US"/>
              </a:p>
            </p:txBody>
          </p:sp>
          <p:sp>
            <p:nvSpPr>
              <p:cNvPr id="12349" name="Rectangle 12"/>
              <p:cNvSpPr>
                <a:spLocks noChangeArrowheads="1"/>
              </p:cNvSpPr>
              <p:nvPr/>
            </p:nvSpPr>
            <p:spPr bwMode="auto">
              <a:xfrm>
                <a:off x="3014" y="2088"/>
                <a:ext cx="183"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12350" name="Rectangle 13"/>
              <p:cNvSpPr>
                <a:spLocks noChangeArrowheads="1"/>
              </p:cNvSpPr>
              <p:nvPr/>
            </p:nvSpPr>
            <p:spPr bwMode="auto">
              <a:xfrm>
                <a:off x="3197" y="2088"/>
                <a:ext cx="182"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endParaRPr lang="en-US"/>
              </a:p>
            </p:txBody>
          </p:sp>
          <p:sp>
            <p:nvSpPr>
              <p:cNvPr id="12351" name="Rectangle 14"/>
              <p:cNvSpPr>
                <a:spLocks noChangeArrowheads="1"/>
              </p:cNvSpPr>
              <p:nvPr/>
            </p:nvSpPr>
            <p:spPr bwMode="auto">
              <a:xfrm>
                <a:off x="3379" y="2088"/>
                <a:ext cx="183"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12352" name="Rectangle 15"/>
              <p:cNvSpPr>
                <a:spLocks noChangeArrowheads="1"/>
              </p:cNvSpPr>
              <p:nvPr/>
            </p:nvSpPr>
            <p:spPr bwMode="auto">
              <a:xfrm>
                <a:off x="3562" y="2088"/>
                <a:ext cx="182"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endParaRPr lang="en-US"/>
              </a:p>
            </p:txBody>
          </p:sp>
          <p:sp>
            <p:nvSpPr>
              <p:cNvPr id="12353" name="Text Box 16"/>
              <p:cNvSpPr txBox="1">
                <a:spLocks noChangeArrowheads="1"/>
              </p:cNvSpPr>
              <p:nvPr/>
            </p:nvSpPr>
            <p:spPr bwMode="auto">
              <a:xfrm>
                <a:off x="1872" y="2232"/>
                <a:ext cx="255" cy="288"/>
              </a:xfrm>
              <a:prstGeom prst="rect">
                <a:avLst/>
              </a:prstGeom>
              <a:noFill/>
              <a:ln w="9525">
                <a:noFill/>
                <a:miter lim="800000"/>
                <a:headEnd/>
                <a:tailEnd/>
              </a:ln>
            </p:spPr>
            <p:txBody>
              <a:bodyPr wrap="none">
                <a:spAutoFit/>
              </a:bodyPr>
              <a:lstStyle/>
              <a:p>
                <a:r>
                  <a:rPr lang="en-US" sz="2400" b="1">
                    <a:solidFill>
                      <a:schemeClr val="bg1"/>
                    </a:solidFill>
                  </a:rPr>
                  <a:t>N</a:t>
                </a:r>
              </a:p>
            </p:txBody>
          </p:sp>
        </p:grpSp>
        <p:grpSp>
          <p:nvGrpSpPr>
            <p:cNvPr id="4" name="Group 17"/>
            <p:cNvGrpSpPr>
              <a:grpSpLocks/>
            </p:cNvGrpSpPr>
            <p:nvPr/>
          </p:nvGrpSpPr>
          <p:grpSpPr bwMode="auto">
            <a:xfrm>
              <a:off x="921" y="2664"/>
              <a:ext cx="1855" cy="624"/>
              <a:chOff x="1857" y="3456"/>
              <a:chExt cx="1855" cy="624"/>
            </a:xfrm>
          </p:grpSpPr>
          <p:sp>
            <p:nvSpPr>
              <p:cNvPr id="12332" name="Rectangle 18"/>
              <p:cNvSpPr>
                <a:spLocks noChangeArrowheads="1"/>
              </p:cNvSpPr>
              <p:nvPr/>
            </p:nvSpPr>
            <p:spPr bwMode="auto">
              <a:xfrm>
                <a:off x="1888" y="3456"/>
                <a:ext cx="183"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endParaRPr lang="en-US"/>
              </a:p>
            </p:txBody>
          </p:sp>
          <p:sp>
            <p:nvSpPr>
              <p:cNvPr id="12333" name="Rectangle 19"/>
              <p:cNvSpPr>
                <a:spLocks noChangeArrowheads="1"/>
              </p:cNvSpPr>
              <p:nvPr/>
            </p:nvSpPr>
            <p:spPr bwMode="auto">
              <a:xfrm>
                <a:off x="2071" y="3456"/>
                <a:ext cx="182"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12334" name="Rectangle 20"/>
              <p:cNvSpPr>
                <a:spLocks noChangeArrowheads="1"/>
              </p:cNvSpPr>
              <p:nvPr/>
            </p:nvSpPr>
            <p:spPr bwMode="auto">
              <a:xfrm>
                <a:off x="2253" y="3456"/>
                <a:ext cx="183"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endParaRPr lang="en-US"/>
              </a:p>
            </p:txBody>
          </p:sp>
          <p:sp>
            <p:nvSpPr>
              <p:cNvPr id="12335" name="Rectangle 21"/>
              <p:cNvSpPr>
                <a:spLocks noChangeArrowheads="1"/>
              </p:cNvSpPr>
              <p:nvPr/>
            </p:nvSpPr>
            <p:spPr bwMode="auto">
              <a:xfrm>
                <a:off x="2436" y="3456"/>
                <a:ext cx="182"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12336" name="Rectangle 22"/>
              <p:cNvSpPr>
                <a:spLocks noChangeArrowheads="1"/>
              </p:cNvSpPr>
              <p:nvPr/>
            </p:nvSpPr>
            <p:spPr bwMode="auto">
              <a:xfrm>
                <a:off x="2618" y="3456"/>
                <a:ext cx="182"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endParaRPr lang="en-US"/>
              </a:p>
            </p:txBody>
          </p:sp>
          <p:sp>
            <p:nvSpPr>
              <p:cNvPr id="12337" name="Rectangle 23"/>
              <p:cNvSpPr>
                <a:spLocks noChangeArrowheads="1"/>
              </p:cNvSpPr>
              <p:nvPr/>
            </p:nvSpPr>
            <p:spPr bwMode="auto">
              <a:xfrm>
                <a:off x="2800" y="3456"/>
                <a:ext cx="183"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12338" name="Rectangle 24"/>
              <p:cNvSpPr>
                <a:spLocks noChangeArrowheads="1"/>
              </p:cNvSpPr>
              <p:nvPr/>
            </p:nvSpPr>
            <p:spPr bwMode="auto">
              <a:xfrm>
                <a:off x="2983" y="3456"/>
                <a:ext cx="182"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endParaRPr lang="en-US"/>
              </a:p>
            </p:txBody>
          </p:sp>
          <p:sp>
            <p:nvSpPr>
              <p:cNvPr id="12339" name="Rectangle 25"/>
              <p:cNvSpPr>
                <a:spLocks noChangeArrowheads="1"/>
              </p:cNvSpPr>
              <p:nvPr/>
            </p:nvSpPr>
            <p:spPr bwMode="auto">
              <a:xfrm>
                <a:off x="3165" y="3456"/>
                <a:ext cx="183"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12340" name="Rectangle 26"/>
              <p:cNvSpPr>
                <a:spLocks noChangeArrowheads="1"/>
              </p:cNvSpPr>
              <p:nvPr/>
            </p:nvSpPr>
            <p:spPr bwMode="auto">
              <a:xfrm>
                <a:off x="3348" y="3456"/>
                <a:ext cx="182"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endParaRPr lang="en-US"/>
              </a:p>
            </p:txBody>
          </p:sp>
          <p:sp>
            <p:nvSpPr>
              <p:cNvPr id="12341" name="Rectangle 27"/>
              <p:cNvSpPr>
                <a:spLocks noChangeArrowheads="1"/>
              </p:cNvSpPr>
              <p:nvPr/>
            </p:nvSpPr>
            <p:spPr bwMode="auto">
              <a:xfrm>
                <a:off x="3530" y="3456"/>
                <a:ext cx="182"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12342" name="Text Box 28"/>
              <p:cNvSpPr txBox="1">
                <a:spLocks noChangeArrowheads="1"/>
              </p:cNvSpPr>
              <p:nvPr/>
            </p:nvSpPr>
            <p:spPr bwMode="auto">
              <a:xfrm>
                <a:off x="1857" y="3600"/>
                <a:ext cx="223" cy="288"/>
              </a:xfrm>
              <a:prstGeom prst="rect">
                <a:avLst/>
              </a:prstGeom>
              <a:noFill/>
              <a:ln w="9525">
                <a:noFill/>
                <a:miter lim="800000"/>
                <a:headEnd/>
                <a:tailEnd/>
              </a:ln>
            </p:spPr>
            <p:txBody>
              <a:bodyPr wrap="none">
                <a:spAutoFit/>
              </a:bodyPr>
              <a:lstStyle/>
              <a:p>
                <a:r>
                  <a:rPr lang="en-US" sz="2400" b="1">
                    <a:solidFill>
                      <a:schemeClr val="bg1"/>
                    </a:solidFill>
                  </a:rPr>
                  <a:t>S</a:t>
                </a:r>
              </a:p>
            </p:txBody>
          </p:sp>
        </p:grpSp>
      </p:grpSp>
      <p:sp>
        <p:nvSpPr>
          <p:cNvPr id="323613" name="Rectangle 29"/>
          <p:cNvSpPr>
            <a:spLocks noChangeArrowheads="1"/>
          </p:cNvSpPr>
          <p:nvPr/>
        </p:nvSpPr>
        <p:spPr bwMode="auto">
          <a:xfrm>
            <a:off x="4248150" y="942975"/>
            <a:ext cx="2727325" cy="927100"/>
          </a:xfrm>
          <a:prstGeom prst="rect">
            <a:avLst/>
          </a:prstGeom>
          <a:noFill/>
          <a:ln w="9525">
            <a:noFill/>
            <a:miter lim="800000"/>
            <a:headEnd/>
            <a:tailEnd/>
          </a:ln>
        </p:spPr>
        <p:txBody>
          <a:bodyPr anchor="ctr"/>
          <a:lstStyle/>
          <a:p>
            <a:r>
              <a:rPr lang="en-US" sz="2400" b="1">
                <a:solidFill>
                  <a:schemeClr val="tx2"/>
                </a:solidFill>
              </a:rPr>
              <a:t>Bending Magnet</a:t>
            </a:r>
          </a:p>
        </p:txBody>
      </p:sp>
      <p:sp>
        <p:nvSpPr>
          <p:cNvPr id="12294" name="Text Box 30"/>
          <p:cNvSpPr txBox="1">
            <a:spLocks noChangeArrowheads="1"/>
          </p:cNvSpPr>
          <p:nvPr/>
        </p:nvSpPr>
        <p:spPr bwMode="auto">
          <a:xfrm>
            <a:off x="5272088" y="4584700"/>
            <a:ext cx="354012" cy="457200"/>
          </a:xfrm>
          <a:prstGeom prst="rect">
            <a:avLst/>
          </a:prstGeom>
          <a:noFill/>
          <a:ln w="9525">
            <a:noFill/>
            <a:miter lim="800000"/>
            <a:headEnd/>
            <a:tailEnd/>
          </a:ln>
        </p:spPr>
        <p:txBody>
          <a:bodyPr wrap="none">
            <a:spAutoFit/>
          </a:bodyPr>
          <a:lstStyle/>
          <a:p>
            <a:r>
              <a:rPr lang="en-US" sz="2400" b="1">
                <a:solidFill>
                  <a:schemeClr val="bg1"/>
                </a:solidFill>
              </a:rPr>
              <a:t>S</a:t>
            </a:r>
            <a:endParaRPr lang="en-US" sz="2400" b="1" u="sng"/>
          </a:p>
        </p:txBody>
      </p:sp>
      <p:grpSp>
        <p:nvGrpSpPr>
          <p:cNvPr id="5" name="Group 31"/>
          <p:cNvGrpSpPr>
            <a:grpSpLocks/>
          </p:cNvGrpSpPr>
          <p:nvPr/>
        </p:nvGrpSpPr>
        <p:grpSpPr bwMode="auto">
          <a:xfrm>
            <a:off x="5003800" y="2184400"/>
            <a:ext cx="927100" cy="2997200"/>
            <a:chOff x="3152" y="1376"/>
            <a:chExt cx="584" cy="1888"/>
          </a:xfrm>
        </p:grpSpPr>
        <p:sp>
          <p:nvSpPr>
            <p:cNvPr id="12326" name="Rectangle 32"/>
            <p:cNvSpPr>
              <a:spLocks noChangeArrowheads="1"/>
            </p:cNvSpPr>
            <p:nvPr/>
          </p:nvSpPr>
          <p:spPr bwMode="auto">
            <a:xfrm>
              <a:off x="3152" y="2688"/>
              <a:ext cx="576" cy="576"/>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algn="ctr"/>
              <a:r>
                <a:rPr lang="en-US" sz="2400">
                  <a:solidFill>
                    <a:schemeClr val="bg1"/>
                  </a:solidFill>
                  <a:latin typeface="Arial" charset="0"/>
                </a:rPr>
                <a:t>S</a:t>
              </a:r>
            </a:p>
          </p:txBody>
        </p:sp>
        <p:grpSp>
          <p:nvGrpSpPr>
            <p:cNvPr id="6" name="Group 33"/>
            <p:cNvGrpSpPr>
              <a:grpSpLocks/>
            </p:cNvGrpSpPr>
            <p:nvPr/>
          </p:nvGrpSpPr>
          <p:grpSpPr bwMode="auto">
            <a:xfrm>
              <a:off x="3160" y="1376"/>
              <a:ext cx="576" cy="576"/>
              <a:chOff x="800" y="336"/>
              <a:chExt cx="576" cy="576"/>
            </a:xfrm>
          </p:grpSpPr>
          <p:sp>
            <p:nvSpPr>
              <p:cNvPr id="12328" name="Rectangle 34"/>
              <p:cNvSpPr>
                <a:spLocks noChangeArrowheads="1"/>
              </p:cNvSpPr>
              <p:nvPr/>
            </p:nvSpPr>
            <p:spPr bwMode="auto">
              <a:xfrm>
                <a:off x="800" y="336"/>
                <a:ext cx="576" cy="576"/>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endParaRPr lang="en-US"/>
              </a:p>
            </p:txBody>
          </p:sp>
          <p:sp>
            <p:nvSpPr>
              <p:cNvPr id="12329" name="Text Box 35"/>
              <p:cNvSpPr txBox="1">
                <a:spLocks noChangeArrowheads="1"/>
              </p:cNvSpPr>
              <p:nvPr/>
            </p:nvSpPr>
            <p:spPr bwMode="auto">
              <a:xfrm>
                <a:off x="944" y="448"/>
                <a:ext cx="255" cy="288"/>
              </a:xfrm>
              <a:prstGeom prst="rect">
                <a:avLst/>
              </a:prstGeom>
              <a:noFill/>
              <a:ln w="9525">
                <a:noFill/>
                <a:miter lim="800000"/>
                <a:headEnd/>
                <a:tailEnd/>
              </a:ln>
            </p:spPr>
            <p:txBody>
              <a:bodyPr wrap="none">
                <a:spAutoFit/>
              </a:bodyPr>
              <a:lstStyle/>
              <a:p>
                <a:r>
                  <a:rPr lang="en-US" sz="2400" b="1">
                    <a:solidFill>
                      <a:schemeClr val="bg1"/>
                    </a:solidFill>
                  </a:rPr>
                  <a:t>N</a:t>
                </a:r>
                <a:endParaRPr lang="en-US" sz="2400" b="1" u="sng"/>
              </a:p>
            </p:txBody>
          </p:sp>
        </p:grpSp>
      </p:grpSp>
      <p:grpSp>
        <p:nvGrpSpPr>
          <p:cNvPr id="7" name="Group 36"/>
          <p:cNvGrpSpPr>
            <a:grpSpLocks/>
          </p:cNvGrpSpPr>
          <p:nvPr/>
        </p:nvGrpSpPr>
        <p:grpSpPr bwMode="auto">
          <a:xfrm>
            <a:off x="5207000" y="3098800"/>
            <a:ext cx="584200" cy="1149350"/>
            <a:chOff x="3280" y="1952"/>
            <a:chExt cx="368" cy="724"/>
          </a:xfrm>
        </p:grpSpPr>
        <p:sp>
          <p:nvSpPr>
            <p:cNvPr id="12322" name="Line 37"/>
            <p:cNvSpPr>
              <a:spLocks noChangeShapeType="1"/>
            </p:cNvSpPr>
            <p:nvPr/>
          </p:nvSpPr>
          <p:spPr bwMode="auto">
            <a:xfrm>
              <a:off x="3344" y="1960"/>
              <a:ext cx="0" cy="648"/>
            </a:xfrm>
            <a:prstGeom prst="line">
              <a:avLst/>
            </a:prstGeom>
            <a:noFill/>
            <a:ln w="9525">
              <a:solidFill>
                <a:srgbClr val="FF0000"/>
              </a:solidFill>
              <a:round/>
              <a:headEnd/>
              <a:tailEnd type="triangle" w="med" len="med"/>
            </a:ln>
          </p:spPr>
          <p:txBody>
            <a:bodyPr/>
            <a:lstStyle/>
            <a:p>
              <a:endParaRPr lang="en-US"/>
            </a:p>
          </p:txBody>
        </p:sp>
        <p:sp>
          <p:nvSpPr>
            <p:cNvPr id="12323" name="Line 38"/>
            <p:cNvSpPr>
              <a:spLocks noChangeShapeType="1"/>
            </p:cNvSpPr>
            <p:nvPr/>
          </p:nvSpPr>
          <p:spPr bwMode="auto">
            <a:xfrm>
              <a:off x="3280" y="1952"/>
              <a:ext cx="0" cy="708"/>
            </a:xfrm>
            <a:prstGeom prst="line">
              <a:avLst/>
            </a:prstGeom>
            <a:noFill/>
            <a:ln w="9525">
              <a:solidFill>
                <a:srgbClr val="FF0000"/>
              </a:solidFill>
              <a:round/>
              <a:headEnd/>
              <a:tailEnd type="triangle" w="med" len="med"/>
            </a:ln>
          </p:spPr>
          <p:txBody>
            <a:bodyPr/>
            <a:lstStyle/>
            <a:p>
              <a:endParaRPr lang="en-US"/>
            </a:p>
          </p:txBody>
        </p:sp>
        <p:sp>
          <p:nvSpPr>
            <p:cNvPr id="12324" name="Line 39"/>
            <p:cNvSpPr>
              <a:spLocks noChangeShapeType="1"/>
            </p:cNvSpPr>
            <p:nvPr/>
          </p:nvSpPr>
          <p:spPr bwMode="auto">
            <a:xfrm>
              <a:off x="3648" y="1976"/>
              <a:ext cx="0" cy="648"/>
            </a:xfrm>
            <a:prstGeom prst="line">
              <a:avLst/>
            </a:prstGeom>
            <a:noFill/>
            <a:ln w="9525">
              <a:solidFill>
                <a:srgbClr val="FF0000"/>
              </a:solidFill>
              <a:round/>
              <a:headEnd/>
              <a:tailEnd type="triangle" w="med" len="med"/>
            </a:ln>
          </p:spPr>
          <p:txBody>
            <a:bodyPr/>
            <a:lstStyle/>
            <a:p>
              <a:endParaRPr lang="en-US"/>
            </a:p>
          </p:txBody>
        </p:sp>
        <p:sp>
          <p:nvSpPr>
            <p:cNvPr id="12325" name="Line 40"/>
            <p:cNvSpPr>
              <a:spLocks noChangeShapeType="1"/>
            </p:cNvSpPr>
            <p:nvPr/>
          </p:nvSpPr>
          <p:spPr bwMode="auto">
            <a:xfrm>
              <a:off x="3584" y="1968"/>
              <a:ext cx="0" cy="708"/>
            </a:xfrm>
            <a:prstGeom prst="line">
              <a:avLst/>
            </a:prstGeom>
            <a:noFill/>
            <a:ln w="9525">
              <a:solidFill>
                <a:srgbClr val="FF0000"/>
              </a:solidFill>
              <a:round/>
              <a:headEnd/>
              <a:tailEnd type="triangle" w="med" len="med"/>
            </a:ln>
          </p:spPr>
          <p:txBody>
            <a:bodyPr/>
            <a:lstStyle/>
            <a:p>
              <a:endParaRPr lang="en-US"/>
            </a:p>
          </p:txBody>
        </p:sp>
      </p:grpSp>
      <p:sp>
        <p:nvSpPr>
          <p:cNvPr id="323626" name="Line 42"/>
          <p:cNvSpPr>
            <a:spLocks noChangeShapeType="1"/>
          </p:cNvSpPr>
          <p:nvPr/>
        </p:nvSpPr>
        <p:spPr bwMode="auto">
          <a:xfrm>
            <a:off x="977900" y="3683000"/>
            <a:ext cx="4419600" cy="0"/>
          </a:xfrm>
          <a:prstGeom prst="line">
            <a:avLst/>
          </a:prstGeom>
          <a:noFill/>
          <a:ln w="50800">
            <a:solidFill>
              <a:srgbClr val="808000"/>
            </a:solidFill>
            <a:round/>
            <a:headEnd/>
            <a:tailEnd type="triangle" w="med" len="med"/>
          </a:ln>
        </p:spPr>
        <p:txBody>
          <a:bodyPr/>
          <a:lstStyle/>
          <a:p>
            <a:endParaRPr lang="en-US"/>
          </a:p>
        </p:txBody>
      </p:sp>
      <p:grpSp>
        <p:nvGrpSpPr>
          <p:cNvPr id="8" name="Group 43"/>
          <p:cNvGrpSpPr>
            <a:grpSpLocks/>
          </p:cNvGrpSpPr>
          <p:nvPr/>
        </p:nvGrpSpPr>
        <p:grpSpPr bwMode="auto">
          <a:xfrm>
            <a:off x="5397500" y="3683000"/>
            <a:ext cx="3048000" cy="1371600"/>
            <a:chOff x="3472" y="3336"/>
            <a:chExt cx="1920" cy="864"/>
          </a:xfrm>
        </p:grpSpPr>
        <p:sp>
          <p:nvSpPr>
            <p:cNvPr id="12320" name="Line 44"/>
            <p:cNvSpPr>
              <a:spLocks noChangeShapeType="1"/>
            </p:cNvSpPr>
            <p:nvPr/>
          </p:nvSpPr>
          <p:spPr bwMode="auto">
            <a:xfrm>
              <a:off x="3952" y="3480"/>
              <a:ext cx="1440" cy="720"/>
            </a:xfrm>
            <a:prstGeom prst="line">
              <a:avLst/>
            </a:prstGeom>
            <a:noFill/>
            <a:ln w="50800">
              <a:solidFill>
                <a:srgbClr val="808000"/>
              </a:solidFill>
              <a:round/>
              <a:headEnd/>
              <a:tailEnd/>
            </a:ln>
          </p:spPr>
          <p:txBody>
            <a:bodyPr/>
            <a:lstStyle/>
            <a:p>
              <a:endParaRPr lang="en-US"/>
            </a:p>
          </p:txBody>
        </p:sp>
        <p:sp>
          <p:nvSpPr>
            <p:cNvPr id="12321" name="Freeform 45"/>
            <p:cNvSpPr>
              <a:spLocks/>
            </p:cNvSpPr>
            <p:nvPr/>
          </p:nvSpPr>
          <p:spPr bwMode="auto">
            <a:xfrm>
              <a:off x="3472" y="3336"/>
              <a:ext cx="480" cy="144"/>
            </a:xfrm>
            <a:custGeom>
              <a:avLst/>
              <a:gdLst>
                <a:gd name="T0" fmla="*/ 0 w 480"/>
                <a:gd name="T1" fmla="*/ 0 h 144"/>
                <a:gd name="T2" fmla="*/ 240 w 480"/>
                <a:gd name="T3" fmla="*/ 48 h 144"/>
                <a:gd name="T4" fmla="*/ 480 w 480"/>
                <a:gd name="T5" fmla="*/ 144 h 144"/>
                <a:gd name="T6" fmla="*/ 0 60000 65536"/>
                <a:gd name="T7" fmla="*/ 0 60000 65536"/>
                <a:gd name="T8" fmla="*/ 0 60000 65536"/>
                <a:gd name="T9" fmla="*/ 0 w 480"/>
                <a:gd name="T10" fmla="*/ 0 h 144"/>
                <a:gd name="T11" fmla="*/ 480 w 480"/>
                <a:gd name="T12" fmla="*/ 144 h 144"/>
              </a:gdLst>
              <a:ahLst/>
              <a:cxnLst>
                <a:cxn ang="T6">
                  <a:pos x="T0" y="T1"/>
                </a:cxn>
                <a:cxn ang="T7">
                  <a:pos x="T2" y="T3"/>
                </a:cxn>
                <a:cxn ang="T8">
                  <a:pos x="T4" y="T5"/>
                </a:cxn>
              </a:cxnLst>
              <a:rect l="T9" t="T10" r="T11" b="T12"/>
              <a:pathLst>
                <a:path w="480" h="144">
                  <a:moveTo>
                    <a:pt x="0" y="0"/>
                  </a:moveTo>
                  <a:cubicBezTo>
                    <a:pt x="80" y="12"/>
                    <a:pt x="160" y="24"/>
                    <a:pt x="240" y="48"/>
                  </a:cubicBezTo>
                  <a:cubicBezTo>
                    <a:pt x="320" y="72"/>
                    <a:pt x="400" y="108"/>
                    <a:pt x="480" y="144"/>
                  </a:cubicBezTo>
                </a:path>
              </a:pathLst>
            </a:custGeom>
            <a:noFill/>
            <a:ln w="50800">
              <a:solidFill>
                <a:srgbClr val="808000"/>
              </a:solidFill>
              <a:round/>
              <a:headEnd/>
              <a:tailEnd/>
            </a:ln>
          </p:spPr>
          <p:txBody>
            <a:bodyPr/>
            <a:lstStyle/>
            <a:p>
              <a:endParaRPr lang="en-US"/>
            </a:p>
          </p:txBody>
        </p:sp>
      </p:grpSp>
      <p:grpSp>
        <p:nvGrpSpPr>
          <p:cNvPr id="9" name="Group 46"/>
          <p:cNvGrpSpPr>
            <a:grpSpLocks/>
          </p:cNvGrpSpPr>
          <p:nvPr/>
        </p:nvGrpSpPr>
        <p:grpSpPr bwMode="auto">
          <a:xfrm>
            <a:off x="5715000" y="3505200"/>
            <a:ext cx="2673350" cy="747713"/>
            <a:chOff x="3600" y="2208"/>
            <a:chExt cx="1684" cy="471"/>
          </a:xfrm>
        </p:grpSpPr>
        <p:sp>
          <p:nvSpPr>
            <p:cNvPr id="12310" name="Line 47"/>
            <p:cNvSpPr>
              <a:spLocks noChangeShapeType="1"/>
            </p:cNvSpPr>
            <p:nvPr/>
          </p:nvSpPr>
          <p:spPr bwMode="auto">
            <a:xfrm flipV="1">
              <a:off x="3600" y="2208"/>
              <a:ext cx="1340" cy="120"/>
            </a:xfrm>
            <a:prstGeom prst="line">
              <a:avLst/>
            </a:prstGeom>
            <a:noFill/>
            <a:ln w="28575">
              <a:solidFill>
                <a:srgbClr val="0000FF"/>
              </a:solidFill>
              <a:round/>
              <a:headEnd/>
              <a:tailEnd/>
            </a:ln>
          </p:spPr>
          <p:txBody>
            <a:bodyPr wrap="none" anchor="ctr"/>
            <a:lstStyle/>
            <a:p>
              <a:endParaRPr lang="en-US"/>
            </a:p>
          </p:txBody>
        </p:sp>
        <p:sp>
          <p:nvSpPr>
            <p:cNvPr id="12311" name="Line 48"/>
            <p:cNvSpPr>
              <a:spLocks noChangeShapeType="1"/>
            </p:cNvSpPr>
            <p:nvPr/>
          </p:nvSpPr>
          <p:spPr bwMode="auto">
            <a:xfrm>
              <a:off x="3649" y="2328"/>
              <a:ext cx="966" cy="96"/>
            </a:xfrm>
            <a:prstGeom prst="line">
              <a:avLst/>
            </a:prstGeom>
            <a:noFill/>
            <a:ln w="9525">
              <a:solidFill>
                <a:schemeClr val="tx1"/>
              </a:solidFill>
              <a:round/>
              <a:headEnd/>
              <a:tailEnd/>
            </a:ln>
          </p:spPr>
          <p:txBody>
            <a:bodyPr wrap="none" anchor="ctr"/>
            <a:lstStyle/>
            <a:p>
              <a:endParaRPr lang="en-US"/>
            </a:p>
          </p:txBody>
        </p:sp>
        <p:sp>
          <p:nvSpPr>
            <p:cNvPr id="12312" name="Line 49"/>
            <p:cNvSpPr>
              <a:spLocks noChangeShapeType="1"/>
            </p:cNvSpPr>
            <p:nvPr/>
          </p:nvSpPr>
          <p:spPr bwMode="auto">
            <a:xfrm flipV="1">
              <a:off x="3659" y="2255"/>
              <a:ext cx="1155" cy="65"/>
            </a:xfrm>
            <a:prstGeom prst="line">
              <a:avLst/>
            </a:prstGeom>
            <a:noFill/>
            <a:ln w="28575">
              <a:solidFill>
                <a:schemeClr val="accent1"/>
              </a:solidFill>
              <a:round/>
              <a:headEnd/>
              <a:tailEnd/>
            </a:ln>
          </p:spPr>
          <p:txBody>
            <a:bodyPr wrap="none" anchor="ctr"/>
            <a:lstStyle/>
            <a:p>
              <a:endParaRPr lang="en-US"/>
            </a:p>
          </p:txBody>
        </p:sp>
        <p:sp>
          <p:nvSpPr>
            <p:cNvPr id="12313" name="Line 50"/>
            <p:cNvSpPr>
              <a:spLocks noChangeShapeType="1"/>
            </p:cNvSpPr>
            <p:nvPr/>
          </p:nvSpPr>
          <p:spPr bwMode="auto">
            <a:xfrm>
              <a:off x="3684" y="2312"/>
              <a:ext cx="1032" cy="2"/>
            </a:xfrm>
            <a:prstGeom prst="line">
              <a:avLst/>
            </a:prstGeom>
            <a:noFill/>
            <a:ln w="28575">
              <a:solidFill>
                <a:srgbClr val="99CC00"/>
              </a:solidFill>
              <a:round/>
              <a:headEnd/>
              <a:tailEnd/>
            </a:ln>
          </p:spPr>
          <p:txBody>
            <a:bodyPr wrap="none" anchor="ctr"/>
            <a:lstStyle/>
            <a:p>
              <a:endParaRPr lang="en-US"/>
            </a:p>
          </p:txBody>
        </p:sp>
        <p:sp>
          <p:nvSpPr>
            <p:cNvPr id="12314" name="Line 51"/>
            <p:cNvSpPr>
              <a:spLocks noChangeShapeType="1"/>
            </p:cNvSpPr>
            <p:nvPr/>
          </p:nvSpPr>
          <p:spPr bwMode="auto">
            <a:xfrm>
              <a:off x="3714" y="2317"/>
              <a:ext cx="942" cy="33"/>
            </a:xfrm>
            <a:prstGeom prst="line">
              <a:avLst/>
            </a:prstGeom>
            <a:noFill/>
            <a:ln w="28575">
              <a:solidFill>
                <a:srgbClr val="FFFF00"/>
              </a:solidFill>
              <a:round/>
              <a:headEnd/>
              <a:tailEnd/>
            </a:ln>
          </p:spPr>
          <p:txBody>
            <a:bodyPr wrap="none" anchor="ctr"/>
            <a:lstStyle/>
            <a:p>
              <a:endParaRPr lang="en-US"/>
            </a:p>
          </p:txBody>
        </p:sp>
        <p:sp>
          <p:nvSpPr>
            <p:cNvPr id="12315" name="Line 52"/>
            <p:cNvSpPr>
              <a:spLocks noChangeShapeType="1"/>
            </p:cNvSpPr>
            <p:nvPr/>
          </p:nvSpPr>
          <p:spPr bwMode="auto">
            <a:xfrm>
              <a:off x="3692" y="2322"/>
              <a:ext cx="945" cy="69"/>
            </a:xfrm>
            <a:prstGeom prst="line">
              <a:avLst/>
            </a:prstGeom>
            <a:noFill/>
            <a:ln w="28575">
              <a:solidFill>
                <a:srgbClr val="FF9900"/>
              </a:solidFill>
              <a:round/>
              <a:headEnd/>
              <a:tailEnd/>
            </a:ln>
          </p:spPr>
          <p:txBody>
            <a:bodyPr wrap="none" anchor="ctr"/>
            <a:lstStyle/>
            <a:p>
              <a:endParaRPr lang="en-US"/>
            </a:p>
          </p:txBody>
        </p:sp>
        <p:sp>
          <p:nvSpPr>
            <p:cNvPr id="12316" name="Line 53"/>
            <p:cNvSpPr>
              <a:spLocks noChangeShapeType="1"/>
            </p:cNvSpPr>
            <p:nvPr/>
          </p:nvSpPr>
          <p:spPr bwMode="auto">
            <a:xfrm>
              <a:off x="3698" y="2333"/>
              <a:ext cx="925" cy="93"/>
            </a:xfrm>
            <a:prstGeom prst="line">
              <a:avLst/>
            </a:prstGeom>
            <a:noFill/>
            <a:ln w="28575">
              <a:solidFill>
                <a:srgbClr val="FF0000"/>
              </a:solidFill>
              <a:round/>
              <a:headEnd/>
              <a:tailEnd/>
            </a:ln>
          </p:spPr>
          <p:txBody>
            <a:bodyPr wrap="none" anchor="ctr"/>
            <a:lstStyle/>
            <a:p>
              <a:endParaRPr lang="en-US"/>
            </a:p>
          </p:txBody>
        </p:sp>
        <p:sp>
          <p:nvSpPr>
            <p:cNvPr id="12317" name="Line 54"/>
            <p:cNvSpPr>
              <a:spLocks noChangeShapeType="1"/>
            </p:cNvSpPr>
            <p:nvPr/>
          </p:nvSpPr>
          <p:spPr bwMode="auto">
            <a:xfrm>
              <a:off x="3631" y="2337"/>
              <a:ext cx="950" cy="144"/>
            </a:xfrm>
            <a:prstGeom prst="line">
              <a:avLst/>
            </a:prstGeom>
            <a:noFill/>
            <a:ln w="28575">
              <a:solidFill>
                <a:srgbClr val="CC3300"/>
              </a:solidFill>
              <a:round/>
              <a:headEnd/>
              <a:tailEnd/>
            </a:ln>
          </p:spPr>
          <p:txBody>
            <a:bodyPr/>
            <a:lstStyle/>
            <a:p>
              <a:endParaRPr lang="en-US"/>
            </a:p>
          </p:txBody>
        </p:sp>
        <p:sp>
          <p:nvSpPr>
            <p:cNvPr id="12318" name="Text Box 55"/>
            <p:cNvSpPr txBox="1">
              <a:spLocks noChangeArrowheads="1"/>
            </p:cNvSpPr>
            <p:nvPr/>
          </p:nvSpPr>
          <p:spPr bwMode="auto">
            <a:xfrm>
              <a:off x="4752" y="2448"/>
              <a:ext cx="532" cy="231"/>
            </a:xfrm>
            <a:prstGeom prst="rect">
              <a:avLst/>
            </a:prstGeom>
            <a:noFill/>
            <a:ln w="9525">
              <a:noFill/>
              <a:miter lim="800000"/>
              <a:headEnd/>
              <a:tailEnd/>
            </a:ln>
          </p:spPr>
          <p:txBody>
            <a:bodyPr wrap="none">
              <a:spAutoFit/>
            </a:bodyPr>
            <a:lstStyle/>
            <a:p>
              <a:r>
                <a:rPr lang="en-US" sz="1800">
                  <a:latin typeface="Arial" charset="0"/>
                </a:rPr>
                <a:t>X-rays</a:t>
              </a:r>
            </a:p>
          </p:txBody>
        </p:sp>
        <p:sp>
          <p:nvSpPr>
            <p:cNvPr id="12319" name="Oval 56"/>
            <p:cNvSpPr>
              <a:spLocks noChangeArrowheads="1"/>
            </p:cNvSpPr>
            <p:nvPr/>
          </p:nvSpPr>
          <p:spPr bwMode="auto">
            <a:xfrm rot="-1639552">
              <a:off x="4512" y="2292"/>
              <a:ext cx="528" cy="115"/>
            </a:xfrm>
            <a:prstGeom prst="ellipse">
              <a:avLst/>
            </a:prstGeom>
            <a:solidFill>
              <a:schemeClr val="bg1"/>
            </a:solidFill>
            <a:ln w="15875">
              <a:solidFill>
                <a:schemeClr val="tx1"/>
              </a:solidFill>
              <a:round/>
              <a:headEnd/>
              <a:tailEnd/>
            </a:ln>
          </p:spPr>
          <p:txBody>
            <a:bodyPr wrap="none" anchor="ctr"/>
            <a:lstStyle/>
            <a:p>
              <a:endParaRPr lang="en-US"/>
            </a:p>
          </p:txBody>
        </p:sp>
      </p:grpSp>
      <p:sp>
        <p:nvSpPr>
          <p:cNvPr id="323641" name="Freeform 57"/>
          <p:cNvSpPr>
            <a:spLocks/>
          </p:cNvSpPr>
          <p:nvPr/>
        </p:nvSpPr>
        <p:spPr bwMode="auto">
          <a:xfrm>
            <a:off x="295275" y="3252788"/>
            <a:ext cx="5629275" cy="750887"/>
          </a:xfrm>
          <a:custGeom>
            <a:avLst/>
            <a:gdLst>
              <a:gd name="T0" fmla="*/ 0 w 3546"/>
              <a:gd name="T1" fmla="*/ 2147483647 h 473"/>
              <a:gd name="T2" fmla="*/ 2147483647 w 3546"/>
              <a:gd name="T3" fmla="*/ 2147483647 h 473"/>
              <a:gd name="T4" fmla="*/ 2147483647 w 3546"/>
              <a:gd name="T5" fmla="*/ 2147483647 h 473"/>
              <a:gd name="T6" fmla="*/ 2147483647 w 3546"/>
              <a:gd name="T7" fmla="*/ 2147483647 h 473"/>
              <a:gd name="T8" fmla="*/ 2147483647 w 3546"/>
              <a:gd name="T9" fmla="*/ 2147483647 h 473"/>
              <a:gd name="T10" fmla="*/ 2147483647 w 3546"/>
              <a:gd name="T11" fmla="*/ 2147483647 h 473"/>
              <a:gd name="T12" fmla="*/ 2147483647 w 3546"/>
              <a:gd name="T13" fmla="*/ 2147483647 h 473"/>
              <a:gd name="T14" fmla="*/ 2147483647 w 3546"/>
              <a:gd name="T15" fmla="*/ 2147483647 h 473"/>
              <a:gd name="T16" fmla="*/ 2147483647 w 3546"/>
              <a:gd name="T17" fmla="*/ 2147483647 h 473"/>
              <a:gd name="T18" fmla="*/ 2147483647 w 3546"/>
              <a:gd name="T19" fmla="*/ 2147483647 h 473"/>
              <a:gd name="T20" fmla="*/ 2147483647 w 3546"/>
              <a:gd name="T21" fmla="*/ 2147483647 h 473"/>
              <a:gd name="T22" fmla="*/ 2147483647 w 3546"/>
              <a:gd name="T23" fmla="*/ 2147483647 h 473"/>
              <a:gd name="T24" fmla="*/ 2147483647 w 3546"/>
              <a:gd name="T25" fmla="*/ 2147483647 h 473"/>
              <a:gd name="T26" fmla="*/ 2147483647 w 3546"/>
              <a:gd name="T27" fmla="*/ 2147483647 h 473"/>
              <a:gd name="T28" fmla="*/ 2147483647 w 3546"/>
              <a:gd name="T29" fmla="*/ 2147483647 h 473"/>
              <a:gd name="T30" fmla="*/ 2147483647 w 3546"/>
              <a:gd name="T31" fmla="*/ 2147483647 h 473"/>
              <a:gd name="T32" fmla="*/ 2147483647 w 3546"/>
              <a:gd name="T33" fmla="*/ 2147483647 h 473"/>
              <a:gd name="T34" fmla="*/ 2147483647 w 3546"/>
              <a:gd name="T35" fmla="*/ 2147483647 h 473"/>
              <a:gd name="T36" fmla="*/ 2147483647 w 3546"/>
              <a:gd name="T37" fmla="*/ 2147483647 h 473"/>
              <a:gd name="T38" fmla="*/ 2147483647 w 3546"/>
              <a:gd name="T39" fmla="*/ 2147483647 h 473"/>
              <a:gd name="T40" fmla="*/ 2147483647 w 3546"/>
              <a:gd name="T41" fmla="*/ 2147483647 h 473"/>
              <a:gd name="T42" fmla="*/ 2147483647 w 3546"/>
              <a:gd name="T43" fmla="*/ 2147483647 h 473"/>
              <a:gd name="T44" fmla="*/ 2147483647 w 3546"/>
              <a:gd name="T45" fmla="*/ 2147483647 h 4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46"/>
              <a:gd name="T70" fmla="*/ 0 h 473"/>
              <a:gd name="T71" fmla="*/ 3546 w 3546"/>
              <a:gd name="T72" fmla="*/ 473 h 4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46" h="473">
                <a:moveTo>
                  <a:pt x="0" y="255"/>
                </a:moveTo>
                <a:cubicBezTo>
                  <a:pt x="179" y="243"/>
                  <a:pt x="358" y="232"/>
                  <a:pt x="510" y="195"/>
                </a:cubicBezTo>
                <a:cubicBezTo>
                  <a:pt x="662" y="158"/>
                  <a:pt x="860" y="0"/>
                  <a:pt x="912" y="33"/>
                </a:cubicBezTo>
                <a:cubicBezTo>
                  <a:pt x="964" y="66"/>
                  <a:pt x="776" y="391"/>
                  <a:pt x="822" y="393"/>
                </a:cubicBezTo>
                <a:cubicBezTo>
                  <a:pt x="868" y="395"/>
                  <a:pt x="1154" y="40"/>
                  <a:pt x="1188" y="45"/>
                </a:cubicBezTo>
                <a:cubicBezTo>
                  <a:pt x="1222" y="50"/>
                  <a:pt x="993" y="422"/>
                  <a:pt x="1026" y="423"/>
                </a:cubicBezTo>
                <a:cubicBezTo>
                  <a:pt x="1059" y="424"/>
                  <a:pt x="1348" y="50"/>
                  <a:pt x="1386" y="51"/>
                </a:cubicBezTo>
                <a:cubicBezTo>
                  <a:pt x="1424" y="52"/>
                  <a:pt x="1213" y="429"/>
                  <a:pt x="1254" y="429"/>
                </a:cubicBezTo>
                <a:cubicBezTo>
                  <a:pt x="1295" y="429"/>
                  <a:pt x="1592" y="52"/>
                  <a:pt x="1632" y="51"/>
                </a:cubicBezTo>
                <a:cubicBezTo>
                  <a:pt x="1672" y="50"/>
                  <a:pt x="1454" y="422"/>
                  <a:pt x="1494" y="423"/>
                </a:cubicBezTo>
                <a:cubicBezTo>
                  <a:pt x="1534" y="424"/>
                  <a:pt x="1831" y="57"/>
                  <a:pt x="1872" y="57"/>
                </a:cubicBezTo>
                <a:cubicBezTo>
                  <a:pt x="1913" y="57"/>
                  <a:pt x="1700" y="426"/>
                  <a:pt x="1740" y="423"/>
                </a:cubicBezTo>
                <a:cubicBezTo>
                  <a:pt x="1780" y="420"/>
                  <a:pt x="2071" y="37"/>
                  <a:pt x="2112" y="39"/>
                </a:cubicBezTo>
                <a:cubicBezTo>
                  <a:pt x="2153" y="41"/>
                  <a:pt x="1954" y="433"/>
                  <a:pt x="1986" y="435"/>
                </a:cubicBezTo>
                <a:cubicBezTo>
                  <a:pt x="2018" y="437"/>
                  <a:pt x="2264" y="54"/>
                  <a:pt x="2304" y="51"/>
                </a:cubicBezTo>
                <a:cubicBezTo>
                  <a:pt x="2344" y="48"/>
                  <a:pt x="2186" y="418"/>
                  <a:pt x="2226" y="417"/>
                </a:cubicBezTo>
                <a:cubicBezTo>
                  <a:pt x="2266" y="416"/>
                  <a:pt x="2506" y="42"/>
                  <a:pt x="2544" y="45"/>
                </a:cubicBezTo>
                <a:cubicBezTo>
                  <a:pt x="2582" y="48"/>
                  <a:pt x="2423" y="436"/>
                  <a:pt x="2454" y="435"/>
                </a:cubicBezTo>
                <a:cubicBezTo>
                  <a:pt x="2485" y="434"/>
                  <a:pt x="2697" y="39"/>
                  <a:pt x="2730" y="39"/>
                </a:cubicBezTo>
                <a:cubicBezTo>
                  <a:pt x="2763" y="39"/>
                  <a:pt x="2626" y="397"/>
                  <a:pt x="2652" y="435"/>
                </a:cubicBezTo>
                <a:cubicBezTo>
                  <a:pt x="2678" y="473"/>
                  <a:pt x="2789" y="294"/>
                  <a:pt x="2886" y="267"/>
                </a:cubicBezTo>
                <a:cubicBezTo>
                  <a:pt x="2983" y="240"/>
                  <a:pt x="3124" y="259"/>
                  <a:pt x="3234" y="273"/>
                </a:cubicBezTo>
                <a:cubicBezTo>
                  <a:pt x="3344" y="287"/>
                  <a:pt x="3445" y="319"/>
                  <a:pt x="3546" y="351"/>
                </a:cubicBezTo>
              </a:path>
            </a:pathLst>
          </a:custGeom>
          <a:noFill/>
          <a:ln w="50800">
            <a:solidFill>
              <a:srgbClr val="808000"/>
            </a:solidFill>
            <a:round/>
            <a:headEnd/>
            <a:tailEnd/>
          </a:ln>
        </p:spPr>
        <p:txBody>
          <a:bodyPr/>
          <a:lstStyle/>
          <a:p>
            <a:endParaRPr lang="en-US"/>
          </a:p>
        </p:txBody>
      </p:sp>
      <p:grpSp>
        <p:nvGrpSpPr>
          <p:cNvPr id="10" name="Group 58"/>
          <p:cNvGrpSpPr>
            <a:grpSpLocks/>
          </p:cNvGrpSpPr>
          <p:nvPr/>
        </p:nvGrpSpPr>
        <p:grpSpPr bwMode="auto">
          <a:xfrm>
            <a:off x="5772150" y="3667125"/>
            <a:ext cx="3155950" cy="98425"/>
            <a:chOff x="3624" y="2304"/>
            <a:chExt cx="1824" cy="66"/>
          </a:xfrm>
        </p:grpSpPr>
        <p:sp>
          <p:nvSpPr>
            <p:cNvPr id="12306" name="Line 59"/>
            <p:cNvSpPr>
              <a:spLocks noChangeShapeType="1"/>
            </p:cNvSpPr>
            <p:nvPr/>
          </p:nvSpPr>
          <p:spPr bwMode="auto">
            <a:xfrm>
              <a:off x="3644" y="2338"/>
              <a:ext cx="1776" cy="0"/>
            </a:xfrm>
            <a:prstGeom prst="line">
              <a:avLst/>
            </a:prstGeom>
            <a:noFill/>
            <a:ln w="50800">
              <a:solidFill>
                <a:srgbClr val="FFFF00"/>
              </a:solidFill>
              <a:round/>
              <a:headEnd/>
              <a:tailEnd/>
            </a:ln>
          </p:spPr>
          <p:txBody>
            <a:bodyPr/>
            <a:lstStyle/>
            <a:p>
              <a:endParaRPr lang="en-US"/>
            </a:p>
          </p:txBody>
        </p:sp>
        <p:sp>
          <p:nvSpPr>
            <p:cNvPr id="12307" name="Oval 60"/>
            <p:cNvSpPr>
              <a:spLocks noChangeArrowheads="1"/>
            </p:cNvSpPr>
            <p:nvPr/>
          </p:nvSpPr>
          <p:spPr bwMode="auto">
            <a:xfrm>
              <a:off x="5382" y="2304"/>
              <a:ext cx="66" cy="66"/>
            </a:xfrm>
            <a:prstGeom prst="ellipse">
              <a:avLst/>
            </a:prstGeom>
            <a:solidFill>
              <a:srgbClr val="FFFF00"/>
            </a:solidFill>
            <a:ln w="9525">
              <a:solidFill>
                <a:schemeClr val="tx1"/>
              </a:solidFill>
              <a:round/>
              <a:headEnd/>
              <a:tailEnd/>
            </a:ln>
          </p:spPr>
          <p:txBody>
            <a:bodyPr wrap="none" anchor="ctr"/>
            <a:lstStyle/>
            <a:p>
              <a:endParaRPr lang="en-US"/>
            </a:p>
          </p:txBody>
        </p:sp>
        <p:sp>
          <p:nvSpPr>
            <p:cNvPr id="12308" name="Line 61"/>
            <p:cNvSpPr>
              <a:spLocks noChangeShapeType="1"/>
            </p:cNvSpPr>
            <p:nvPr/>
          </p:nvSpPr>
          <p:spPr bwMode="auto">
            <a:xfrm flipV="1">
              <a:off x="3624" y="2308"/>
              <a:ext cx="1784" cy="24"/>
            </a:xfrm>
            <a:prstGeom prst="line">
              <a:avLst/>
            </a:prstGeom>
            <a:noFill/>
            <a:ln w="9525">
              <a:solidFill>
                <a:schemeClr val="tx1"/>
              </a:solidFill>
              <a:round/>
              <a:headEnd/>
              <a:tailEnd/>
            </a:ln>
          </p:spPr>
          <p:txBody>
            <a:bodyPr/>
            <a:lstStyle/>
            <a:p>
              <a:endParaRPr lang="en-US"/>
            </a:p>
          </p:txBody>
        </p:sp>
        <p:sp>
          <p:nvSpPr>
            <p:cNvPr id="12309" name="Line 62"/>
            <p:cNvSpPr>
              <a:spLocks noChangeShapeType="1"/>
            </p:cNvSpPr>
            <p:nvPr/>
          </p:nvSpPr>
          <p:spPr bwMode="auto">
            <a:xfrm>
              <a:off x="3624" y="2336"/>
              <a:ext cx="1784" cy="32"/>
            </a:xfrm>
            <a:prstGeom prst="line">
              <a:avLst/>
            </a:prstGeom>
            <a:noFill/>
            <a:ln w="9525">
              <a:solidFill>
                <a:schemeClr val="tx1"/>
              </a:solidFill>
              <a:round/>
              <a:headEnd/>
              <a:tailEnd/>
            </a:ln>
          </p:spPr>
          <p:txBody>
            <a:bodyPr/>
            <a:lstStyle/>
            <a:p>
              <a:endParaRPr lang="en-US"/>
            </a:p>
          </p:txBody>
        </p:sp>
      </p:grpSp>
      <p:sp>
        <p:nvSpPr>
          <p:cNvPr id="323647" name="Text Box 63"/>
          <p:cNvSpPr txBox="1">
            <a:spLocks noChangeArrowheads="1"/>
          </p:cNvSpPr>
          <p:nvPr/>
        </p:nvSpPr>
        <p:spPr bwMode="auto">
          <a:xfrm>
            <a:off x="727075" y="360363"/>
            <a:ext cx="7639050" cy="519112"/>
          </a:xfrm>
          <a:prstGeom prst="rect">
            <a:avLst/>
          </a:prstGeom>
          <a:noFill/>
          <a:ln w="9525">
            <a:noFill/>
            <a:miter lim="800000"/>
            <a:headEnd/>
            <a:tailEnd/>
          </a:ln>
          <a:effectLst/>
        </p:spPr>
        <p:txBody>
          <a:bodyPr wrap="none">
            <a:spAutoFit/>
          </a:bodyPr>
          <a:lstStyle/>
          <a:p>
            <a:pPr>
              <a:defRPr/>
            </a:pPr>
            <a:r>
              <a:rPr lang="en-US" sz="2800" b="1">
                <a:solidFill>
                  <a:schemeClr val="accent2"/>
                </a:solidFill>
                <a:effectLst>
                  <a:outerShdw blurRad="38100" dist="38100" dir="2700000" algn="tl">
                    <a:srgbClr val="C0C0C0"/>
                  </a:outerShdw>
                </a:effectLst>
                <a:latin typeface="Arial" charset="0"/>
              </a:rPr>
              <a:t>How are X-rays Produced in a Synchrotron?</a:t>
            </a:r>
          </a:p>
        </p:txBody>
      </p:sp>
      <p:grpSp>
        <p:nvGrpSpPr>
          <p:cNvPr id="11" name="Group 65"/>
          <p:cNvGrpSpPr>
            <a:grpSpLocks/>
          </p:cNvGrpSpPr>
          <p:nvPr/>
        </p:nvGrpSpPr>
        <p:grpSpPr bwMode="auto">
          <a:xfrm>
            <a:off x="207963" y="2289175"/>
            <a:ext cx="1403351" cy="1282700"/>
            <a:chOff x="113" y="1466"/>
            <a:chExt cx="884" cy="808"/>
          </a:xfrm>
        </p:grpSpPr>
        <p:sp>
          <p:nvSpPr>
            <p:cNvPr id="12304" name="Text Box 41"/>
            <p:cNvSpPr txBox="1">
              <a:spLocks noChangeArrowheads="1"/>
            </p:cNvSpPr>
            <p:nvPr/>
          </p:nvSpPr>
          <p:spPr bwMode="auto">
            <a:xfrm>
              <a:off x="113" y="1466"/>
              <a:ext cx="884" cy="407"/>
            </a:xfrm>
            <a:prstGeom prst="rect">
              <a:avLst/>
            </a:prstGeom>
            <a:noFill/>
            <a:ln w="9525">
              <a:noFill/>
              <a:miter lim="800000"/>
              <a:headEnd/>
              <a:tailEnd/>
            </a:ln>
          </p:spPr>
          <p:txBody>
            <a:bodyPr wrap="none">
              <a:spAutoFit/>
            </a:bodyPr>
            <a:lstStyle/>
            <a:p>
              <a:pPr algn="ctr"/>
              <a:r>
                <a:rPr lang="en-US" sz="1800" dirty="0" smtClean="0">
                  <a:latin typeface="Arial" charset="0"/>
                </a:rPr>
                <a:t>Relativistic</a:t>
              </a:r>
              <a:endParaRPr lang="en-US" sz="1800" dirty="0">
                <a:latin typeface="Arial" charset="0"/>
              </a:endParaRPr>
            </a:p>
            <a:p>
              <a:pPr algn="ctr"/>
              <a:r>
                <a:rPr lang="en-US" sz="1800" dirty="0">
                  <a:latin typeface="Arial" charset="0"/>
                </a:rPr>
                <a:t>electrons</a:t>
              </a:r>
            </a:p>
          </p:txBody>
        </p:sp>
        <p:sp>
          <p:nvSpPr>
            <p:cNvPr id="12305" name="Line 64"/>
            <p:cNvSpPr>
              <a:spLocks noChangeShapeType="1"/>
            </p:cNvSpPr>
            <p:nvPr/>
          </p:nvSpPr>
          <p:spPr bwMode="auto">
            <a:xfrm flipH="1">
              <a:off x="444" y="2094"/>
              <a:ext cx="24" cy="180"/>
            </a:xfrm>
            <a:prstGeom prst="line">
              <a:avLst/>
            </a:prstGeom>
            <a:noFill/>
            <a:ln w="38100">
              <a:solidFill>
                <a:schemeClr val="tx1"/>
              </a:solidFill>
              <a:round/>
              <a:headEnd/>
              <a:tailEnd type="triangle" w="med" len="med"/>
            </a:ln>
          </p:spPr>
          <p:txBody>
            <a:bodyPr/>
            <a:lstStyle/>
            <a:p>
              <a:endParaRPr lang="en-US"/>
            </a:p>
          </p:txBody>
        </p:sp>
      </p:grpSp>
    </p:spTree>
    <p:extLst>
      <p:ext uri="{BB962C8B-B14F-4D97-AF65-F5344CB8AC3E}">
        <p14:creationId xmlns:p14="http://schemas.microsoft.com/office/powerpoint/2010/main" val="1119889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3626"/>
                                        </p:tgtEl>
                                        <p:attrNameLst>
                                          <p:attrName>style.visibility</p:attrName>
                                        </p:attrNameLst>
                                      </p:cBhvr>
                                      <p:to>
                                        <p:strVal val="visible"/>
                                      </p:to>
                                    </p:set>
                                    <p:animEffect transition="in" filter="blinds(horizontal)">
                                      <p:cBhvr>
                                        <p:cTn id="7" dur="500"/>
                                        <p:tgtEl>
                                          <p:spTgt spid="323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23613"/>
                                        </p:tgtEl>
                                        <p:attrNameLst>
                                          <p:attrName>style.visibility</p:attrName>
                                        </p:attrNameLst>
                                      </p:cBhvr>
                                      <p:to>
                                        <p:strVal val="visible"/>
                                      </p:to>
                                    </p:set>
                                    <p:animEffect transition="in" filter="blinds(horizontal)">
                                      <p:cBhvr>
                                        <p:cTn id="15" dur="500"/>
                                        <p:tgtEl>
                                          <p:spTgt spid="3236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linds(horizontal)">
                                      <p:cBhvr>
                                        <p:cTn id="35" dur="500"/>
                                        <p:tgtEl>
                                          <p:spTgt spid="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23587"/>
                                        </p:tgtEl>
                                        <p:attrNameLst>
                                          <p:attrName>style.visibility</p:attrName>
                                        </p:attrNameLst>
                                      </p:cBhvr>
                                      <p:to>
                                        <p:strVal val="visible"/>
                                      </p:to>
                                    </p:set>
                                    <p:animEffect transition="in" filter="blinds(horizontal)">
                                      <p:cBhvr>
                                        <p:cTn id="38" dur="500"/>
                                        <p:tgtEl>
                                          <p:spTgt spid="323587"/>
                                        </p:tgtEl>
                                      </p:cBhvr>
                                    </p:animEffect>
                                  </p:childTnLst>
                                </p:cTn>
                              </p:par>
                            </p:childTnLst>
                          </p:cTn>
                        </p:par>
                        <p:par>
                          <p:cTn id="39" fill="hold" nodeType="afterGroup">
                            <p:stCondLst>
                              <p:cond delay="500"/>
                            </p:stCondLst>
                            <p:childTnLst>
                              <p:par>
                                <p:cTn id="40" presetID="3" presetClass="exit" presetSubtype="10" fill="hold" grpId="1" nodeType="afterEffect">
                                  <p:stCondLst>
                                    <p:cond delay="0"/>
                                  </p:stCondLst>
                                  <p:childTnLst>
                                    <p:animEffect transition="out" filter="blinds(horizontal)">
                                      <p:cBhvr>
                                        <p:cTn id="41" dur="500"/>
                                        <p:tgtEl>
                                          <p:spTgt spid="323626"/>
                                        </p:tgtEl>
                                      </p:cBhvr>
                                    </p:animEffect>
                                    <p:set>
                                      <p:cBhvr>
                                        <p:cTn id="42" dur="1" fill="hold">
                                          <p:stCondLst>
                                            <p:cond delay="499"/>
                                          </p:stCondLst>
                                        </p:cTn>
                                        <p:tgtEl>
                                          <p:spTgt spid="323626"/>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23641"/>
                                        </p:tgtEl>
                                        <p:attrNameLst>
                                          <p:attrName>style.visibility</p:attrName>
                                        </p:attrNameLst>
                                      </p:cBhvr>
                                      <p:to>
                                        <p:strVal val="visible"/>
                                      </p:to>
                                    </p:set>
                                    <p:animEffect transition="in" filter="blinds(horizontal)">
                                      <p:cBhvr>
                                        <p:cTn id="47" dur="500"/>
                                        <p:tgtEl>
                                          <p:spTgt spid="3236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p:bldP spid="323613" grpId="0"/>
      <p:bldP spid="323626" grpId="0" animBg="1"/>
      <p:bldP spid="323626" grpId="1" animBg="1"/>
      <p:bldP spid="32364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4" name="Picture 4" descr="figure8"/>
          <p:cNvPicPr>
            <a:picLocks noChangeAspect="1" noChangeArrowheads="1"/>
          </p:cNvPicPr>
          <p:nvPr/>
        </p:nvPicPr>
        <p:blipFill rotWithShape="1">
          <a:blip r:embed="rId2">
            <a:extLst>
              <a:ext uri="{28A0092B-C50C-407E-A947-70E740481C1C}">
                <a14:useLocalDpi xmlns:a14="http://schemas.microsoft.com/office/drawing/2010/main" val="0"/>
              </a:ext>
            </a:extLst>
          </a:blip>
          <a:srcRect l="1983" t="7845" r="49900" b="16909"/>
          <a:stretch/>
        </p:blipFill>
        <p:spPr bwMode="auto">
          <a:xfrm>
            <a:off x="2264415" y="778263"/>
            <a:ext cx="4315032" cy="3373859"/>
          </a:xfrm>
          <a:prstGeom prst="rect">
            <a:avLst/>
          </a:prstGeom>
          <a:noFill/>
          <a:extLst>
            <a:ext uri="{909E8E84-426E-40DD-AFC4-6F175D3DCCD1}">
              <a14:hiddenFill xmlns:a14="http://schemas.microsoft.com/office/drawing/2010/main">
                <a:solidFill>
                  <a:srgbClr val="FFFFFF"/>
                </a:solidFill>
              </a14:hiddenFill>
            </a:ext>
          </a:extLst>
        </p:spPr>
      </p:pic>
      <p:sp>
        <p:nvSpPr>
          <p:cNvPr id="25605" name="Text Box 5"/>
          <p:cNvSpPr txBox="1">
            <a:spLocks noChangeArrowheads="1"/>
          </p:cNvSpPr>
          <p:nvPr/>
        </p:nvSpPr>
        <p:spPr bwMode="auto">
          <a:xfrm>
            <a:off x="1267407" y="157066"/>
            <a:ext cx="6309049" cy="519113"/>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800" i="0" dirty="0">
                <a:solidFill>
                  <a:srgbClr val="0066FF"/>
                </a:solidFill>
              </a:rPr>
              <a:t>Spatial distribution</a:t>
            </a:r>
            <a:endParaRPr lang="en-US" altLang="en-US" sz="2800" b="0" i="0" dirty="0">
              <a:solidFill>
                <a:srgbClr val="0066FF"/>
              </a:solidFill>
            </a:endParaRPr>
          </a:p>
        </p:txBody>
      </p:sp>
      <p:sp>
        <p:nvSpPr>
          <p:cNvPr id="2" name="Rectangle 1"/>
          <p:cNvSpPr/>
          <p:nvPr/>
        </p:nvSpPr>
        <p:spPr>
          <a:xfrm>
            <a:off x="227284" y="4254206"/>
            <a:ext cx="8815754" cy="2600712"/>
          </a:xfrm>
          <a:prstGeom prst="rect">
            <a:avLst/>
          </a:prstGeom>
        </p:spPr>
        <p:txBody>
          <a:bodyPr wrap="square">
            <a:spAutoFit/>
          </a:bodyPr>
          <a:lstStyle/>
          <a:p>
            <a:pPr marL="0" lvl="1" algn="ctr">
              <a:spcAft>
                <a:spcPts val="600"/>
              </a:spcAft>
            </a:pPr>
            <a:r>
              <a:rPr lang="en-CA" altLang="en-US" sz="1600" i="0" u="sng" dirty="0" smtClean="0">
                <a:solidFill>
                  <a:srgbClr val="0066FF"/>
                </a:solidFill>
                <a:cs typeface="Times New Roman" pitchFamily="18" charset="0"/>
                <a:sym typeface="Symbol" pitchFamily="18" charset="2"/>
              </a:rPr>
              <a:t>For </a:t>
            </a:r>
            <a:r>
              <a:rPr lang="en-CA" altLang="en-US" sz="1600" i="0" u="sng" dirty="0" err="1" smtClean="0">
                <a:solidFill>
                  <a:srgbClr val="0066FF"/>
                </a:solidFill>
                <a:cs typeface="Times New Roman" pitchFamily="18" charset="0"/>
                <a:sym typeface="Symbol" pitchFamily="18" charset="2"/>
              </a:rPr>
              <a:t>Undulators</a:t>
            </a:r>
            <a:endParaRPr lang="en-CA" altLang="en-US" sz="1600" i="0" u="sng" dirty="0" smtClean="0">
              <a:solidFill>
                <a:srgbClr val="0066FF"/>
              </a:solidFill>
              <a:cs typeface="Times New Roman" pitchFamily="18" charset="0"/>
              <a:sym typeface="Symbol" pitchFamily="18" charset="2"/>
            </a:endParaRPr>
          </a:p>
          <a:p>
            <a:pPr marL="0" lvl="1" algn="just">
              <a:spcAft>
                <a:spcPts val="600"/>
              </a:spcAft>
            </a:pPr>
            <a:r>
              <a:rPr lang="en-CA" altLang="en-US" sz="1600" i="0" dirty="0">
                <a:cs typeface="Times New Roman" pitchFamily="18" charset="0"/>
                <a:sym typeface="Symbol" pitchFamily="18" charset="2"/>
              </a:rPr>
              <a:t>C</a:t>
            </a:r>
            <a:r>
              <a:rPr lang="en-CA" altLang="en-US" sz="1600" i="0" dirty="0" smtClean="0">
                <a:cs typeface="Times New Roman" pitchFamily="18" charset="0"/>
                <a:sym typeface="Symbol" pitchFamily="18" charset="2"/>
              </a:rPr>
              <a:t>haracteristic </a:t>
            </a:r>
            <a:r>
              <a:rPr lang="en-CA" altLang="en-US" sz="1600" i="0" dirty="0">
                <a:cs typeface="Times New Roman" pitchFamily="18" charset="0"/>
                <a:sym typeface="Symbol" pitchFamily="18" charset="2"/>
              </a:rPr>
              <a:t>opening angle</a:t>
            </a:r>
          </a:p>
          <a:p>
            <a:pPr marL="0" lvl="1" algn="just">
              <a:spcAft>
                <a:spcPts val="600"/>
              </a:spcAft>
            </a:pPr>
            <a:r>
              <a:rPr lang="en-US" altLang="en-US" sz="1600" i="0" dirty="0">
                <a:cs typeface="Times New Roman" pitchFamily="18" charset="0"/>
                <a:sym typeface="Symbol" pitchFamily="18" charset="2"/>
              </a:rPr>
              <a:t>	</a:t>
            </a:r>
            <a:r>
              <a:rPr lang="el-GR" altLang="en-US" sz="1600" i="0" dirty="0">
                <a:cs typeface="Times New Roman" pitchFamily="18" charset="0"/>
                <a:sym typeface="Symbol" pitchFamily="18" charset="2"/>
              </a:rPr>
              <a:t>σ</a:t>
            </a:r>
            <a:r>
              <a:rPr lang="en-US" altLang="en-US" sz="1600" i="0" dirty="0">
                <a:cs typeface="Times New Roman" pitchFamily="18" charset="0"/>
                <a:sym typeface="Symbol" pitchFamily="18" charset="2"/>
              </a:rPr>
              <a:t>’ = (</a:t>
            </a:r>
            <a:r>
              <a:rPr lang="el-GR" altLang="en-US" sz="1600" i="0" dirty="0">
                <a:cs typeface="Times New Roman" pitchFamily="18" charset="0"/>
                <a:sym typeface="Symbol" pitchFamily="18" charset="2"/>
              </a:rPr>
              <a:t>λ</a:t>
            </a:r>
            <a:r>
              <a:rPr lang="en-US" altLang="en-US" sz="1600" i="0" baseline="-25000" dirty="0">
                <a:cs typeface="Times New Roman" pitchFamily="18" charset="0"/>
                <a:sym typeface="Symbol" pitchFamily="18" charset="2"/>
              </a:rPr>
              <a:t>n</a:t>
            </a:r>
            <a:r>
              <a:rPr lang="en-US" altLang="en-US" sz="1600" i="0" dirty="0">
                <a:cs typeface="Times New Roman" pitchFamily="18" charset="0"/>
                <a:sym typeface="Symbol" pitchFamily="18" charset="2"/>
              </a:rPr>
              <a:t>/2L)</a:t>
            </a:r>
            <a:r>
              <a:rPr lang="en-US" altLang="en-US" sz="1600" i="0" baseline="30000" dirty="0">
                <a:cs typeface="Times New Roman" pitchFamily="18" charset="0"/>
                <a:sym typeface="Symbol" pitchFamily="18" charset="2"/>
              </a:rPr>
              <a:t>0.5</a:t>
            </a:r>
            <a:r>
              <a:rPr lang="en-CA" altLang="en-US" sz="1600" i="0" dirty="0">
                <a:cs typeface="Times New Roman" pitchFamily="18" charset="0"/>
                <a:sym typeface="Symbol" pitchFamily="18" charset="2"/>
              </a:rPr>
              <a:t>	</a:t>
            </a:r>
          </a:p>
          <a:p>
            <a:pPr marL="0" lvl="1" algn="just">
              <a:spcAft>
                <a:spcPts val="600"/>
              </a:spcAft>
            </a:pPr>
            <a:r>
              <a:rPr lang="en-CA" altLang="en-US" sz="1600" i="0" dirty="0">
                <a:cs typeface="Times New Roman" pitchFamily="18" charset="0"/>
                <a:sym typeface="Symbol" pitchFamily="18" charset="2"/>
              </a:rPr>
              <a:t>At APS if </a:t>
            </a:r>
            <a:r>
              <a:rPr lang="el-GR" altLang="en-US" sz="1600" i="0" dirty="0">
                <a:cs typeface="Times New Roman" pitchFamily="18" charset="0"/>
                <a:sym typeface="Symbol" pitchFamily="18" charset="2"/>
              </a:rPr>
              <a:t>λ</a:t>
            </a:r>
            <a:r>
              <a:rPr lang="en-US" altLang="en-US" sz="1600" i="0" dirty="0">
                <a:cs typeface="Times New Roman" pitchFamily="18" charset="0"/>
                <a:sym typeface="Symbol" pitchFamily="18" charset="2"/>
              </a:rPr>
              <a:t> = 1Å = .1nm and L=72 periods * 3.3cm, then </a:t>
            </a:r>
          </a:p>
          <a:p>
            <a:pPr marL="0" lvl="1" algn="just">
              <a:spcAft>
                <a:spcPts val="600"/>
              </a:spcAft>
            </a:pPr>
            <a:r>
              <a:rPr lang="el-GR" altLang="en-US" sz="1600" i="0" dirty="0">
                <a:cs typeface="Times New Roman" pitchFamily="18" charset="0"/>
                <a:sym typeface="Symbol" pitchFamily="18" charset="2"/>
              </a:rPr>
              <a:t>σ</a:t>
            </a:r>
            <a:r>
              <a:rPr lang="en-US" altLang="en-US" sz="1600" i="0" dirty="0">
                <a:cs typeface="Times New Roman" pitchFamily="18" charset="0"/>
                <a:sym typeface="Symbol" pitchFamily="18" charset="2"/>
              </a:rPr>
              <a:t>’ = 4.6 </a:t>
            </a:r>
            <a:r>
              <a:rPr lang="en-US" altLang="en-US" sz="1600" i="0" dirty="0" err="1">
                <a:latin typeface="Symbol" pitchFamily="18" charset="2"/>
                <a:cs typeface="Times New Roman" pitchFamily="18" charset="0"/>
                <a:sym typeface="Symbol" pitchFamily="18" charset="2"/>
              </a:rPr>
              <a:t>m</a:t>
            </a:r>
            <a:r>
              <a:rPr lang="en-US" altLang="en-US" sz="1600" i="0" dirty="0" err="1">
                <a:cs typeface="Times New Roman" pitchFamily="18" charset="0"/>
                <a:sym typeface="Symbol" pitchFamily="18" charset="2"/>
              </a:rPr>
              <a:t>rad</a:t>
            </a:r>
            <a:r>
              <a:rPr lang="en-US" altLang="en-US" sz="1600" i="0" dirty="0">
                <a:cs typeface="Times New Roman" pitchFamily="18" charset="0"/>
                <a:sym typeface="Symbol" pitchFamily="18" charset="2"/>
              </a:rPr>
              <a:t>  (=460 microns at 100m from source</a:t>
            </a:r>
            <a:r>
              <a:rPr lang="en-US" altLang="en-US" sz="1600" i="0" dirty="0" smtClean="0">
                <a:cs typeface="Times New Roman" pitchFamily="18" charset="0"/>
                <a:sym typeface="Symbol" pitchFamily="18" charset="2"/>
              </a:rPr>
              <a:t>)</a:t>
            </a:r>
            <a:endParaRPr lang="en-CA" altLang="en-US" sz="1600" i="0" dirty="0">
              <a:cs typeface="Times New Roman" pitchFamily="18" charset="0"/>
              <a:sym typeface="Symbol" pitchFamily="18" charset="2"/>
            </a:endParaRPr>
          </a:p>
          <a:p>
            <a:pPr marL="0" lvl="1" algn="just">
              <a:spcAft>
                <a:spcPts val="600"/>
              </a:spcAft>
            </a:pPr>
            <a:r>
              <a:rPr lang="en-CA" altLang="en-US" sz="1600" i="0" dirty="0">
                <a:cs typeface="Times New Roman" pitchFamily="18" charset="0"/>
                <a:sym typeface="Symbol" pitchFamily="18" charset="2"/>
              </a:rPr>
              <a:t>17 times smaller than bending magnet opening angle, </a:t>
            </a:r>
            <a:r>
              <a:rPr lang="en-CA" altLang="en-US" sz="1600" i="0" dirty="0" smtClean="0">
                <a:cs typeface="Times New Roman" pitchFamily="18" charset="0"/>
                <a:sym typeface="Symbol" pitchFamily="18" charset="2"/>
              </a:rPr>
              <a:t> </a:t>
            </a:r>
            <a:r>
              <a:rPr lang="en-CA" altLang="en-US" sz="1600" i="0" dirty="0">
                <a:cs typeface="Times New Roman" pitchFamily="18" charset="0"/>
                <a:sym typeface="Symbol" pitchFamily="18" charset="2"/>
              </a:rPr>
              <a:t>both vertical and </a:t>
            </a:r>
            <a:r>
              <a:rPr lang="en-CA" altLang="en-US" sz="1600" i="0" dirty="0" smtClean="0">
                <a:cs typeface="Times New Roman" pitchFamily="18" charset="0"/>
                <a:sym typeface="Symbol" pitchFamily="18" charset="2"/>
              </a:rPr>
              <a:t>horizontal!</a:t>
            </a:r>
          </a:p>
          <a:p>
            <a:pPr marL="0" lvl="1" algn="just">
              <a:spcAft>
                <a:spcPts val="600"/>
              </a:spcAft>
            </a:pPr>
            <a:r>
              <a:rPr lang="en-CA" altLang="en-US" sz="1600" i="0" dirty="0" smtClean="0">
                <a:cs typeface="Times New Roman" pitchFamily="18" charset="0"/>
                <a:sym typeface="Symbol" pitchFamily="18" charset="2"/>
              </a:rPr>
              <a:t>Radiation is quasi-monochromatic, with fundamental and odd </a:t>
            </a:r>
            <a:r>
              <a:rPr lang="en-CA" altLang="en-US" sz="1600" i="0" dirty="0" err="1" smtClean="0">
                <a:cs typeface="Times New Roman" pitchFamily="18" charset="0"/>
                <a:sym typeface="Symbol" pitchFamily="18" charset="2"/>
              </a:rPr>
              <a:t>hardmonics</a:t>
            </a:r>
            <a:endParaRPr lang="en-CA" altLang="en-US" sz="1600" i="0" dirty="0">
              <a:cs typeface="Times New Roman" pitchFamily="18" charset="0"/>
              <a:sym typeface="Symbol" pitchFamily="18" charset="2"/>
            </a:endParaRPr>
          </a:p>
          <a:p>
            <a:pPr marL="0" lvl="1" algn="just">
              <a:spcAft>
                <a:spcPts val="600"/>
              </a:spcAft>
            </a:pPr>
            <a:r>
              <a:rPr lang="en-CA" altLang="en-US" sz="1600" i="0" dirty="0">
                <a:cs typeface="Times New Roman" pitchFamily="18" charset="0"/>
                <a:sym typeface="Symbol" pitchFamily="18" charset="2"/>
              </a:rPr>
              <a:t>Can tune energy by adjusting the magnetic gap and thus the field</a:t>
            </a:r>
          </a:p>
        </p:txBody>
      </p:sp>
    </p:spTree>
    <p:extLst>
      <p:ext uri="{BB962C8B-B14F-4D97-AF65-F5344CB8AC3E}">
        <p14:creationId xmlns:p14="http://schemas.microsoft.com/office/powerpoint/2010/main" val="3163145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914400" y="242047"/>
            <a:ext cx="7315200" cy="977153"/>
          </a:xfrm>
          <a:prstGeom prst="rect">
            <a:avLst/>
          </a:prstGeom>
          <a:noFill/>
          <a:ln>
            <a:noFill/>
          </a:ln>
          <a:effec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3200" i="0" dirty="0">
                <a:solidFill>
                  <a:srgbClr val="0066FF"/>
                </a:solidFill>
                <a:latin typeface="Arial" panose="020B0604020202020204" pitchFamily="34" charset="0"/>
                <a:cs typeface="Arial" panose="020B0604020202020204" pitchFamily="34" charset="0"/>
              </a:rPr>
              <a:t>Tuning Curve of APS </a:t>
            </a:r>
            <a:r>
              <a:rPr lang="en-US" altLang="en-US" sz="3200" i="0" dirty="0" smtClean="0">
                <a:solidFill>
                  <a:srgbClr val="0066FF"/>
                </a:solidFill>
                <a:latin typeface="Arial" panose="020B0604020202020204" pitchFamily="34" charset="0"/>
                <a:cs typeface="Arial" panose="020B0604020202020204" pitchFamily="34" charset="0"/>
              </a:rPr>
              <a:t>3.3 cm Period </a:t>
            </a:r>
            <a:r>
              <a:rPr lang="en-US" altLang="en-US" sz="3200" i="0" dirty="0" err="1" smtClean="0">
                <a:solidFill>
                  <a:srgbClr val="0066FF"/>
                </a:solidFill>
                <a:latin typeface="Arial" panose="020B0604020202020204" pitchFamily="34" charset="0"/>
                <a:cs typeface="Arial" panose="020B0604020202020204" pitchFamily="34" charset="0"/>
              </a:rPr>
              <a:t>Undulator</a:t>
            </a:r>
            <a:endParaRPr lang="en-US" altLang="en-US" sz="4000" b="0" i="0" dirty="0">
              <a:solidFill>
                <a:srgbClr val="0066FF"/>
              </a:solidFill>
              <a:latin typeface="Arial" panose="020B0604020202020204" pitchFamily="34" charset="0"/>
              <a:cs typeface="Arial" panose="020B0604020202020204" pitchFamily="34" charset="0"/>
            </a:endParaRPr>
          </a:p>
        </p:txBody>
      </p:sp>
      <p:pic>
        <p:nvPicPr>
          <p:cNvPr id="130053" name="Picture 5" descr="plot_aps_und_g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7086600" cy="521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125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7688" y="219075"/>
            <a:ext cx="8229600" cy="563563"/>
          </a:xfrm>
        </p:spPr>
        <p:txBody>
          <a:bodyPr/>
          <a:lstStyle/>
          <a:p>
            <a:pPr algn="ctr" eaLnBrk="1" hangingPunct="1">
              <a:defRPr/>
            </a:pPr>
            <a:r>
              <a:rPr lang="en-US" sz="3200" b="1" dirty="0" smtClean="0">
                <a:solidFill>
                  <a:srgbClr val="0066FF"/>
                </a:solidFill>
                <a:latin typeface="Arial" panose="020B0604020202020204" pitchFamily="34" charset="0"/>
                <a:cs typeface="Arial" panose="020B0604020202020204" pitchFamily="34" charset="0"/>
              </a:rPr>
              <a:t>Brightness of synchrotron sources</a:t>
            </a:r>
            <a:endParaRPr lang="en-US" sz="3200" b="1" dirty="0">
              <a:solidFill>
                <a:srgbClr val="0066FF"/>
              </a:solidFill>
              <a:latin typeface="Arial" panose="020B0604020202020204" pitchFamily="34" charset="0"/>
              <a:cs typeface="Arial" panose="020B0604020202020204" pitchFamily="34" charset="0"/>
            </a:endParaRP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3" y="801688"/>
            <a:ext cx="755332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095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1026" descr="figure1"/>
          <p:cNvPicPr>
            <a:picLocks noChangeAspect="1" noChangeArrowheads="1"/>
          </p:cNvPicPr>
          <p:nvPr/>
        </p:nvPicPr>
        <p:blipFill>
          <a:blip r:embed="rId2" cstate="print"/>
          <a:srcRect/>
          <a:stretch>
            <a:fillRect/>
          </a:stretch>
        </p:blipFill>
        <p:spPr bwMode="auto">
          <a:xfrm>
            <a:off x="1905000" y="228600"/>
            <a:ext cx="4776788" cy="5943600"/>
          </a:xfrm>
          <a:prstGeom prst="rect">
            <a:avLst/>
          </a:prstGeom>
          <a:noFill/>
          <a:ln w="9525">
            <a:noFill/>
            <a:miter lim="800000"/>
            <a:headEnd/>
            <a:tailEnd/>
          </a:ln>
        </p:spPr>
      </p:pic>
      <p:sp>
        <p:nvSpPr>
          <p:cNvPr id="20483" name="Oval 1027"/>
          <p:cNvSpPr>
            <a:spLocks noChangeArrowheads="1"/>
          </p:cNvSpPr>
          <p:nvPr/>
        </p:nvSpPr>
        <p:spPr bwMode="auto">
          <a:xfrm>
            <a:off x="5562600" y="1219200"/>
            <a:ext cx="152400" cy="152400"/>
          </a:xfrm>
          <a:prstGeom prst="ellipse">
            <a:avLst/>
          </a:prstGeom>
          <a:solidFill>
            <a:srgbClr val="FF9900"/>
          </a:solidFill>
          <a:ln w="9525">
            <a:solidFill>
              <a:schemeClr val="tx1"/>
            </a:solidFill>
            <a:round/>
            <a:headEnd/>
            <a:tailEnd/>
          </a:ln>
        </p:spPr>
        <p:txBody>
          <a:bodyPr wrap="none" anchor="ctr"/>
          <a:lstStyle/>
          <a:p>
            <a:endParaRPr lang="en-US"/>
          </a:p>
        </p:txBody>
      </p:sp>
      <p:sp>
        <p:nvSpPr>
          <p:cNvPr id="20484" name="Line 1028"/>
          <p:cNvSpPr>
            <a:spLocks noChangeShapeType="1"/>
          </p:cNvSpPr>
          <p:nvPr/>
        </p:nvSpPr>
        <p:spPr bwMode="auto">
          <a:xfrm flipH="1" flipV="1">
            <a:off x="5791200" y="1447800"/>
            <a:ext cx="1371600" cy="1752600"/>
          </a:xfrm>
          <a:prstGeom prst="line">
            <a:avLst/>
          </a:prstGeom>
          <a:noFill/>
          <a:ln w="22225">
            <a:solidFill>
              <a:srgbClr val="240AE2"/>
            </a:solidFill>
            <a:round/>
            <a:headEnd/>
            <a:tailEnd type="triangle" w="med" len="med"/>
          </a:ln>
        </p:spPr>
        <p:txBody>
          <a:bodyPr wrap="none" anchor="ctr"/>
          <a:lstStyle/>
          <a:p>
            <a:endParaRPr lang="en-US"/>
          </a:p>
        </p:txBody>
      </p:sp>
      <p:sp>
        <p:nvSpPr>
          <p:cNvPr id="20485" name="Text Box 1029"/>
          <p:cNvSpPr txBox="1">
            <a:spLocks noChangeArrowheads="1"/>
          </p:cNvSpPr>
          <p:nvPr/>
        </p:nvSpPr>
        <p:spPr bwMode="auto">
          <a:xfrm>
            <a:off x="6781800" y="3200400"/>
            <a:ext cx="2111375" cy="519113"/>
          </a:xfrm>
          <a:prstGeom prst="rect">
            <a:avLst/>
          </a:prstGeom>
          <a:solidFill>
            <a:srgbClr val="FFFFCC"/>
          </a:solidFill>
          <a:ln w="9525">
            <a:noFill/>
            <a:miter lim="800000"/>
            <a:headEnd/>
            <a:tailEnd/>
          </a:ln>
        </p:spPr>
        <p:txBody>
          <a:bodyPr>
            <a:spAutoFit/>
          </a:bodyPr>
          <a:lstStyle/>
          <a:p>
            <a:pPr eaLnBrk="0" hangingPunct="0">
              <a:spcBef>
                <a:spcPct val="50000"/>
              </a:spcBef>
            </a:pPr>
            <a:r>
              <a:rPr lang="en-US" sz="2800" b="1">
                <a:solidFill>
                  <a:srgbClr val="240AE2"/>
                </a:solidFill>
              </a:rPr>
              <a:t>We are here</a:t>
            </a:r>
          </a:p>
        </p:txBody>
      </p:sp>
      <p:sp>
        <p:nvSpPr>
          <p:cNvPr id="20486" name="Line 1030"/>
          <p:cNvSpPr>
            <a:spLocks noChangeShapeType="1"/>
          </p:cNvSpPr>
          <p:nvPr/>
        </p:nvSpPr>
        <p:spPr bwMode="auto">
          <a:xfrm>
            <a:off x="1752600" y="3733800"/>
            <a:ext cx="1066800" cy="1295400"/>
          </a:xfrm>
          <a:prstGeom prst="line">
            <a:avLst/>
          </a:prstGeom>
          <a:noFill/>
          <a:ln w="9525">
            <a:solidFill>
              <a:schemeClr val="accent2"/>
            </a:solidFill>
            <a:round/>
            <a:headEnd/>
            <a:tailEnd type="triangle" w="med" len="med"/>
          </a:ln>
        </p:spPr>
        <p:txBody>
          <a:bodyPr wrap="none" anchor="ctr"/>
          <a:lstStyle/>
          <a:p>
            <a:endParaRPr lang="en-US"/>
          </a:p>
        </p:txBody>
      </p:sp>
      <p:sp>
        <p:nvSpPr>
          <p:cNvPr id="20487" name="Text Box 1031"/>
          <p:cNvSpPr txBox="1">
            <a:spLocks noChangeArrowheads="1"/>
          </p:cNvSpPr>
          <p:nvPr/>
        </p:nvSpPr>
        <p:spPr bwMode="auto">
          <a:xfrm>
            <a:off x="228600" y="3048000"/>
            <a:ext cx="1682750" cy="946150"/>
          </a:xfrm>
          <a:prstGeom prst="rect">
            <a:avLst/>
          </a:prstGeom>
          <a:solidFill>
            <a:srgbClr val="FFFFCC"/>
          </a:solidFill>
          <a:ln w="9525">
            <a:noFill/>
            <a:miter lim="800000"/>
            <a:headEnd/>
            <a:tailEnd/>
          </a:ln>
        </p:spPr>
        <p:txBody>
          <a:bodyPr wrap="none">
            <a:spAutoFit/>
          </a:bodyPr>
          <a:lstStyle/>
          <a:p>
            <a:pPr eaLnBrk="0" hangingPunct="0"/>
            <a:r>
              <a:rPr lang="en-US" sz="2800" b="1">
                <a:solidFill>
                  <a:srgbClr val="240AE2"/>
                </a:solidFill>
              </a:rPr>
              <a:t>Discovery</a:t>
            </a:r>
          </a:p>
          <a:p>
            <a:pPr eaLnBrk="0" hangingPunct="0"/>
            <a:r>
              <a:rPr lang="en-US" sz="2800" b="1">
                <a:solidFill>
                  <a:srgbClr val="240AE2"/>
                </a:solidFill>
              </a:rPr>
              <a:t>of x-rays</a:t>
            </a:r>
          </a:p>
        </p:txBody>
      </p:sp>
      <p:sp>
        <p:nvSpPr>
          <p:cNvPr id="20488" name="Text Box 1032"/>
          <p:cNvSpPr txBox="1">
            <a:spLocks noChangeArrowheads="1"/>
          </p:cNvSpPr>
          <p:nvPr/>
        </p:nvSpPr>
        <p:spPr bwMode="auto">
          <a:xfrm>
            <a:off x="6858000" y="4495800"/>
            <a:ext cx="1981200" cy="1568450"/>
          </a:xfrm>
          <a:prstGeom prst="rect">
            <a:avLst/>
          </a:prstGeom>
          <a:solidFill>
            <a:srgbClr val="FFFFCC"/>
          </a:solidFill>
          <a:ln w="9525">
            <a:solidFill>
              <a:srgbClr val="FFFFCC"/>
            </a:solidFill>
            <a:miter lim="800000"/>
            <a:headEnd/>
            <a:tailEnd/>
          </a:ln>
        </p:spPr>
        <p:txBody>
          <a:bodyPr>
            <a:spAutoFit/>
          </a:bodyPr>
          <a:lstStyle/>
          <a:p>
            <a:pPr eaLnBrk="0" hangingPunct="0"/>
            <a:r>
              <a:rPr lang="en-US" sz="1600" b="1" i="1">
                <a:solidFill>
                  <a:srgbClr val="0000FF"/>
                </a:solidFill>
              </a:rPr>
              <a:t>H. Winnick, “Synchrotron Radiation Sources a Primer”, World Scientific,Singapore, 1994</a:t>
            </a:r>
          </a:p>
        </p:txBody>
      </p:sp>
    </p:spTree>
    <p:extLst>
      <p:ext uri="{BB962C8B-B14F-4D97-AF65-F5344CB8AC3E}">
        <p14:creationId xmlns:p14="http://schemas.microsoft.com/office/powerpoint/2010/main" val="2207699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0" y="3048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3200" b="1" i="0" dirty="0" smtClean="0">
                <a:solidFill>
                  <a:srgbClr val="0066FF"/>
                </a:solidFill>
                <a:latin typeface="+mj-lt"/>
              </a:rPr>
              <a:t>APS Storage Ring</a:t>
            </a:r>
            <a:endParaRPr lang="en-US" sz="3200" i="0" dirty="0" smtClean="0">
              <a:solidFill>
                <a:srgbClr val="0066FF"/>
              </a:solidFill>
              <a:latin typeface="+mj-lt"/>
            </a:endParaRPr>
          </a:p>
        </p:txBody>
      </p:sp>
      <p:graphicFrame>
        <p:nvGraphicFramePr>
          <p:cNvPr id="16389" name="Object 9"/>
          <p:cNvGraphicFramePr>
            <a:graphicFrameLocks noGrp="1" noChangeAspect="1"/>
          </p:cNvGraphicFramePr>
          <p:nvPr>
            <p:ph/>
            <p:extLst/>
          </p:nvPr>
        </p:nvGraphicFramePr>
        <p:xfrm>
          <a:off x="259977" y="1219200"/>
          <a:ext cx="8731624" cy="4821570"/>
        </p:xfrm>
        <a:graphic>
          <a:graphicData uri="http://schemas.openxmlformats.org/presentationml/2006/ole">
            <mc:AlternateContent xmlns:mc="http://schemas.openxmlformats.org/markup-compatibility/2006">
              <mc:Choice xmlns:v="urn:schemas-microsoft-com:vml" Requires="v">
                <p:oleObj spid="_x0000_s10257" name="Image" r:id="rId4" imgW="5717575" imgH="3157467" progId="">
                  <p:embed/>
                </p:oleObj>
              </mc:Choice>
              <mc:Fallback>
                <p:oleObj name="Image" r:id="rId4" imgW="5717575" imgH="3157467" progId="">
                  <p:embed/>
                  <p:pic>
                    <p:nvPicPr>
                      <p:cNvPr id="16389" name="Object 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977" y="1219200"/>
                        <a:ext cx="8731624" cy="482157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211664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6" name="Picture 2"/>
          <p:cNvPicPr>
            <a:picLocks noChangeAspect="1"/>
          </p:cNvPicPr>
          <p:nvPr/>
        </p:nvPicPr>
        <p:blipFill>
          <a:blip r:embed="rId3" cstate="print"/>
          <a:srcRect l="-1183" t="21188" r="1183"/>
          <a:stretch>
            <a:fillRect/>
          </a:stretch>
        </p:blipFill>
        <p:spPr bwMode="auto">
          <a:xfrm>
            <a:off x="2819400" y="771334"/>
            <a:ext cx="6084957" cy="5791200"/>
          </a:xfrm>
          <a:prstGeom prst="rect">
            <a:avLst/>
          </a:prstGeom>
          <a:noFill/>
          <a:ln w="9525">
            <a:noFill/>
            <a:miter lim="800000"/>
            <a:headEnd/>
            <a:tailEnd/>
          </a:ln>
        </p:spPr>
      </p:pic>
      <p:sp>
        <p:nvSpPr>
          <p:cNvPr id="3" name="Subtitle 2"/>
          <p:cNvSpPr>
            <a:spLocks noGrp="1"/>
          </p:cNvSpPr>
          <p:nvPr>
            <p:ph type="subTitle" idx="1"/>
          </p:nvPr>
        </p:nvSpPr>
        <p:spPr>
          <a:xfrm>
            <a:off x="76200" y="457200"/>
            <a:ext cx="2971800" cy="5029200"/>
          </a:xfrm>
        </p:spPr>
        <p:txBody>
          <a:bodyPr>
            <a:normAutofit fontScale="55000" lnSpcReduction="20000"/>
          </a:bodyPr>
          <a:lstStyle/>
          <a:p>
            <a:pPr marL="228600" indent="-228600" algn="l">
              <a:buFont typeface="Arial" panose="020B0604020202020204" pitchFamily="34" charset="0"/>
              <a:buChar char="•"/>
            </a:pPr>
            <a:r>
              <a:rPr lang="en-US" sz="2800" dirty="0" smtClean="0">
                <a:solidFill>
                  <a:schemeClr val="tx1"/>
                </a:solidFill>
              </a:rPr>
              <a:t>7 GeV, 100 mA</a:t>
            </a:r>
          </a:p>
          <a:p>
            <a:pPr marL="228600" indent="-228600" algn="l">
              <a:buFont typeface="Arial" panose="020B0604020202020204" pitchFamily="34" charset="0"/>
              <a:buChar char="•"/>
            </a:pPr>
            <a:r>
              <a:rPr lang="en-US" sz="2800" dirty="0" smtClean="0">
                <a:solidFill>
                  <a:schemeClr val="tx1"/>
                </a:solidFill>
              </a:rPr>
              <a:t>35 sectors (bending magnet plus 5 meter straight section for insertion devices)</a:t>
            </a:r>
          </a:p>
          <a:p>
            <a:pPr marL="228600" indent="-228600" algn="l">
              <a:buFont typeface="Arial" panose="020B0604020202020204" pitchFamily="34" charset="0"/>
              <a:buChar char="•"/>
            </a:pPr>
            <a:r>
              <a:rPr lang="en-US" sz="2800" dirty="0" smtClean="0">
                <a:solidFill>
                  <a:schemeClr val="tx1"/>
                </a:solidFill>
              </a:rPr>
              <a:t>67 operating beamlines</a:t>
            </a:r>
          </a:p>
          <a:p>
            <a:pPr marL="228600" indent="-228600" algn="l">
              <a:buFont typeface="Arial" panose="020B0604020202020204" pitchFamily="34" charset="0"/>
              <a:buChar char="•"/>
            </a:pPr>
            <a:r>
              <a:rPr lang="en-US" sz="2800" dirty="0">
                <a:solidFill>
                  <a:schemeClr val="tx1"/>
                </a:solidFill>
              </a:rPr>
              <a:t>~50% run by APS</a:t>
            </a:r>
          </a:p>
          <a:p>
            <a:pPr marL="228600" indent="-228600" algn="l">
              <a:buFont typeface="Arial" panose="020B0604020202020204" pitchFamily="34" charset="0"/>
              <a:buChar char="•"/>
            </a:pPr>
            <a:r>
              <a:rPr lang="en-US" sz="2800" dirty="0">
                <a:solidFill>
                  <a:schemeClr val="tx1"/>
                </a:solidFill>
              </a:rPr>
              <a:t>~50% run by Collaborative Access Teams (CATs)</a:t>
            </a:r>
          </a:p>
          <a:p>
            <a:pPr marL="228600" indent="-228600" algn="l">
              <a:buFont typeface="Arial" panose="020B0604020202020204" pitchFamily="34" charset="0"/>
              <a:buChar char="•"/>
            </a:pPr>
            <a:r>
              <a:rPr lang="en-US" sz="2800" dirty="0" smtClean="0">
                <a:solidFill>
                  <a:schemeClr val="tx1"/>
                </a:solidFill>
              </a:rPr>
              <a:t>Sectors with geoscience programs:</a:t>
            </a:r>
          </a:p>
          <a:p>
            <a:pPr lvl="1" indent="-228600" algn="l">
              <a:buFont typeface="Arial" panose="020B0604020202020204" pitchFamily="34" charset="0"/>
              <a:buChar char="•"/>
            </a:pPr>
            <a:r>
              <a:rPr lang="en-US" sz="2400" dirty="0" smtClean="0">
                <a:solidFill>
                  <a:schemeClr val="tx1"/>
                </a:solidFill>
              </a:rPr>
              <a:t>3: Nuclear resonance scattering</a:t>
            </a:r>
          </a:p>
          <a:p>
            <a:pPr lvl="1" indent="-228600" algn="l">
              <a:buFont typeface="Arial" panose="020B0604020202020204" pitchFamily="34" charset="0"/>
              <a:buChar char="•"/>
            </a:pPr>
            <a:r>
              <a:rPr lang="en-US" sz="2400" dirty="0" smtClean="0">
                <a:solidFill>
                  <a:schemeClr val="tx1"/>
                </a:solidFill>
              </a:rPr>
              <a:t>6: Multi-anvil press</a:t>
            </a:r>
          </a:p>
          <a:p>
            <a:pPr lvl="1" indent="-228600" algn="l">
              <a:buFont typeface="Arial" panose="020B0604020202020204" pitchFamily="34" charset="0"/>
              <a:buChar char="•"/>
            </a:pPr>
            <a:r>
              <a:rPr lang="en-US" sz="2400" dirty="0" smtClean="0">
                <a:solidFill>
                  <a:schemeClr val="tx1"/>
                </a:solidFill>
              </a:rPr>
              <a:t>13: GSECARS</a:t>
            </a:r>
          </a:p>
          <a:p>
            <a:pPr lvl="1" indent="-228600" algn="l">
              <a:buFont typeface="Arial" panose="020B0604020202020204" pitchFamily="34" charset="0"/>
              <a:buChar char="•"/>
            </a:pPr>
            <a:r>
              <a:rPr lang="en-US" sz="2400" dirty="0" smtClean="0">
                <a:solidFill>
                  <a:schemeClr val="tx1"/>
                </a:solidFill>
              </a:rPr>
              <a:t>16: HP-CAT</a:t>
            </a:r>
          </a:p>
          <a:p>
            <a:pPr lvl="1" indent="-228600" algn="l">
              <a:buFont typeface="Arial" panose="020B0604020202020204" pitchFamily="34" charset="0"/>
              <a:buChar char="•"/>
            </a:pPr>
            <a:r>
              <a:rPr lang="en-US" sz="2400" dirty="0" smtClean="0">
                <a:solidFill>
                  <a:schemeClr val="tx1"/>
                </a:solidFill>
              </a:rPr>
              <a:t>34: sub-micron probe</a:t>
            </a:r>
          </a:p>
          <a:p>
            <a:pPr lvl="1" indent="-228600" algn="l">
              <a:buFont typeface="Arial" panose="020B0604020202020204" pitchFamily="34" charset="0"/>
              <a:buChar char="•"/>
            </a:pPr>
            <a:r>
              <a:rPr lang="en-US" sz="2400" dirty="0" smtClean="0">
                <a:solidFill>
                  <a:schemeClr val="tx1"/>
                </a:solidFill>
              </a:rPr>
              <a:t>35: Dynamic compression sector</a:t>
            </a:r>
          </a:p>
          <a:p>
            <a:pPr marL="228600" indent="-228600" algn="l">
              <a:buFont typeface="Arial" panose="020B0604020202020204" pitchFamily="34" charset="0"/>
              <a:buChar char="•"/>
            </a:pPr>
            <a:r>
              <a:rPr lang="en-US" sz="2800" dirty="0" smtClean="0">
                <a:solidFill>
                  <a:schemeClr val="tx1"/>
                </a:solidFill>
              </a:rPr>
              <a:t>Northwestern U. sectors:</a:t>
            </a:r>
            <a:endParaRPr lang="en-US" sz="2800" dirty="0">
              <a:solidFill>
                <a:schemeClr val="tx1"/>
              </a:solidFill>
            </a:endParaRPr>
          </a:p>
          <a:p>
            <a:pPr lvl="1" indent="-228600" algn="l">
              <a:buFont typeface="Arial" panose="020B0604020202020204" pitchFamily="34" charset="0"/>
              <a:buChar char="•"/>
            </a:pPr>
            <a:r>
              <a:rPr lang="en-US" sz="2400" dirty="0" smtClean="0">
                <a:solidFill>
                  <a:schemeClr val="tx1"/>
                </a:solidFill>
              </a:rPr>
              <a:t>5</a:t>
            </a:r>
            <a:r>
              <a:rPr lang="en-US" sz="2400" dirty="0">
                <a:solidFill>
                  <a:schemeClr val="tx1"/>
                </a:solidFill>
              </a:rPr>
              <a:t>: DND-CAT (small-angle scattering, power diffraction, tomography)</a:t>
            </a:r>
          </a:p>
          <a:p>
            <a:pPr lvl="1" indent="-228600" algn="l">
              <a:buFont typeface="Arial" panose="020B0604020202020204" pitchFamily="34" charset="0"/>
              <a:buChar char="•"/>
            </a:pPr>
            <a:r>
              <a:rPr lang="en-US" sz="2400" dirty="0">
                <a:solidFill>
                  <a:schemeClr val="tx1"/>
                </a:solidFill>
              </a:rPr>
              <a:t>LS-CAT (protein crystallography)</a:t>
            </a:r>
          </a:p>
          <a:p>
            <a:pPr algn="l"/>
            <a:endParaRPr lang="en-US" sz="2800" dirty="0" smtClean="0">
              <a:solidFill>
                <a:schemeClr val="tx1"/>
              </a:solidFill>
            </a:endParaRPr>
          </a:p>
        </p:txBody>
      </p:sp>
      <p:sp>
        <p:nvSpPr>
          <p:cNvPr id="2" name="TextBox 1"/>
          <p:cNvSpPr txBox="1"/>
          <p:nvPr/>
        </p:nvSpPr>
        <p:spPr>
          <a:xfrm>
            <a:off x="3360576" y="167597"/>
            <a:ext cx="5083629" cy="523220"/>
          </a:xfrm>
          <a:prstGeom prst="rect">
            <a:avLst/>
          </a:prstGeom>
          <a:noFill/>
        </p:spPr>
        <p:txBody>
          <a:bodyPr wrap="square" rtlCol="0">
            <a:spAutoFit/>
          </a:bodyPr>
          <a:lstStyle/>
          <a:p>
            <a:pPr algn="ctr"/>
            <a:r>
              <a:rPr lang="en-US" sz="2800" i="0" dirty="0">
                <a:solidFill>
                  <a:srgbClr val="0066FF"/>
                </a:solidFill>
              </a:rPr>
              <a:t>Advanced Photon </a:t>
            </a:r>
            <a:r>
              <a:rPr lang="en-US" sz="2800" i="0" dirty="0" smtClean="0">
                <a:solidFill>
                  <a:srgbClr val="0066FF"/>
                </a:solidFill>
              </a:rPr>
              <a:t>Source</a:t>
            </a:r>
            <a:endParaRPr lang="en-US" sz="2800" i="0" dirty="0">
              <a:solidFill>
                <a:srgbClr val="0066FF"/>
              </a:solidFill>
            </a:endParaRPr>
          </a:p>
        </p:txBody>
      </p:sp>
      <p:pic>
        <p:nvPicPr>
          <p:cNvPr id="4" name="Picture 3"/>
          <p:cNvPicPr>
            <a:picLocks noChangeAspect="1"/>
          </p:cNvPicPr>
          <p:nvPr/>
        </p:nvPicPr>
        <p:blipFill>
          <a:blip r:embed="rId4"/>
          <a:stretch>
            <a:fillRect/>
          </a:stretch>
        </p:blipFill>
        <p:spPr>
          <a:xfrm>
            <a:off x="8245771" y="1704003"/>
            <a:ext cx="658586" cy="423377"/>
          </a:xfrm>
          <a:prstGeom prst="rect">
            <a:avLst/>
          </a:prstGeom>
        </p:spPr>
      </p:pic>
      <p:pic>
        <p:nvPicPr>
          <p:cNvPr id="6" name="Picture 5"/>
          <p:cNvPicPr>
            <a:picLocks noChangeAspect="1"/>
          </p:cNvPicPr>
          <p:nvPr/>
        </p:nvPicPr>
        <p:blipFill>
          <a:blip r:embed="rId4"/>
          <a:stretch>
            <a:fillRect/>
          </a:stretch>
        </p:blipFill>
        <p:spPr>
          <a:xfrm>
            <a:off x="2781756" y="3361944"/>
            <a:ext cx="532488" cy="342314"/>
          </a:xfrm>
          <a:prstGeom prst="rect">
            <a:avLst/>
          </a:prstGeom>
        </p:spPr>
      </p:pic>
    </p:spTree>
    <p:extLst>
      <p:ext uri="{BB962C8B-B14F-4D97-AF65-F5344CB8AC3E}">
        <p14:creationId xmlns:p14="http://schemas.microsoft.com/office/powerpoint/2010/main" val="1463484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itle 1"/>
          <p:cNvSpPr>
            <a:spLocks noGrp="1"/>
          </p:cNvSpPr>
          <p:nvPr>
            <p:ph type="title"/>
          </p:nvPr>
        </p:nvSpPr>
        <p:spPr>
          <a:xfrm>
            <a:off x="1714500" y="325752"/>
            <a:ext cx="5829300" cy="582787"/>
          </a:xfrm>
        </p:spPr>
        <p:txBody>
          <a:bodyPr>
            <a:normAutofit/>
          </a:bodyPr>
          <a:lstStyle/>
          <a:p>
            <a:pPr algn="ctr">
              <a:defRPr/>
            </a:pPr>
            <a:r>
              <a:rPr lang="en-US" altLang="en-US" sz="3000" b="1" dirty="0">
                <a:solidFill>
                  <a:srgbClr val="0066FF"/>
                </a:solidFill>
                <a:latin typeface="Arial" panose="020B0604020202020204" pitchFamily="34" charset="0"/>
                <a:cs typeface="Arial" panose="020B0604020202020204" pitchFamily="34" charset="0"/>
              </a:rPr>
              <a:t>GSECARS at a Glance</a:t>
            </a:r>
            <a:endParaRPr lang="en-US" altLang="en-US" sz="3000" b="1" dirty="0">
              <a:solidFill>
                <a:srgbClr val="0066FF"/>
              </a:solidFill>
              <a:latin typeface="Arial" panose="020B0604020202020204" pitchFamily="34" charset="0"/>
              <a:ea typeface="ＭＳ Ｐゴシック" pitchFamily="34" charset="-128"/>
              <a:cs typeface="Arial" panose="020B0604020202020204" pitchFamily="34" charset="0"/>
            </a:endParaRPr>
          </a:p>
        </p:txBody>
      </p:sp>
      <p:sp>
        <p:nvSpPr>
          <p:cNvPr id="16387" name="Content Placeholder 2"/>
          <p:cNvSpPr>
            <a:spLocks noGrp="1"/>
          </p:cNvSpPr>
          <p:nvPr>
            <p:ph idx="1"/>
          </p:nvPr>
        </p:nvSpPr>
        <p:spPr>
          <a:xfrm>
            <a:off x="571500" y="1002324"/>
            <a:ext cx="8115299" cy="3593122"/>
          </a:xfrm>
        </p:spPr>
        <p:txBody>
          <a:bodyPr>
            <a:noAutofit/>
          </a:bodyPr>
          <a:lstStyle/>
          <a:p>
            <a:pPr>
              <a:defRPr/>
            </a:pPr>
            <a:r>
              <a:rPr lang="en-US" altLang="en-US" sz="2000" dirty="0" smtClean="0">
                <a:latin typeface="Arial" panose="020B0604020202020204" pitchFamily="34" charset="0"/>
                <a:ea typeface="ＭＳ Ｐゴシック" pitchFamily="34" charset="-128"/>
                <a:cs typeface="Arial" panose="020B0604020202020204" pitchFamily="34" charset="0"/>
              </a:rPr>
              <a:t>Run </a:t>
            </a:r>
            <a:r>
              <a:rPr lang="en-US" altLang="en-US" sz="2000" dirty="0">
                <a:latin typeface="Arial" panose="020B0604020202020204" pitchFamily="34" charset="0"/>
                <a:ea typeface="ＭＳ Ｐゴシック" pitchFamily="34" charset="-128"/>
                <a:cs typeface="Arial" panose="020B0604020202020204" pitchFamily="34" charset="0"/>
              </a:rPr>
              <a:t>4 simultaneously x-ray beamlines at the </a:t>
            </a:r>
            <a:r>
              <a:rPr lang="en-US" altLang="en-US" sz="2000" dirty="0" smtClean="0">
                <a:latin typeface="Arial" panose="020B0604020202020204" pitchFamily="34" charset="0"/>
                <a:ea typeface="ＭＳ Ｐゴシック" pitchFamily="34" charset="-128"/>
                <a:cs typeface="Arial" panose="020B0604020202020204" pitchFamily="34" charset="0"/>
              </a:rPr>
              <a:t>APS sector 13</a:t>
            </a:r>
          </a:p>
          <a:p>
            <a:pPr lvl="1">
              <a:defRPr/>
            </a:pPr>
            <a:r>
              <a:rPr lang="en-US" altLang="en-US" dirty="0" smtClean="0">
                <a:latin typeface="Arial" panose="020B0604020202020204" pitchFamily="34" charset="0"/>
                <a:ea typeface="ＭＳ Ｐゴシック" pitchFamily="34" charset="-128"/>
                <a:cs typeface="Arial" panose="020B0604020202020204" pitchFamily="34" charset="0"/>
              </a:rPr>
              <a:t>3 </a:t>
            </a:r>
            <a:r>
              <a:rPr lang="en-US" altLang="en-US" dirty="0" err="1" smtClean="0">
                <a:latin typeface="Arial" panose="020B0604020202020204" pitchFamily="34" charset="0"/>
                <a:ea typeface="ＭＳ Ｐゴシック" pitchFamily="34" charset="-128"/>
                <a:cs typeface="Arial" panose="020B0604020202020204" pitchFamily="34" charset="0"/>
              </a:rPr>
              <a:t>undulator</a:t>
            </a:r>
            <a:r>
              <a:rPr lang="en-US" altLang="en-US" dirty="0" smtClean="0">
                <a:latin typeface="Arial" panose="020B0604020202020204" pitchFamily="34" charset="0"/>
                <a:ea typeface="ＭＳ Ｐゴシック" pitchFamily="34" charset="-128"/>
                <a:cs typeface="Arial" panose="020B0604020202020204" pitchFamily="34" charset="0"/>
              </a:rPr>
              <a:t> stations, 2 bending magnet stations</a:t>
            </a:r>
          </a:p>
          <a:p>
            <a:pPr>
              <a:defRPr/>
            </a:pPr>
            <a:r>
              <a:rPr lang="en-US" altLang="en-US" sz="2000" dirty="0" smtClean="0">
                <a:latin typeface="Arial" panose="020B0604020202020204" pitchFamily="34" charset="0"/>
                <a:ea typeface="ＭＳ Ｐゴシック" pitchFamily="34" charset="-128"/>
                <a:cs typeface="Arial" panose="020B0604020202020204" pitchFamily="34" charset="0"/>
              </a:rPr>
              <a:t>All beam time allocated through APS General User Program</a:t>
            </a:r>
          </a:p>
          <a:p>
            <a:pPr lvl="1">
              <a:defRPr/>
            </a:pPr>
            <a:r>
              <a:rPr lang="en-US" altLang="en-US" dirty="0" smtClean="0">
                <a:latin typeface="Arial" panose="020B0604020202020204" pitchFamily="34" charset="0"/>
                <a:ea typeface="ＭＳ Ｐゴシック" pitchFamily="34" charset="-128"/>
                <a:cs typeface="Arial" panose="020B0604020202020204" pitchFamily="34" charset="0"/>
              </a:rPr>
              <a:t>Proposal-based allocation system</a:t>
            </a:r>
            <a:endParaRPr lang="en-US" altLang="en-US" dirty="0">
              <a:latin typeface="Arial" panose="020B0604020202020204" pitchFamily="34" charset="0"/>
              <a:ea typeface="ＭＳ Ｐゴシック" pitchFamily="34" charset="-128"/>
              <a:cs typeface="Arial" panose="020B0604020202020204" pitchFamily="34" charset="0"/>
            </a:endParaRPr>
          </a:p>
          <a:p>
            <a:pPr lvl="1">
              <a:defRPr/>
            </a:pPr>
            <a:r>
              <a:rPr lang="en-US" altLang="en-US" dirty="0">
                <a:latin typeface="Arial" panose="020B0604020202020204" pitchFamily="34" charset="0"/>
                <a:ea typeface="ＭＳ Ｐゴシック" pitchFamily="34" charset="-128"/>
                <a:cs typeface="Arial" panose="020B0604020202020204" pitchFamily="34" charset="0"/>
              </a:rPr>
              <a:t>Free to use (only travel and lodging)</a:t>
            </a:r>
          </a:p>
          <a:p>
            <a:pPr>
              <a:defRPr/>
            </a:pPr>
            <a:r>
              <a:rPr lang="en-US" altLang="en-US" sz="2000" dirty="0" smtClean="0">
                <a:latin typeface="Arial" panose="020B0604020202020204" pitchFamily="34" charset="0"/>
                <a:ea typeface="ＭＳ Ｐゴシック" pitchFamily="34" charset="-128"/>
                <a:cs typeface="Arial" panose="020B0604020202020204" pitchFamily="34" charset="0"/>
              </a:rPr>
              <a:t>Funding </a:t>
            </a:r>
            <a:r>
              <a:rPr lang="en-US" altLang="en-US" sz="2000" dirty="0">
                <a:latin typeface="Arial" panose="020B0604020202020204" pitchFamily="34" charset="0"/>
                <a:ea typeface="ＭＳ Ｐゴシック" pitchFamily="34" charset="-128"/>
                <a:cs typeface="Arial" panose="020B0604020202020204" pitchFamily="34" charset="0"/>
              </a:rPr>
              <a:t>from NSF-EAR, DOE Geosciences, NASA</a:t>
            </a:r>
          </a:p>
          <a:p>
            <a:pPr>
              <a:defRPr/>
            </a:pPr>
            <a:r>
              <a:rPr lang="en-US" altLang="en-US" sz="2000" dirty="0">
                <a:latin typeface="Arial" panose="020B0604020202020204" pitchFamily="34" charset="0"/>
                <a:ea typeface="ＭＳ Ｐゴシック" pitchFamily="34" charset="-128"/>
                <a:cs typeface="Arial" panose="020B0604020202020204" pitchFamily="34" charset="0"/>
              </a:rPr>
              <a:t>Staff: 11 scientific, 5 post-docs, 4 support</a:t>
            </a:r>
          </a:p>
          <a:p>
            <a:pPr>
              <a:defRPr/>
            </a:pPr>
            <a:r>
              <a:rPr lang="en-US" altLang="en-US" sz="2000" dirty="0">
                <a:latin typeface="Arial" panose="020B0604020202020204" pitchFamily="34" charset="0"/>
                <a:ea typeface="ＭＳ Ｐゴシック" pitchFamily="34" charset="-128"/>
                <a:cs typeface="Arial" panose="020B0604020202020204" pitchFamily="34" charset="0"/>
              </a:rPr>
              <a:t>Operating since 1996</a:t>
            </a:r>
          </a:p>
          <a:p>
            <a:pPr>
              <a:defRPr/>
            </a:pPr>
            <a:r>
              <a:rPr lang="en-US" altLang="en-US" sz="2000" dirty="0">
                <a:latin typeface="Arial" panose="020B0604020202020204" pitchFamily="34" charset="0"/>
                <a:ea typeface="ＭＳ Ｐゴシック" pitchFamily="34" charset="-128"/>
                <a:cs typeface="Arial" panose="020B0604020202020204" pitchFamily="34" charset="0"/>
              </a:rPr>
              <a:t>&gt;800 user visits per </a:t>
            </a:r>
            <a:r>
              <a:rPr lang="en-US" altLang="en-US" sz="2000" dirty="0" smtClean="0">
                <a:latin typeface="Arial" panose="020B0604020202020204" pitchFamily="34" charset="0"/>
                <a:ea typeface="ＭＳ Ｐゴシック" pitchFamily="34" charset="-128"/>
                <a:cs typeface="Arial" panose="020B0604020202020204" pitchFamily="34" charset="0"/>
              </a:rPr>
              <a:t>year, typically 1-5 days per visit</a:t>
            </a:r>
            <a:endParaRPr lang="en-US" altLang="en-US" sz="2000" dirty="0">
              <a:latin typeface="Arial" panose="020B0604020202020204" pitchFamily="34" charset="0"/>
              <a:ea typeface="ＭＳ Ｐゴシック" pitchFamily="34" charset="-128"/>
              <a:cs typeface="Arial" panose="020B0604020202020204" pitchFamily="34" charset="0"/>
            </a:endParaRPr>
          </a:p>
          <a:p>
            <a:pPr>
              <a:defRPr/>
            </a:pPr>
            <a:r>
              <a:rPr lang="en-US" altLang="en-US" sz="2000" dirty="0">
                <a:latin typeface="Arial" panose="020B0604020202020204" pitchFamily="34" charset="0"/>
                <a:ea typeface="ＭＳ Ｐゴシック" pitchFamily="34" charset="-128"/>
                <a:cs typeface="Arial" panose="020B0604020202020204" pitchFamily="34" charset="0"/>
              </a:rPr>
              <a:t>&gt;</a:t>
            </a:r>
            <a:r>
              <a:rPr lang="en-US" altLang="en-US" sz="2000" dirty="0" smtClean="0">
                <a:latin typeface="Arial" panose="020B0604020202020204" pitchFamily="34" charset="0"/>
                <a:ea typeface="ＭＳ Ｐゴシック" pitchFamily="34" charset="-128"/>
                <a:cs typeface="Arial" panose="020B0604020202020204" pitchFamily="34" charset="0"/>
              </a:rPr>
              <a:t>150 </a:t>
            </a:r>
            <a:r>
              <a:rPr lang="en-US" altLang="en-US" sz="2000" dirty="0">
                <a:latin typeface="Arial" panose="020B0604020202020204" pitchFamily="34" charset="0"/>
                <a:ea typeface="ＭＳ Ｐゴシック" pitchFamily="34" charset="-128"/>
                <a:cs typeface="Arial" panose="020B0604020202020204" pitchFamily="34" charset="0"/>
              </a:rPr>
              <a:t>publications per </a:t>
            </a:r>
            <a:r>
              <a:rPr lang="en-US" altLang="en-US" sz="2000" dirty="0" smtClean="0">
                <a:latin typeface="Arial" panose="020B0604020202020204" pitchFamily="34" charset="0"/>
                <a:ea typeface="ＭＳ Ｐゴシック" pitchFamily="34" charset="-128"/>
                <a:cs typeface="Arial" panose="020B0604020202020204" pitchFamily="34" charset="0"/>
              </a:rPr>
              <a:t>year</a:t>
            </a:r>
          </a:p>
          <a:p>
            <a:pPr>
              <a:defRPr/>
            </a:pPr>
            <a:endParaRPr lang="en-US" altLang="en-US" sz="2000" dirty="0" smtClean="0">
              <a:latin typeface="Arial" panose="020B0604020202020204" pitchFamily="34" charset="0"/>
              <a:ea typeface="ＭＳ Ｐゴシック" pitchFamily="34" charset="-128"/>
              <a:cs typeface="Arial" panose="020B0604020202020204" pitchFamily="34" charset="0"/>
            </a:endParaRPr>
          </a:p>
          <a:p>
            <a:pPr marL="0" indent="0">
              <a:buNone/>
              <a:defRPr/>
            </a:pPr>
            <a:r>
              <a:rPr lang="en-US" altLang="en-US" sz="2000" dirty="0">
                <a:latin typeface="Arial" panose="020B0604020202020204" pitchFamily="34" charset="0"/>
                <a:ea typeface="ＭＳ Ｐゴシック" pitchFamily="34" charset="-128"/>
                <a:cs typeface="Arial" panose="020B0604020202020204" pitchFamily="34" charset="0"/>
                <a:hlinkClick r:id="rId2"/>
              </a:rPr>
              <a:t>http://gsecars.uchicago.edu</a:t>
            </a:r>
            <a:r>
              <a:rPr lang="en-US" altLang="en-US" sz="2000" dirty="0" smtClean="0">
                <a:latin typeface="Arial" panose="020B0604020202020204" pitchFamily="34" charset="0"/>
                <a:ea typeface="ＭＳ Ｐゴシック" pitchFamily="34" charset="-128"/>
                <a:cs typeface="Arial" panose="020B0604020202020204" pitchFamily="34" charset="0"/>
                <a:hlinkClick r:id="rId2"/>
              </a:rPr>
              <a:t>/</a:t>
            </a:r>
            <a:endParaRPr lang="en-US" altLang="en-US" sz="2000" dirty="0" smtClean="0">
              <a:latin typeface="Arial" panose="020B0604020202020204" pitchFamily="34" charset="0"/>
              <a:ea typeface="ＭＳ Ｐゴシック" pitchFamily="34" charset="-128"/>
              <a:cs typeface="Arial" panose="020B0604020202020204" pitchFamily="34" charset="0"/>
            </a:endParaRPr>
          </a:p>
          <a:p>
            <a:pPr>
              <a:defRPr/>
            </a:pPr>
            <a:endParaRPr lang="en-US" altLang="en-US" sz="2000" dirty="0">
              <a:latin typeface="Arial" panose="020B0604020202020204" pitchFamily="34" charset="0"/>
              <a:ea typeface="ＭＳ Ｐゴシック" pitchFamily="34" charset="-128"/>
              <a:cs typeface="Arial" panose="020B0604020202020204" pitchFamily="34" charset="0"/>
            </a:endParaRPr>
          </a:p>
          <a:p>
            <a:pPr>
              <a:defRPr/>
            </a:pPr>
            <a:endParaRPr lang="en-US" altLang="en-US" sz="2000" dirty="0" smtClean="0">
              <a:latin typeface="Arial" panose="020B0604020202020204" pitchFamily="34" charset="0"/>
              <a:ea typeface="ＭＳ Ｐゴシック" pitchFamily="34" charset="-128"/>
              <a:cs typeface="Arial" panose="020B0604020202020204" pitchFamily="34" charset="0"/>
            </a:endParaRPr>
          </a:p>
          <a:p>
            <a:pPr>
              <a:defRPr/>
            </a:pPr>
            <a:endParaRPr lang="en-US" altLang="en-US" sz="2000" dirty="0">
              <a:latin typeface="Arial" panose="020B0604020202020204" pitchFamily="34" charset="0"/>
              <a:ea typeface="ＭＳ Ｐゴシック" pitchFamily="34" charset="-128"/>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57352" y="5357443"/>
            <a:ext cx="2514296" cy="1317012"/>
          </a:xfrm>
          <a:prstGeom prst="rect">
            <a:avLst/>
          </a:prstGeom>
        </p:spPr>
      </p:pic>
      <p:pic>
        <p:nvPicPr>
          <p:cNvPr id="3" name="Picture 2"/>
          <p:cNvPicPr>
            <a:picLocks noChangeAspect="1"/>
          </p:cNvPicPr>
          <p:nvPr/>
        </p:nvPicPr>
        <p:blipFill>
          <a:blip r:embed="rId4"/>
          <a:stretch>
            <a:fillRect/>
          </a:stretch>
        </p:blipFill>
        <p:spPr>
          <a:xfrm>
            <a:off x="3950677" y="5704909"/>
            <a:ext cx="3808168" cy="805424"/>
          </a:xfrm>
          <a:prstGeom prst="rect">
            <a:avLst/>
          </a:prstGeom>
        </p:spPr>
      </p:pic>
    </p:spTree>
    <p:extLst>
      <p:ext uri="{BB962C8B-B14F-4D97-AF65-F5344CB8AC3E}">
        <p14:creationId xmlns:p14="http://schemas.microsoft.com/office/powerpoint/2010/main" val="740720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45477" y="422028"/>
            <a:ext cx="8229600" cy="5978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ctr" eaLnBrk="1" hangingPunct="1"/>
            <a:r>
              <a:rPr lang="en-US" altLang="en-US" sz="3200" b="1" dirty="0" smtClean="0">
                <a:solidFill>
                  <a:srgbClr val="0066FF"/>
                </a:solidFill>
              </a:rPr>
              <a:t>GSECARS Facilities and Techniques</a:t>
            </a:r>
          </a:p>
        </p:txBody>
      </p:sp>
      <p:graphicFrame>
        <p:nvGraphicFramePr>
          <p:cNvPr id="1026" name="Object 3"/>
          <p:cNvGraphicFramePr>
            <a:graphicFrameLocks noGrp="1" noChangeAspect="1"/>
          </p:cNvGraphicFramePr>
          <p:nvPr>
            <p:ph idx="1"/>
            <p:extLst>
              <p:ext uri="{D42A27DB-BD31-4B8C-83A1-F6EECF244321}">
                <p14:modId xmlns:p14="http://schemas.microsoft.com/office/powerpoint/2010/main" val="3176337608"/>
              </p:ext>
            </p:extLst>
          </p:nvPr>
        </p:nvGraphicFramePr>
        <p:xfrm>
          <a:off x="166688" y="1201738"/>
          <a:ext cx="8610600" cy="7043737"/>
        </p:xfrm>
        <a:graphic>
          <a:graphicData uri="http://schemas.openxmlformats.org/presentationml/2006/ole">
            <mc:AlternateContent xmlns:mc="http://schemas.openxmlformats.org/markup-compatibility/2006">
              <mc:Choice xmlns:v="urn:schemas-microsoft-com:vml" Requires="v">
                <p:oleObj spid="_x0000_s5145" name="Document" r:id="rId4" imgW="7795525" imgH="6376911" progId="Word.Document.8">
                  <p:embed/>
                </p:oleObj>
              </mc:Choice>
              <mc:Fallback>
                <p:oleObj name="Document" r:id="rId4" imgW="7795525" imgH="6376911" progId="Word.Document.8">
                  <p:embed/>
                  <p:pic>
                    <p:nvPicPr>
                      <p:cNvPr id="1026" name="Object 3"/>
                      <p:cNvPicPr>
                        <a:picLocks noGrp="1" noChangeAspect="1" noChangeArrowheads="1"/>
                      </p:cNvPicPr>
                      <p:nvPr/>
                    </p:nvPicPr>
                    <p:blipFill>
                      <a:blip r:embed="rId5"/>
                      <a:srcRect/>
                      <a:stretch>
                        <a:fillRect/>
                      </a:stretch>
                    </p:blipFill>
                    <p:spPr bwMode="auto">
                      <a:xfrm>
                        <a:off x="166688" y="1201738"/>
                        <a:ext cx="8610600" cy="704373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0376371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258147"/>
            <a:ext cx="8229600" cy="544615"/>
          </a:xfrm>
          <a:noFill/>
          <a:ln/>
        </p:spPr>
        <p:txBody>
          <a:bodyPr/>
          <a:lstStyle/>
          <a:p>
            <a:r>
              <a:rPr lang="en-US" sz="3600" b="1" dirty="0" smtClean="0">
                <a:solidFill>
                  <a:srgbClr val="0066FF"/>
                </a:solidFill>
              </a:rPr>
              <a:t>Outline</a:t>
            </a:r>
          </a:p>
        </p:txBody>
      </p:sp>
      <p:sp>
        <p:nvSpPr>
          <p:cNvPr id="84995" name="Rectangle 3"/>
          <p:cNvSpPr>
            <a:spLocks noGrp="1" noChangeArrowheads="1"/>
          </p:cNvSpPr>
          <p:nvPr>
            <p:ph type="body" idx="1"/>
          </p:nvPr>
        </p:nvSpPr>
        <p:spPr>
          <a:xfrm>
            <a:off x="289798" y="896546"/>
            <a:ext cx="8151607" cy="4800600"/>
          </a:xfrm>
          <a:noFill/>
          <a:ln/>
        </p:spPr>
        <p:txBody>
          <a:bodyPr/>
          <a:lstStyle/>
          <a:p>
            <a:r>
              <a:rPr lang="en-US" sz="2800" dirty="0" smtClean="0"/>
              <a:t>A little history …</a:t>
            </a:r>
            <a:endParaRPr lang="en-US" sz="2800" dirty="0"/>
          </a:p>
          <a:p>
            <a:r>
              <a:rPr lang="en-US" sz="2800" dirty="0" smtClean="0"/>
              <a:t>Brief introduction to synchrotron sources </a:t>
            </a:r>
          </a:p>
          <a:p>
            <a:r>
              <a:rPr lang="en-US" sz="2800" dirty="0" smtClean="0"/>
              <a:t>The Advanced Photon Source (APS)</a:t>
            </a:r>
          </a:p>
          <a:p>
            <a:pPr lvl="1"/>
            <a:r>
              <a:rPr lang="en-US" sz="2600" dirty="0" err="1" smtClean="0"/>
              <a:t>GeoSoilEnviroCARS</a:t>
            </a:r>
            <a:r>
              <a:rPr lang="en-US" sz="2600" dirty="0" smtClean="0"/>
              <a:t> </a:t>
            </a:r>
          </a:p>
          <a:p>
            <a:r>
              <a:rPr lang="en-US" sz="2800" dirty="0" smtClean="0"/>
              <a:t>Applications in earth sciences</a:t>
            </a:r>
          </a:p>
          <a:p>
            <a:pPr lvl="1"/>
            <a:r>
              <a:rPr lang="en-US" sz="2600" dirty="0" smtClean="0"/>
              <a:t>Imaging</a:t>
            </a:r>
          </a:p>
          <a:p>
            <a:pPr lvl="1"/>
            <a:r>
              <a:rPr lang="en-US" sz="2600" dirty="0" smtClean="0"/>
              <a:t>Diffraction and scattering</a:t>
            </a:r>
          </a:p>
          <a:p>
            <a:pPr lvl="1"/>
            <a:r>
              <a:rPr lang="en-US" sz="2600" dirty="0" smtClean="0"/>
              <a:t>Spectroscopy</a:t>
            </a:r>
          </a:p>
          <a:p>
            <a:r>
              <a:rPr lang="en-US" sz="2800" dirty="0" smtClean="0"/>
              <a:t>Future prospects, APS Upgrade</a:t>
            </a:r>
          </a:p>
        </p:txBody>
      </p:sp>
    </p:spTree>
    <p:extLst>
      <p:ext uri="{BB962C8B-B14F-4D97-AF65-F5344CB8AC3E}">
        <p14:creationId xmlns:p14="http://schemas.microsoft.com/office/powerpoint/2010/main" val="11718697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Text Box 6"/>
          <p:cNvSpPr txBox="1">
            <a:spLocks noChangeArrowheads="1"/>
          </p:cNvSpPr>
          <p:nvPr/>
        </p:nvSpPr>
        <p:spPr bwMode="auto">
          <a:xfrm>
            <a:off x="5892313" y="5078363"/>
            <a:ext cx="3251687" cy="646331"/>
          </a:xfrm>
          <a:prstGeom prst="rect">
            <a:avLst/>
          </a:prstGeom>
          <a:noFill/>
          <a:ln w="9525">
            <a:noFill/>
            <a:miter lim="800000"/>
            <a:headEnd/>
            <a:tailEnd/>
          </a:ln>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i="0" u="none" strike="noStrike" kern="1200" cap="none" spc="0" normalizeH="0" baseline="0" noProof="0" dirty="0">
                <a:ln>
                  <a:noFill/>
                </a:ln>
                <a:solidFill>
                  <a:srgbClr val="404040"/>
                </a:solidFill>
                <a:effectLst/>
                <a:uLnTx/>
                <a:uFillTx/>
                <a:ea typeface="+mn-ea"/>
              </a:rPr>
              <a:t>Discovery of X-rays W. C. </a:t>
            </a:r>
            <a:r>
              <a:rPr kumimoji="0" lang="en-US" i="0" u="none" strike="noStrike" kern="1200" cap="none" spc="0" normalizeH="0" baseline="0" noProof="0" dirty="0" err="1" smtClean="0">
                <a:ln>
                  <a:noFill/>
                </a:ln>
                <a:solidFill>
                  <a:srgbClr val="404040"/>
                </a:solidFill>
                <a:effectLst/>
                <a:uLnTx/>
                <a:uFillTx/>
                <a:ea typeface="+mn-ea"/>
              </a:rPr>
              <a:t>Röntgen</a:t>
            </a:r>
            <a:r>
              <a:rPr kumimoji="0" lang="en-US" i="0" u="none" strike="noStrike" kern="1200" cap="none" spc="0" normalizeH="0" baseline="0" noProof="0" dirty="0" smtClean="0">
                <a:ln>
                  <a:noFill/>
                </a:ln>
                <a:solidFill>
                  <a:srgbClr val="404040"/>
                </a:solidFill>
                <a:effectLst/>
                <a:uLnTx/>
                <a:uFillTx/>
                <a:ea typeface="+mn-ea"/>
              </a:rPr>
              <a:t>, 1895</a:t>
            </a:r>
          </a:p>
          <a:p>
            <a:pPr eaLnBrk="1" hangingPunct="1"/>
            <a:r>
              <a:rPr lang="en-US" i="0" dirty="0" smtClean="0">
                <a:solidFill>
                  <a:srgbClr val="404040"/>
                </a:solidFill>
              </a:rPr>
              <a:t>Radiograph of his </a:t>
            </a:r>
            <a:r>
              <a:rPr lang="en-US" i="0" dirty="0">
                <a:solidFill>
                  <a:srgbClr val="404040"/>
                </a:solidFill>
              </a:rPr>
              <a:t>wife’s </a:t>
            </a:r>
            <a:r>
              <a:rPr lang="en-US" i="0" dirty="0" smtClean="0">
                <a:solidFill>
                  <a:srgbClr val="404040"/>
                </a:solidFill>
              </a:rPr>
              <a:t>hand, 1896</a:t>
            </a:r>
            <a:endParaRPr lang="en-US" i="0" dirty="0">
              <a:solidFill>
                <a:srgbClr val="404040"/>
              </a:solidFill>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i="0" u="none" strike="noStrike" kern="1200" cap="none" spc="0" normalizeH="0" baseline="0" noProof="0" dirty="0">
              <a:ln>
                <a:noFill/>
              </a:ln>
              <a:solidFill>
                <a:srgbClr val="404040"/>
              </a:solidFill>
              <a:effectLst/>
              <a:uLnTx/>
              <a:uFillTx/>
              <a:ea typeface="+mn-ea"/>
            </a:endParaRPr>
          </a:p>
        </p:txBody>
      </p:sp>
      <p:sp>
        <p:nvSpPr>
          <p:cNvPr id="9220" name="Text Box 7"/>
          <p:cNvSpPr txBox="1">
            <a:spLocks noChangeArrowheads="1"/>
          </p:cNvSpPr>
          <p:nvPr/>
        </p:nvSpPr>
        <p:spPr bwMode="auto">
          <a:xfrm>
            <a:off x="6226175" y="3783013"/>
            <a:ext cx="18415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Arial" charset="0"/>
              <a:ea typeface="+mn-ea"/>
              <a:cs typeface="+mn-cs"/>
            </a:endParaRPr>
          </a:p>
        </p:txBody>
      </p:sp>
      <p:pic>
        <p:nvPicPr>
          <p:cNvPr id="9223" name="Picture 10" descr="Roentgen-x-ray-von-kollikers-hand"/>
          <p:cNvPicPr>
            <a:picLocks noChangeAspect="1" noChangeArrowheads="1"/>
          </p:cNvPicPr>
          <p:nvPr/>
        </p:nvPicPr>
        <p:blipFill>
          <a:blip r:embed="rId3" cstate="print"/>
          <a:srcRect/>
          <a:stretch>
            <a:fillRect/>
          </a:stretch>
        </p:blipFill>
        <p:spPr bwMode="auto">
          <a:xfrm>
            <a:off x="6226175" y="972160"/>
            <a:ext cx="2679700" cy="4022725"/>
          </a:xfrm>
          <a:prstGeom prst="rect">
            <a:avLst/>
          </a:prstGeom>
          <a:noFill/>
          <a:ln w="9525">
            <a:noFill/>
            <a:miter lim="800000"/>
            <a:headEnd/>
            <a:tailEnd/>
          </a:ln>
        </p:spPr>
      </p:pic>
      <p:sp>
        <p:nvSpPr>
          <p:cNvPr id="9" name="Rectangle 2"/>
          <p:cNvSpPr txBox="1">
            <a:spLocks noChangeArrowheads="1"/>
          </p:cNvSpPr>
          <p:nvPr/>
        </p:nvSpPr>
        <p:spPr>
          <a:xfrm>
            <a:off x="539262" y="228600"/>
            <a:ext cx="8065476" cy="592015"/>
          </a:xfrm>
          <a:prstGeom prst="rect">
            <a:avLst/>
          </a:prstGeom>
        </p:spPr>
        <p:txBody>
          <a:bodyPr>
            <a:noAutofit/>
          </a:bodyPr>
          <a:lst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Trebuchet MS" pitchFamily="34" charset="0"/>
              </a:defRPr>
            </a:lvl2pPr>
            <a:lvl3pPr algn="l" rtl="0" eaLnBrk="0" fontAlgn="base" hangingPunct="0">
              <a:spcBef>
                <a:spcPct val="0"/>
              </a:spcBef>
              <a:spcAft>
                <a:spcPct val="0"/>
              </a:spcAft>
              <a:defRPr sz="2600" b="1">
                <a:solidFill>
                  <a:schemeClr val="tx2"/>
                </a:solidFill>
                <a:latin typeface="Trebuchet MS" pitchFamily="34" charset="0"/>
              </a:defRPr>
            </a:lvl3pPr>
            <a:lvl4pPr algn="l" rtl="0" eaLnBrk="0" fontAlgn="base" hangingPunct="0">
              <a:spcBef>
                <a:spcPct val="0"/>
              </a:spcBef>
              <a:spcAft>
                <a:spcPct val="0"/>
              </a:spcAft>
              <a:defRPr sz="2600" b="1">
                <a:solidFill>
                  <a:schemeClr val="tx2"/>
                </a:solidFill>
                <a:latin typeface="Trebuchet MS" pitchFamily="34" charset="0"/>
              </a:defRPr>
            </a:lvl4pPr>
            <a:lvl5pPr algn="l" rtl="0" eaLnBrk="0" fontAlgn="base" hangingPunct="0">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a:lstStyle>
          <a:p>
            <a:pPr algn="ctr" eaLnBrk="1" hangingPunct="1"/>
            <a:r>
              <a:rPr lang="en-US" sz="3200" i="0" kern="0" dirty="0" smtClean="0">
                <a:solidFill>
                  <a:srgbClr val="0066FF"/>
                </a:solidFill>
                <a:latin typeface="Times New Roman" pitchFamily="18" charset="0"/>
                <a:cs typeface="Times New Roman" pitchFamily="18" charset="0"/>
              </a:rPr>
              <a:t>Synchrotron X-ray Imaging</a:t>
            </a:r>
          </a:p>
        </p:txBody>
      </p:sp>
      <p:sp>
        <p:nvSpPr>
          <p:cNvPr id="10" name="Rectangle 3"/>
          <p:cNvSpPr txBox="1">
            <a:spLocks noChangeArrowheads="1"/>
          </p:cNvSpPr>
          <p:nvPr/>
        </p:nvSpPr>
        <p:spPr>
          <a:xfrm>
            <a:off x="88412" y="849923"/>
            <a:ext cx="5749681" cy="4267200"/>
          </a:xfrm>
          <a:prstGeom prst="rect">
            <a:avLst/>
          </a:prstGeom>
        </p:spPr>
        <p:txBody>
          <a:bodyPr>
            <a:noAutofit/>
          </a:bodyPr>
          <a:lstStyle>
            <a:lvl1pPr marL="342900" indent="-342900" algn="l" rtl="0" eaLnBrk="0" fontAlgn="base" hangingPunct="0">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9pPr>
          </a:lstStyle>
          <a:p>
            <a:pPr eaLnBrk="1" hangingPunct="1">
              <a:spcBef>
                <a:spcPts val="0"/>
              </a:spcBef>
            </a:pPr>
            <a:r>
              <a:rPr lang="en-US" sz="2000" b="1" i="0" kern="0" dirty="0" smtClean="0">
                <a:latin typeface="Times New Roman" pitchFamily="18" charset="0"/>
                <a:cs typeface="Times New Roman" pitchFamily="18" charset="0"/>
              </a:rPr>
              <a:t>Source is bright</a:t>
            </a:r>
            <a:r>
              <a:rPr lang="en-US" sz="2000" b="0" i="0" kern="0" dirty="0" smtClean="0">
                <a:latin typeface="Times New Roman" pitchFamily="18" charset="0"/>
                <a:cs typeface="Times New Roman" pitchFamily="18" charset="0"/>
              </a:rPr>
              <a:t>:  intense, well-collimated, with a small source</a:t>
            </a:r>
          </a:p>
          <a:p>
            <a:pPr lvl="1" eaLnBrk="1" hangingPunct="1">
              <a:spcBef>
                <a:spcPts val="0"/>
              </a:spcBef>
            </a:pPr>
            <a:r>
              <a:rPr lang="en-US" sz="2000" b="0" i="0" kern="0" dirty="0" smtClean="0">
                <a:latin typeface="Times New Roman" pitchFamily="18" charset="0"/>
                <a:cs typeface="Times New Roman" pitchFamily="18" charset="0"/>
              </a:rPr>
              <a:t>High flux in beam for full-field imaging</a:t>
            </a:r>
          </a:p>
          <a:p>
            <a:pPr lvl="1" eaLnBrk="1" hangingPunct="1">
              <a:spcBef>
                <a:spcPts val="0"/>
              </a:spcBef>
            </a:pPr>
            <a:r>
              <a:rPr lang="en-US" sz="2000" b="0" i="0" kern="0" dirty="0" smtClean="0">
                <a:latin typeface="Times New Roman" pitchFamily="18" charset="0"/>
                <a:cs typeface="Times New Roman" pitchFamily="18" charset="0"/>
              </a:rPr>
              <a:t>Can focus to a small spot for fluorescence or projection imaging</a:t>
            </a:r>
          </a:p>
          <a:p>
            <a:pPr eaLnBrk="1" hangingPunct="1">
              <a:spcBef>
                <a:spcPts val="0"/>
              </a:spcBef>
            </a:pPr>
            <a:r>
              <a:rPr lang="en-US" sz="2000" b="1" i="0" kern="0" dirty="0" smtClean="0">
                <a:latin typeface="Times New Roman" pitchFamily="18" charset="0"/>
                <a:cs typeface="Times New Roman" pitchFamily="18" charset="0"/>
              </a:rPr>
              <a:t>X-ray spectrum is continuous</a:t>
            </a:r>
            <a:r>
              <a:rPr lang="en-US" sz="2000" b="0" i="0" kern="0" dirty="0" smtClean="0">
                <a:latin typeface="Times New Roman" pitchFamily="18" charset="0"/>
                <a:cs typeface="Times New Roman" pitchFamily="18" charset="0"/>
              </a:rPr>
              <a:t>:</a:t>
            </a:r>
          </a:p>
          <a:p>
            <a:pPr lvl="1" eaLnBrk="1" hangingPunct="1">
              <a:spcBef>
                <a:spcPts val="0"/>
              </a:spcBef>
              <a:buFontTx/>
              <a:buNone/>
            </a:pPr>
            <a:r>
              <a:rPr lang="en-US" sz="2000" b="0" i="0" u="sng" kern="0" dirty="0" smtClean="0">
                <a:latin typeface="Times New Roman" pitchFamily="18" charset="0"/>
                <a:cs typeface="Times New Roman" pitchFamily="18" charset="0"/>
              </a:rPr>
              <a:t>With </a:t>
            </a:r>
            <a:r>
              <a:rPr lang="en-US" sz="2000" b="0" i="0" u="sng" kern="0" dirty="0" err="1" smtClean="0">
                <a:latin typeface="Times New Roman" pitchFamily="18" charset="0"/>
                <a:cs typeface="Times New Roman" pitchFamily="18" charset="0"/>
              </a:rPr>
              <a:t>monochromator</a:t>
            </a:r>
            <a:r>
              <a:rPr lang="en-US" sz="2000" b="0" i="0" u="sng" kern="0" dirty="0" smtClean="0">
                <a:latin typeface="Times New Roman" pitchFamily="18" charset="0"/>
                <a:cs typeface="Times New Roman" pitchFamily="18" charset="0"/>
              </a:rPr>
              <a:t> </a:t>
            </a:r>
          </a:p>
          <a:p>
            <a:pPr marL="746125" lvl="2" eaLnBrk="1" hangingPunct="1">
              <a:spcBef>
                <a:spcPts val="0"/>
              </a:spcBef>
            </a:pPr>
            <a:r>
              <a:rPr lang="en-US" sz="2000" b="0" i="0" kern="0" dirty="0" smtClean="0">
                <a:latin typeface="Times New Roman" pitchFamily="18" charset="0"/>
                <a:cs typeface="Times New Roman" pitchFamily="18" charset="0"/>
              </a:rPr>
              <a:t>Energy optimized for specific sample thickness and composition</a:t>
            </a:r>
          </a:p>
          <a:p>
            <a:pPr marL="746125" lvl="2" eaLnBrk="1" hangingPunct="1">
              <a:spcBef>
                <a:spcPts val="0"/>
              </a:spcBef>
            </a:pPr>
            <a:r>
              <a:rPr lang="en-US" sz="2000" b="0" i="0" kern="0" dirty="0" smtClean="0">
                <a:latin typeface="Times New Roman" pitchFamily="18" charset="0"/>
                <a:cs typeface="Times New Roman" pitchFamily="18" charset="0"/>
              </a:rPr>
              <a:t>Energy optimized for exciting a specific element</a:t>
            </a:r>
          </a:p>
          <a:p>
            <a:pPr marL="746125" lvl="2" eaLnBrk="1" hangingPunct="1">
              <a:spcBef>
                <a:spcPts val="0"/>
              </a:spcBef>
            </a:pPr>
            <a:r>
              <a:rPr lang="en-US" sz="2000" b="0" i="0" kern="0" dirty="0" smtClean="0">
                <a:latin typeface="Times New Roman" pitchFamily="18" charset="0"/>
                <a:cs typeface="Times New Roman" pitchFamily="18" charset="0"/>
              </a:rPr>
              <a:t>Energy scanned for X-ray absorption fine structure analyses</a:t>
            </a:r>
          </a:p>
          <a:p>
            <a:pPr lvl="1" eaLnBrk="1" hangingPunct="1">
              <a:spcBef>
                <a:spcPts val="0"/>
              </a:spcBef>
              <a:buFontTx/>
              <a:buNone/>
            </a:pPr>
            <a:r>
              <a:rPr lang="en-US" sz="2000" b="0" i="0" u="sng" kern="0" dirty="0" smtClean="0">
                <a:latin typeface="Times New Roman" pitchFamily="18" charset="0"/>
                <a:cs typeface="Times New Roman" pitchFamily="18" charset="0"/>
              </a:rPr>
              <a:t>No </a:t>
            </a:r>
            <a:r>
              <a:rPr lang="en-US" sz="2000" b="0" i="0" u="sng" kern="0" dirty="0" err="1" smtClean="0">
                <a:latin typeface="Times New Roman" pitchFamily="18" charset="0"/>
                <a:cs typeface="Times New Roman" pitchFamily="18" charset="0"/>
              </a:rPr>
              <a:t>monochromator</a:t>
            </a:r>
            <a:endParaRPr lang="en-US" sz="2000" b="0" i="0" u="sng" kern="0" dirty="0" smtClean="0">
              <a:latin typeface="Times New Roman" pitchFamily="18" charset="0"/>
              <a:cs typeface="Times New Roman" pitchFamily="18" charset="0"/>
            </a:endParaRPr>
          </a:p>
          <a:p>
            <a:pPr marL="746125" lvl="2" eaLnBrk="1" hangingPunct="1">
              <a:spcBef>
                <a:spcPts val="0"/>
              </a:spcBef>
            </a:pPr>
            <a:r>
              <a:rPr lang="en-US" sz="2000" b="0" i="0" kern="0" dirty="0" smtClean="0">
                <a:latin typeface="Times New Roman" pitchFamily="18" charset="0"/>
                <a:cs typeface="Times New Roman" pitchFamily="18" charset="0"/>
              </a:rPr>
              <a:t>10</a:t>
            </a:r>
            <a:r>
              <a:rPr lang="en-US" sz="2000" b="0" i="0" kern="0" baseline="30000" dirty="0" smtClean="0">
                <a:latin typeface="Times New Roman" pitchFamily="18" charset="0"/>
                <a:cs typeface="Times New Roman" pitchFamily="18" charset="0"/>
              </a:rPr>
              <a:t>4</a:t>
            </a:r>
            <a:r>
              <a:rPr lang="en-US" sz="2000" b="0" i="0" kern="0" dirty="0" smtClean="0">
                <a:latin typeface="Times New Roman" pitchFamily="18" charset="0"/>
                <a:cs typeface="Times New Roman" pitchFamily="18" charset="0"/>
              </a:rPr>
              <a:t> more flux for high-speed imaging</a:t>
            </a:r>
          </a:p>
          <a:p>
            <a:pPr marL="746125" lvl="2" eaLnBrk="1" hangingPunct="1">
              <a:spcBef>
                <a:spcPts val="0"/>
              </a:spcBef>
            </a:pPr>
            <a:r>
              <a:rPr lang="en-US" sz="2000" b="0" i="0" kern="0" dirty="0" smtClean="0">
                <a:latin typeface="Times New Roman" pitchFamily="18" charset="0"/>
                <a:cs typeface="Times New Roman" pitchFamily="18" charset="0"/>
              </a:rPr>
              <a:t>Efficient excitation of a large number of elements for fluorescence</a:t>
            </a:r>
          </a:p>
          <a:p>
            <a:pPr eaLnBrk="1" hangingPunct="1">
              <a:spcBef>
                <a:spcPts val="0"/>
              </a:spcBef>
            </a:pPr>
            <a:r>
              <a:rPr lang="en-US" sz="2000" b="1" i="0" kern="0" dirty="0" smtClean="0">
                <a:latin typeface="Times New Roman" pitchFamily="18" charset="0"/>
                <a:cs typeface="Times New Roman" pitchFamily="18" charset="0"/>
              </a:rPr>
              <a:t>Source is partially coherent – </a:t>
            </a:r>
            <a:r>
              <a:rPr lang="en-US" sz="2000" b="0" i="0" kern="0" dirty="0" smtClean="0">
                <a:latin typeface="Times New Roman" pitchFamily="18" charset="0"/>
                <a:cs typeface="Times New Roman" pitchFamily="18" charset="0"/>
              </a:rPr>
              <a:t>useful for phase contrast imaging</a:t>
            </a:r>
          </a:p>
        </p:txBody>
      </p:sp>
    </p:spTree>
    <p:extLst>
      <p:ext uri="{BB962C8B-B14F-4D97-AF65-F5344CB8AC3E}">
        <p14:creationId xmlns:p14="http://schemas.microsoft.com/office/powerpoint/2010/main" val="40072089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a:xfrm>
            <a:off x="685800" y="76200"/>
            <a:ext cx="7772400" cy="838200"/>
          </a:xfrm>
        </p:spPr>
        <p:txBody>
          <a:bodyPr rtlCol="0">
            <a:noAutofit/>
          </a:bodyPr>
          <a:lstStyle/>
          <a:p>
            <a:pPr algn="ctr" fontAlgn="auto">
              <a:spcAft>
                <a:spcPts val="0"/>
              </a:spcAft>
              <a:defRPr/>
            </a:pPr>
            <a:r>
              <a:rPr lang="en-US" sz="3200" b="1" dirty="0" smtClean="0">
                <a:solidFill>
                  <a:srgbClr val="0066FF"/>
                </a:solidFill>
                <a:latin typeface="Arial" panose="020B0604020202020204" pitchFamily="34" charset="0"/>
                <a:cs typeface="Arial" panose="020B0604020202020204" pitchFamily="34" charset="0"/>
              </a:rPr>
              <a:t>Absorption Tomography Setup</a:t>
            </a:r>
            <a:br>
              <a:rPr lang="en-US" sz="3200" b="1" dirty="0" smtClean="0">
                <a:solidFill>
                  <a:srgbClr val="0066FF"/>
                </a:solidFill>
                <a:latin typeface="Arial" panose="020B0604020202020204" pitchFamily="34" charset="0"/>
                <a:cs typeface="Arial" panose="020B0604020202020204" pitchFamily="34" charset="0"/>
              </a:rPr>
            </a:br>
            <a:r>
              <a:rPr lang="en-US" sz="2800" b="1" dirty="0" smtClean="0">
                <a:solidFill>
                  <a:srgbClr val="0066FF"/>
                </a:solidFill>
                <a:latin typeface="Arial" panose="020B0604020202020204" pitchFamily="34" charset="0"/>
                <a:cs typeface="Arial" panose="020B0604020202020204" pitchFamily="34" charset="0"/>
              </a:rPr>
              <a:t>13-BM-D station at APS</a:t>
            </a:r>
          </a:p>
        </p:txBody>
      </p:sp>
      <p:sp>
        <p:nvSpPr>
          <p:cNvPr id="16387" name="Rectangle 3"/>
          <p:cNvSpPr>
            <a:spLocks noGrp="1" noChangeArrowheads="1"/>
          </p:cNvSpPr>
          <p:nvPr>
            <p:ph idx="1"/>
          </p:nvPr>
        </p:nvSpPr>
        <p:spPr>
          <a:xfrm>
            <a:off x="98425" y="1016000"/>
            <a:ext cx="7162800" cy="3243263"/>
          </a:xfrm>
        </p:spPr>
        <p:txBody>
          <a:bodyPr>
            <a:normAutofit fontScale="70000" lnSpcReduction="20000"/>
          </a:bodyPr>
          <a:lstStyle/>
          <a:p>
            <a:pPr>
              <a:lnSpc>
                <a:spcPct val="80000"/>
              </a:lnSpc>
            </a:pPr>
            <a:r>
              <a:rPr lang="en-US" dirty="0" smtClean="0">
                <a:latin typeface="Arial" panose="020B0604020202020204" pitchFamily="34" charset="0"/>
                <a:cs typeface="Arial" panose="020B0604020202020204" pitchFamily="34" charset="0"/>
              </a:rPr>
              <a:t>X-ray Source</a:t>
            </a:r>
          </a:p>
          <a:p>
            <a:pPr lvl="1">
              <a:lnSpc>
                <a:spcPct val="80000"/>
              </a:lnSpc>
            </a:pPr>
            <a:r>
              <a:rPr lang="en-US" dirty="0" smtClean="0">
                <a:latin typeface="Arial" panose="020B0604020202020204" pitchFamily="34" charset="0"/>
                <a:cs typeface="Arial" panose="020B0604020202020204" pitchFamily="34" charset="0"/>
              </a:rPr>
              <a:t>Parallel monochromatic x-rays, 7-65 </a:t>
            </a:r>
            <a:r>
              <a:rPr lang="en-US" dirty="0" err="1" smtClean="0">
                <a:latin typeface="Arial" panose="020B0604020202020204" pitchFamily="34" charset="0"/>
                <a:cs typeface="Arial" panose="020B0604020202020204" pitchFamily="34" charset="0"/>
              </a:rPr>
              <a:t>keV</a:t>
            </a:r>
            <a:endParaRPr lang="en-US" dirty="0" smtClean="0">
              <a:latin typeface="Arial" panose="020B0604020202020204" pitchFamily="34" charset="0"/>
              <a:cs typeface="Arial" panose="020B0604020202020204" pitchFamily="34" charset="0"/>
            </a:endParaRPr>
          </a:p>
          <a:p>
            <a:pPr lvl="1">
              <a:lnSpc>
                <a:spcPct val="80000"/>
              </a:lnSpc>
            </a:pPr>
            <a:r>
              <a:rPr lang="en-US" dirty="0" smtClean="0">
                <a:latin typeface="Arial" panose="020B0604020202020204" pitchFamily="34" charset="0"/>
                <a:cs typeface="Arial" panose="020B0604020202020204" pitchFamily="34" charset="0"/>
              </a:rPr>
              <a:t>APS bending magnet source, 20 </a:t>
            </a:r>
            <a:r>
              <a:rPr lang="en-US" dirty="0" err="1" smtClean="0">
                <a:latin typeface="Arial" panose="020B0604020202020204" pitchFamily="34" charset="0"/>
                <a:cs typeface="Arial" panose="020B0604020202020204" pitchFamily="34" charset="0"/>
              </a:rPr>
              <a:t>keV</a:t>
            </a:r>
            <a:r>
              <a:rPr lang="en-US" dirty="0" smtClean="0">
                <a:latin typeface="Arial" panose="020B0604020202020204" pitchFamily="34" charset="0"/>
                <a:cs typeface="Arial" panose="020B0604020202020204" pitchFamily="34" charset="0"/>
              </a:rPr>
              <a:t> critical energy</a:t>
            </a:r>
          </a:p>
          <a:p>
            <a:pPr lvl="1">
              <a:lnSpc>
                <a:spcPct val="80000"/>
              </a:lnSpc>
            </a:pPr>
            <a:r>
              <a:rPr lang="en-US" dirty="0" smtClean="0">
                <a:latin typeface="Arial" panose="020B0604020202020204" pitchFamily="34" charset="0"/>
                <a:cs typeface="Arial" panose="020B0604020202020204" pitchFamily="34" charset="0"/>
              </a:rPr>
              <a:t>1-50mm field of view in horizontal, up to 6 mm in vertical</a:t>
            </a:r>
          </a:p>
          <a:p>
            <a:pPr lvl="1">
              <a:lnSpc>
                <a:spcPct val="80000"/>
              </a:lnSpc>
            </a:pPr>
            <a:r>
              <a:rPr lang="en-US" dirty="0" smtClean="0">
                <a:latin typeface="Arial" panose="020B0604020202020204" pitchFamily="34" charset="0"/>
                <a:cs typeface="Arial" panose="020B0604020202020204" pitchFamily="34" charset="0"/>
              </a:rPr>
              <a:t>1-20 micron resolution, depends on field of view</a:t>
            </a:r>
          </a:p>
          <a:p>
            <a:pPr>
              <a:lnSpc>
                <a:spcPct val="80000"/>
              </a:lnSpc>
            </a:pPr>
            <a:r>
              <a:rPr lang="en-US" dirty="0" smtClean="0">
                <a:latin typeface="Arial" panose="020B0604020202020204" pitchFamily="34" charset="0"/>
                <a:cs typeface="Arial" panose="020B0604020202020204" pitchFamily="34" charset="0"/>
              </a:rPr>
              <a:t>Imaging System</a:t>
            </a:r>
          </a:p>
          <a:p>
            <a:pPr lvl="1">
              <a:lnSpc>
                <a:spcPct val="80000"/>
              </a:lnSpc>
            </a:pPr>
            <a:r>
              <a:rPr lang="en-US" dirty="0" err="1" smtClean="0">
                <a:latin typeface="Arial" panose="020B0604020202020204" pitchFamily="34" charset="0"/>
                <a:cs typeface="Arial" panose="020B0604020202020204" pitchFamily="34" charset="0"/>
              </a:rPr>
              <a:t>LuAG</a:t>
            </a:r>
            <a:r>
              <a:rPr lang="en-US" dirty="0" smtClean="0">
                <a:latin typeface="Arial" panose="020B0604020202020204" pitchFamily="34" charset="0"/>
                <a:cs typeface="Arial" panose="020B0604020202020204" pitchFamily="34" charset="0"/>
              </a:rPr>
              <a:t> single crystal scintillator</a:t>
            </a:r>
          </a:p>
          <a:p>
            <a:pPr lvl="1">
              <a:lnSpc>
                <a:spcPct val="80000"/>
              </a:lnSpc>
            </a:pPr>
            <a:r>
              <a:rPr lang="en-US" dirty="0" smtClean="0">
                <a:latin typeface="Arial" panose="020B0604020202020204" pitchFamily="34" charset="0"/>
                <a:cs typeface="Arial" panose="020B0604020202020204" pitchFamily="34" charset="0"/>
              </a:rPr>
              <a:t>5X to 20X microscope objectives, or zoom/macro lens</a:t>
            </a:r>
          </a:p>
          <a:p>
            <a:pPr lvl="1">
              <a:lnSpc>
                <a:spcPct val="80000"/>
              </a:lnSpc>
            </a:pPr>
            <a:r>
              <a:rPr lang="en-US" dirty="0" smtClean="0">
                <a:latin typeface="Arial" panose="020B0604020202020204" pitchFamily="34" charset="0"/>
                <a:cs typeface="Arial" panose="020B0604020202020204" pitchFamily="34" charset="0"/>
              </a:rPr>
              <a:t>1920x1200 pixel fast CMOS camera</a:t>
            </a:r>
          </a:p>
          <a:p>
            <a:pPr>
              <a:lnSpc>
                <a:spcPct val="80000"/>
              </a:lnSpc>
            </a:pPr>
            <a:r>
              <a:rPr lang="en-US" dirty="0" smtClean="0">
                <a:latin typeface="Arial" panose="020B0604020202020204" pitchFamily="34" charset="0"/>
                <a:cs typeface="Arial" panose="020B0604020202020204" pitchFamily="34" charset="0"/>
              </a:rPr>
              <a:t>Data collection</a:t>
            </a:r>
          </a:p>
          <a:p>
            <a:pPr lvl="1">
              <a:lnSpc>
                <a:spcPct val="80000"/>
              </a:lnSpc>
            </a:pPr>
            <a:r>
              <a:rPr lang="en-US" dirty="0" smtClean="0">
                <a:latin typeface="Arial" panose="020B0604020202020204" pitchFamily="34" charset="0"/>
                <a:cs typeface="Arial" panose="020B0604020202020204" pitchFamily="34" charset="0"/>
              </a:rPr>
              <a:t>Rotate sample 180 degrees, acquire images every 0.2 degrees</a:t>
            </a:r>
          </a:p>
          <a:p>
            <a:pPr lvl="1">
              <a:lnSpc>
                <a:spcPct val="80000"/>
              </a:lnSpc>
            </a:pPr>
            <a:r>
              <a:rPr lang="en-US" dirty="0" smtClean="0">
                <a:latin typeface="Arial" panose="020B0604020202020204" pitchFamily="34" charset="0"/>
                <a:cs typeface="Arial" panose="020B0604020202020204" pitchFamily="34" charset="0"/>
              </a:rPr>
              <a:t>Data collection time: 3-20 minutes</a:t>
            </a:r>
          </a:p>
          <a:p>
            <a:pPr lvl="1">
              <a:lnSpc>
                <a:spcPct val="80000"/>
              </a:lnSpc>
            </a:pPr>
            <a:r>
              <a:rPr lang="en-US" dirty="0" smtClean="0">
                <a:latin typeface="Arial" panose="020B0604020202020204" pitchFamily="34" charset="0"/>
                <a:cs typeface="Arial" panose="020B0604020202020204" pitchFamily="34" charset="0"/>
              </a:rPr>
              <a:t>Reconstruction time: 1-2 minutes</a:t>
            </a:r>
          </a:p>
          <a:p>
            <a:pPr>
              <a:lnSpc>
                <a:spcPct val="80000"/>
              </a:lnSpc>
              <a:buFontTx/>
              <a:buNone/>
            </a:pPr>
            <a:endParaRPr lang="en-US" sz="2400" dirty="0" smtClean="0">
              <a:latin typeface="Arial" panose="020B0604020202020204" pitchFamily="34" charset="0"/>
              <a:cs typeface="Arial" panose="020B0604020202020204" pitchFamily="34" charset="0"/>
            </a:endParaRPr>
          </a:p>
        </p:txBody>
      </p:sp>
      <p:grpSp>
        <p:nvGrpSpPr>
          <p:cNvPr id="2" name="Group 32"/>
          <p:cNvGrpSpPr>
            <a:grpSpLocks/>
          </p:cNvGrpSpPr>
          <p:nvPr/>
        </p:nvGrpSpPr>
        <p:grpSpPr bwMode="auto">
          <a:xfrm>
            <a:off x="4038600" y="4103688"/>
            <a:ext cx="5348288" cy="2525712"/>
            <a:chOff x="2256" y="2400"/>
            <a:chExt cx="3369" cy="1591"/>
          </a:xfrm>
        </p:grpSpPr>
        <p:sp>
          <p:nvSpPr>
            <p:cNvPr id="16389" name="AutoShape 2"/>
            <p:cNvSpPr>
              <a:spLocks noChangeAspect="1" noChangeArrowheads="1"/>
            </p:cNvSpPr>
            <p:nvPr/>
          </p:nvSpPr>
          <p:spPr bwMode="auto">
            <a:xfrm>
              <a:off x="2303" y="2400"/>
              <a:ext cx="727" cy="1245"/>
            </a:xfrm>
            <a:prstGeom prst="cube">
              <a:avLst>
                <a:gd name="adj" fmla="val 24995"/>
              </a:avLst>
            </a:prstGeom>
            <a:solidFill>
              <a:schemeClr val="tx1"/>
            </a:solidFill>
            <a:ln w="12700">
              <a:solidFill>
                <a:srgbClr val="000000"/>
              </a:solidFill>
              <a:miter lim="800000"/>
              <a:headEnd/>
              <a:tailEnd/>
            </a:ln>
          </p:spPr>
          <p:txBody>
            <a:bodyPr wrap="none" anchor="ctr"/>
            <a:lstStyle/>
            <a:p>
              <a:endParaRPr lang="en-US"/>
            </a:p>
          </p:txBody>
        </p:sp>
        <p:sp>
          <p:nvSpPr>
            <p:cNvPr id="16390" name="Oval 5"/>
            <p:cNvSpPr>
              <a:spLocks noChangeAspect="1" noChangeArrowheads="1"/>
            </p:cNvSpPr>
            <p:nvPr/>
          </p:nvSpPr>
          <p:spPr bwMode="auto">
            <a:xfrm>
              <a:off x="3858" y="2875"/>
              <a:ext cx="295" cy="511"/>
            </a:xfrm>
            <a:prstGeom prst="ellipse">
              <a:avLst/>
            </a:prstGeom>
            <a:solidFill>
              <a:srgbClr val="FFFF66"/>
            </a:solidFill>
            <a:ln w="12700">
              <a:solidFill>
                <a:schemeClr val="tx1"/>
              </a:solidFill>
              <a:round/>
              <a:headEnd/>
              <a:tailEnd/>
            </a:ln>
          </p:spPr>
          <p:txBody>
            <a:bodyPr wrap="none" anchor="ctr"/>
            <a:lstStyle/>
            <a:p>
              <a:endParaRPr lang="en-US"/>
            </a:p>
          </p:txBody>
        </p:sp>
        <p:sp>
          <p:nvSpPr>
            <p:cNvPr id="16391" name="Line 6"/>
            <p:cNvSpPr>
              <a:spLocks noChangeAspect="1" noChangeShapeType="1"/>
            </p:cNvSpPr>
            <p:nvPr/>
          </p:nvSpPr>
          <p:spPr bwMode="auto">
            <a:xfrm>
              <a:off x="4028" y="3044"/>
              <a:ext cx="517" cy="0"/>
            </a:xfrm>
            <a:prstGeom prst="line">
              <a:avLst/>
            </a:prstGeom>
            <a:noFill/>
            <a:ln w="12700">
              <a:solidFill>
                <a:schemeClr val="hlink"/>
              </a:solidFill>
              <a:round/>
              <a:headEnd type="stealth" w="med" len="lg"/>
              <a:tailEnd type="none" w="sm" len="sm"/>
            </a:ln>
          </p:spPr>
          <p:txBody>
            <a:bodyPr wrap="none" anchor="ctr"/>
            <a:lstStyle/>
            <a:p>
              <a:endParaRPr lang="en-US"/>
            </a:p>
          </p:txBody>
        </p:sp>
        <p:sp>
          <p:nvSpPr>
            <p:cNvPr id="16392" name="Line 7"/>
            <p:cNvSpPr>
              <a:spLocks noChangeAspect="1" noChangeShapeType="1"/>
            </p:cNvSpPr>
            <p:nvPr/>
          </p:nvSpPr>
          <p:spPr bwMode="auto">
            <a:xfrm>
              <a:off x="4027" y="3131"/>
              <a:ext cx="518" cy="0"/>
            </a:xfrm>
            <a:prstGeom prst="line">
              <a:avLst/>
            </a:prstGeom>
            <a:noFill/>
            <a:ln w="12700">
              <a:solidFill>
                <a:schemeClr val="hlink"/>
              </a:solidFill>
              <a:round/>
              <a:headEnd type="stealth" w="med" len="lg"/>
              <a:tailEnd type="none" w="sm" len="sm"/>
            </a:ln>
          </p:spPr>
          <p:txBody>
            <a:bodyPr wrap="none" anchor="ctr"/>
            <a:lstStyle/>
            <a:p>
              <a:endParaRPr lang="en-US"/>
            </a:p>
          </p:txBody>
        </p:sp>
        <p:sp>
          <p:nvSpPr>
            <p:cNvPr id="16393" name="Line 8"/>
            <p:cNvSpPr>
              <a:spLocks noChangeAspect="1" noChangeShapeType="1"/>
            </p:cNvSpPr>
            <p:nvPr/>
          </p:nvSpPr>
          <p:spPr bwMode="auto">
            <a:xfrm>
              <a:off x="4028" y="3217"/>
              <a:ext cx="517" cy="0"/>
            </a:xfrm>
            <a:prstGeom prst="line">
              <a:avLst/>
            </a:prstGeom>
            <a:noFill/>
            <a:ln w="12700">
              <a:solidFill>
                <a:schemeClr val="hlink"/>
              </a:solidFill>
              <a:round/>
              <a:headEnd type="stealth" w="med" len="lg"/>
              <a:tailEnd type="none" w="sm" len="sm"/>
            </a:ln>
          </p:spPr>
          <p:txBody>
            <a:bodyPr wrap="none" anchor="ctr"/>
            <a:lstStyle/>
            <a:p>
              <a:endParaRPr lang="en-US"/>
            </a:p>
          </p:txBody>
        </p:sp>
        <p:sp>
          <p:nvSpPr>
            <p:cNvPr id="16394" name="Rectangle 9"/>
            <p:cNvSpPr>
              <a:spLocks noChangeAspect="1" noChangeArrowheads="1"/>
            </p:cNvSpPr>
            <p:nvPr/>
          </p:nvSpPr>
          <p:spPr bwMode="auto">
            <a:xfrm>
              <a:off x="2951" y="2915"/>
              <a:ext cx="640" cy="424"/>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16395" name="AutoShape 10"/>
            <p:cNvSpPr>
              <a:spLocks noChangeAspect="1" noChangeArrowheads="1"/>
            </p:cNvSpPr>
            <p:nvPr/>
          </p:nvSpPr>
          <p:spPr bwMode="auto">
            <a:xfrm>
              <a:off x="4549" y="2789"/>
              <a:ext cx="381" cy="597"/>
            </a:xfrm>
            <a:prstGeom prst="cube">
              <a:avLst>
                <a:gd name="adj" fmla="val 24995"/>
              </a:avLst>
            </a:prstGeom>
            <a:solidFill>
              <a:srgbClr val="CC9900"/>
            </a:solidFill>
            <a:ln w="12700">
              <a:solidFill>
                <a:schemeClr val="tx1"/>
              </a:solidFill>
              <a:miter lim="800000"/>
              <a:headEnd/>
              <a:tailEnd/>
            </a:ln>
          </p:spPr>
          <p:txBody>
            <a:bodyPr wrap="none" anchor="ctr"/>
            <a:lstStyle/>
            <a:p>
              <a:endParaRPr lang="en-US"/>
            </a:p>
          </p:txBody>
        </p:sp>
        <p:sp>
          <p:nvSpPr>
            <p:cNvPr id="16396" name="AutoShape 11"/>
            <p:cNvSpPr>
              <a:spLocks noChangeAspect="1" noChangeArrowheads="1"/>
            </p:cNvSpPr>
            <p:nvPr/>
          </p:nvSpPr>
          <p:spPr bwMode="auto">
            <a:xfrm>
              <a:off x="4246" y="3523"/>
              <a:ext cx="987" cy="468"/>
            </a:xfrm>
            <a:prstGeom prst="cube">
              <a:avLst>
                <a:gd name="adj" fmla="val 24995"/>
              </a:avLst>
            </a:prstGeom>
            <a:solidFill>
              <a:srgbClr val="808080"/>
            </a:solidFill>
            <a:ln w="12700">
              <a:solidFill>
                <a:schemeClr val="tx1"/>
              </a:solidFill>
              <a:miter lim="800000"/>
              <a:headEnd/>
              <a:tailEnd/>
            </a:ln>
          </p:spPr>
          <p:txBody>
            <a:bodyPr wrap="none" anchor="ctr"/>
            <a:lstStyle/>
            <a:p>
              <a:endParaRPr lang="en-US"/>
            </a:p>
          </p:txBody>
        </p:sp>
        <p:sp>
          <p:nvSpPr>
            <p:cNvPr id="16397" name="Line 12"/>
            <p:cNvSpPr>
              <a:spLocks noChangeAspect="1" noChangeShapeType="1"/>
            </p:cNvSpPr>
            <p:nvPr/>
          </p:nvSpPr>
          <p:spPr bwMode="auto">
            <a:xfrm>
              <a:off x="4718" y="3390"/>
              <a:ext cx="0" cy="173"/>
            </a:xfrm>
            <a:prstGeom prst="line">
              <a:avLst/>
            </a:prstGeom>
            <a:noFill/>
            <a:ln w="127000">
              <a:solidFill>
                <a:schemeClr val="tx1"/>
              </a:solidFill>
              <a:round/>
              <a:headEnd type="none" w="sm" len="sm"/>
              <a:tailEnd type="none" w="sm" len="sm"/>
            </a:ln>
          </p:spPr>
          <p:txBody>
            <a:bodyPr wrap="none" anchor="ctr"/>
            <a:lstStyle/>
            <a:p>
              <a:endParaRPr lang="en-US"/>
            </a:p>
          </p:txBody>
        </p:sp>
        <p:sp>
          <p:nvSpPr>
            <p:cNvPr id="16398" name="Oval 13"/>
            <p:cNvSpPr>
              <a:spLocks noChangeAspect="1" noChangeArrowheads="1"/>
            </p:cNvSpPr>
            <p:nvPr/>
          </p:nvSpPr>
          <p:spPr bwMode="auto">
            <a:xfrm>
              <a:off x="4506" y="3437"/>
              <a:ext cx="381" cy="122"/>
            </a:xfrm>
            <a:prstGeom prst="ellipse">
              <a:avLst/>
            </a:prstGeom>
            <a:noFill/>
            <a:ln w="12700">
              <a:solidFill>
                <a:schemeClr val="tx1"/>
              </a:solidFill>
              <a:round/>
              <a:headEnd/>
              <a:tailEnd/>
            </a:ln>
          </p:spPr>
          <p:txBody>
            <a:bodyPr wrap="none" anchor="ctr"/>
            <a:lstStyle/>
            <a:p>
              <a:endParaRPr lang="en-US"/>
            </a:p>
          </p:txBody>
        </p:sp>
        <p:sp>
          <p:nvSpPr>
            <p:cNvPr id="16399" name="AutoShape 14"/>
            <p:cNvSpPr>
              <a:spLocks noChangeAspect="1" noChangeArrowheads="1"/>
            </p:cNvSpPr>
            <p:nvPr/>
          </p:nvSpPr>
          <p:spPr bwMode="auto">
            <a:xfrm rot="3180000">
              <a:off x="4852" y="3436"/>
              <a:ext cx="122" cy="123"/>
            </a:xfrm>
            <a:prstGeom prst="upArrow">
              <a:avLst>
                <a:gd name="adj1" fmla="val 50000"/>
                <a:gd name="adj2" fmla="val 50405"/>
              </a:avLst>
            </a:prstGeom>
            <a:solidFill>
              <a:schemeClr val="accent1"/>
            </a:solidFill>
            <a:ln w="12700">
              <a:solidFill>
                <a:schemeClr val="tx1"/>
              </a:solidFill>
              <a:miter lim="800000"/>
              <a:headEnd/>
              <a:tailEnd/>
            </a:ln>
          </p:spPr>
          <p:txBody>
            <a:bodyPr wrap="none" anchor="ctr"/>
            <a:lstStyle/>
            <a:p>
              <a:endParaRPr lang="en-US"/>
            </a:p>
          </p:txBody>
        </p:sp>
        <p:sp>
          <p:nvSpPr>
            <p:cNvPr id="16400" name="Oval 15"/>
            <p:cNvSpPr>
              <a:spLocks noChangeAspect="1" noChangeArrowheads="1"/>
            </p:cNvSpPr>
            <p:nvPr/>
          </p:nvSpPr>
          <p:spPr bwMode="auto">
            <a:xfrm>
              <a:off x="3512" y="2918"/>
              <a:ext cx="166" cy="425"/>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6401" name="Oval 16"/>
            <p:cNvSpPr>
              <a:spLocks noChangeAspect="1" noChangeArrowheads="1"/>
            </p:cNvSpPr>
            <p:nvPr/>
          </p:nvSpPr>
          <p:spPr bwMode="auto">
            <a:xfrm>
              <a:off x="2864" y="2918"/>
              <a:ext cx="166" cy="425"/>
            </a:xfrm>
            <a:prstGeom prst="ellipse">
              <a:avLst/>
            </a:prstGeom>
            <a:solidFill>
              <a:schemeClr val="folHlink"/>
            </a:solidFill>
            <a:ln w="12700">
              <a:solidFill>
                <a:schemeClr val="tx1"/>
              </a:solidFill>
              <a:round/>
              <a:headEnd/>
              <a:tailEnd/>
            </a:ln>
          </p:spPr>
          <p:txBody>
            <a:bodyPr wrap="none" anchor="ctr"/>
            <a:lstStyle/>
            <a:p>
              <a:endParaRPr lang="en-US"/>
            </a:p>
          </p:txBody>
        </p:sp>
        <p:sp>
          <p:nvSpPr>
            <p:cNvPr id="16402" name="Line 17"/>
            <p:cNvSpPr>
              <a:spLocks noChangeAspect="1" noChangeShapeType="1"/>
            </p:cNvSpPr>
            <p:nvPr/>
          </p:nvSpPr>
          <p:spPr bwMode="auto">
            <a:xfrm>
              <a:off x="4892" y="3044"/>
              <a:ext cx="517" cy="0"/>
            </a:xfrm>
            <a:prstGeom prst="line">
              <a:avLst/>
            </a:prstGeom>
            <a:noFill/>
            <a:ln w="12700">
              <a:solidFill>
                <a:schemeClr val="hlink"/>
              </a:solidFill>
              <a:round/>
              <a:headEnd type="none" w="sm" len="sm"/>
              <a:tailEnd type="none" w="sm" len="sm"/>
            </a:ln>
          </p:spPr>
          <p:txBody>
            <a:bodyPr wrap="none" anchor="ctr"/>
            <a:lstStyle/>
            <a:p>
              <a:endParaRPr lang="en-US"/>
            </a:p>
          </p:txBody>
        </p:sp>
        <p:sp>
          <p:nvSpPr>
            <p:cNvPr id="16403" name="Line 18"/>
            <p:cNvSpPr>
              <a:spLocks noChangeAspect="1" noChangeShapeType="1"/>
            </p:cNvSpPr>
            <p:nvPr/>
          </p:nvSpPr>
          <p:spPr bwMode="auto">
            <a:xfrm>
              <a:off x="4891" y="3131"/>
              <a:ext cx="518" cy="0"/>
            </a:xfrm>
            <a:prstGeom prst="line">
              <a:avLst/>
            </a:prstGeom>
            <a:noFill/>
            <a:ln w="12700">
              <a:solidFill>
                <a:schemeClr val="hlink"/>
              </a:solidFill>
              <a:round/>
              <a:headEnd type="none" w="sm" len="sm"/>
              <a:tailEnd type="none" w="sm" len="sm"/>
            </a:ln>
          </p:spPr>
          <p:txBody>
            <a:bodyPr wrap="none" anchor="ctr"/>
            <a:lstStyle/>
            <a:p>
              <a:endParaRPr lang="en-US"/>
            </a:p>
          </p:txBody>
        </p:sp>
        <p:sp>
          <p:nvSpPr>
            <p:cNvPr id="16404" name="Line 19"/>
            <p:cNvSpPr>
              <a:spLocks noChangeAspect="1" noChangeShapeType="1"/>
            </p:cNvSpPr>
            <p:nvPr/>
          </p:nvSpPr>
          <p:spPr bwMode="auto">
            <a:xfrm>
              <a:off x="4892" y="3217"/>
              <a:ext cx="517" cy="0"/>
            </a:xfrm>
            <a:prstGeom prst="line">
              <a:avLst/>
            </a:prstGeom>
            <a:noFill/>
            <a:ln w="12700">
              <a:solidFill>
                <a:schemeClr val="hlink"/>
              </a:solidFill>
              <a:round/>
              <a:headEnd type="none" w="sm" len="sm"/>
              <a:tailEnd type="none" w="sm" len="sm"/>
            </a:ln>
          </p:spPr>
          <p:txBody>
            <a:bodyPr wrap="none" anchor="ctr"/>
            <a:lstStyle/>
            <a:p>
              <a:endParaRPr lang="en-US"/>
            </a:p>
          </p:txBody>
        </p:sp>
        <p:sp>
          <p:nvSpPr>
            <p:cNvPr id="16405" name="Line 20"/>
            <p:cNvSpPr>
              <a:spLocks noChangeAspect="1" noChangeShapeType="1"/>
            </p:cNvSpPr>
            <p:nvPr/>
          </p:nvSpPr>
          <p:spPr bwMode="auto">
            <a:xfrm>
              <a:off x="3638" y="3044"/>
              <a:ext cx="216" cy="0"/>
            </a:xfrm>
            <a:prstGeom prst="line">
              <a:avLst/>
            </a:prstGeom>
            <a:noFill/>
            <a:ln w="12700">
              <a:solidFill>
                <a:schemeClr val="accent2"/>
              </a:solidFill>
              <a:round/>
              <a:headEnd type="stealth" w="med" len="lg"/>
              <a:tailEnd type="none" w="sm" len="sm"/>
            </a:ln>
          </p:spPr>
          <p:txBody>
            <a:bodyPr wrap="none" anchor="ctr"/>
            <a:lstStyle/>
            <a:p>
              <a:endParaRPr lang="en-US"/>
            </a:p>
          </p:txBody>
        </p:sp>
        <p:sp>
          <p:nvSpPr>
            <p:cNvPr id="16406" name="Line 21"/>
            <p:cNvSpPr>
              <a:spLocks noChangeAspect="1" noChangeShapeType="1"/>
            </p:cNvSpPr>
            <p:nvPr/>
          </p:nvSpPr>
          <p:spPr bwMode="auto">
            <a:xfrm>
              <a:off x="3638" y="3217"/>
              <a:ext cx="216" cy="0"/>
            </a:xfrm>
            <a:prstGeom prst="line">
              <a:avLst/>
            </a:prstGeom>
            <a:noFill/>
            <a:ln w="12700">
              <a:solidFill>
                <a:schemeClr val="accent2"/>
              </a:solidFill>
              <a:round/>
              <a:headEnd type="stealth" w="med" len="lg"/>
              <a:tailEnd type="none" w="sm" len="sm"/>
            </a:ln>
          </p:spPr>
          <p:txBody>
            <a:bodyPr wrap="none" anchor="ctr"/>
            <a:lstStyle/>
            <a:p>
              <a:endParaRPr lang="en-US"/>
            </a:p>
          </p:txBody>
        </p:sp>
        <p:sp>
          <p:nvSpPr>
            <p:cNvPr id="16407" name="Line 22"/>
            <p:cNvSpPr>
              <a:spLocks noChangeAspect="1" noChangeShapeType="1"/>
            </p:cNvSpPr>
            <p:nvPr/>
          </p:nvSpPr>
          <p:spPr bwMode="auto">
            <a:xfrm>
              <a:off x="3638" y="3131"/>
              <a:ext cx="216" cy="0"/>
            </a:xfrm>
            <a:prstGeom prst="line">
              <a:avLst/>
            </a:prstGeom>
            <a:noFill/>
            <a:ln w="12700">
              <a:solidFill>
                <a:schemeClr val="accent2"/>
              </a:solidFill>
              <a:round/>
              <a:headEnd type="stealth" w="med" len="lg"/>
              <a:tailEnd type="none" w="sm" len="sm"/>
            </a:ln>
          </p:spPr>
          <p:txBody>
            <a:bodyPr wrap="none" anchor="ctr"/>
            <a:lstStyle/>
            <a:p>
              <a:endParaRPr lang="en-US"/>
            </a:p>
          </p:txBody>
        </p:sp>
        <p:sp>
          <p:nvSpPr>
            <p:cNvPr id="16408" name="Rectangle 23"/>
            <p:cNvSpPr>
              <a:spLocks noChangeAspect="1" noChangeArrowheads="1"/>
            </p:cNvSpPr>
            <p:nvPr/>
          </p:nvSpPr>
          <p:spPr bwMode="auto">
            <a:xfrm>
              <a:off x="5063" y="2875"/>
              <a:ext cx="562" cy="212"/>
            </a:xfrm>
            <a:prstGeom prst="rect">
              <a:avLst/>
            </a:prstGeom>
            <a:noFill/>
            <a:ln w="9525">
              <a:noFill/>
              <a:miter lim="800000"/>
              <a:headEnd/>
              <a:tailEnd/>
            </a:ln>
          </p:spPr>
          <p:txBody>
            <a:bodyPr lIns="92075" tIns="46038" rIns="92075" bIns="46038">
              <a:spAutoFit/>
            </a:bodyPr>
            <a:lstStyle/>
            <a:p>
              <a:pPr>
                <a:spcBef>
                  <a:spcPct val="50000"/>
                </a:spcBef>
              </a:pPr>
              <a:r>
                <a:rPr lang="en-US" sz="1600" dirty="0"/>
                <a:t>X-rays</a:t>
              </a:r>
            </a:p>
          </p:txBody>
        </p:sp>
        <p:sp>
          <p:nvSpPr>
            <p:cNvPr id="16409" name="Rectangle 24"/>
            <p:cNvSpPr>
              <a:spLocks noChangeAspect="1" noChangeArrowheads="1"/>
            </p:cNvSpPr>
            <p:nvPr/>
          </p:nvSpPr>
          <p:spPr bwMode="auto">
            <a:xfrm>
              <a:off x="4329" y="3692"/>
              <a:ext cx="864" cy="194"/>
            </a:xfrm>
            <a:prstGeom prst="rect">
              <a:avLst/>
            </a:prstGeom>
            <a:noFill/>
            <a:ln w="9525">
              <a:noFill/>
              <a:miter lim="800000"/>
              <a:headEnd/>
              <a:tailEnd/>
            </a:ln>
          </p:spPr>
          <p:txBody>
            <a:bodyPr lIns="92075" tIns="46038" rIns="92075" bIns="46038">
              <a:spAutoFit/>
            </a:bodyPr>
            <a:lstStyle/>
            <a:p>
              <a:pPr>
                <a:spcBef>
                  <a:spcPct val="50000"/>
                </a:spcBef>
              </a:pPr>
              <a:r>
                <a:rPr lang="en-US" sz="1400" dirty="0">
                  <a:solidFill>
                    <a:schemeClr val="bg2"/>
                  </a:solidFill>
                </a:rPr>
                <a:t>Rotation stage</a:t>
              </a:r>
            </a:p>
          </p:txBody>
        </p:sp>
        <p:sp>
          <p:nvSpPr>
            <p:cNvPr id="16410" name="Rectangle 25"/>
            <p:cNvSpPr>
              <a:spLocks noChangeAspect="1" noChangeArrowheads="1"/>
            </p:cNvSpPr>
            <p:nvPr/>
          </p:nvSpPr>
          <p:spPr bwMode="auto">
            <a:xfrm>
              <a:off x="4502" y="2569"/>
              <a:ext cx="630" cy="212"/>
            </a:xfrm>
            <a:prstGeom prst="rect">
              <a:avLst/>
            </a:prstGeom>
            <a:noFill/>
            <a:ln w="9525">
              <a:noFill/>
              <a:miter lim="800000"/>
              <a:headEnd/>
              <a:tailEnd/>
            </a:ln>
          </p:spPr>
          <p:txBody>
            <a:bodyPr wrap="square" lIns="92075" tIns="46038" rIns="92075" bIns="46038">
              <a:spAutoFit/>
            </a:bodyPr>
            <a:lstStyle/>
            <a:p>
              <a:pPr>
                <a:spcBef>
                  <a:spcPct val="50000"/>
                </a:spcBef>
              </a:pPr>
              <a:r>
                <a:rPr lang="en-US" sz="1600" dirty="0"/>
                <a:t>Sample</a:t>
              </a:r>
            </a:p>
          </p:txBody>
        </p:sp>
        <p:sp>
          <p:nvSpPr>
            <p:cNvPr id="16411" name="Rectangle 26"/>
            <p:cNvSpPr>
              <a:spLocks noChangeAspect="1" noChangeArrowheads="1"/>
            </p:cNvSpPr>
            <p:nvPr/>
          </p:nvSpPr>
          <p:spPr bwMode="auto">
            <a:xfrm>
              <a:off x="3768" y="2616"/>
              <a:ext cx="781" cy="212"/>
            </a:xfrm>
            <a:prstGeom prst="rect">
              <a:avLst/>
            </a:prstGeom>
            <a:noFill/>
            <a:ln w="9525">
              <a:noFill/>
              <a:miter lim="800000"/>
              <a:headEnd/>
              <a:tailEnd/>
            </a:ln>
          </p:spPr>
          <p:txBody>
            <a:bodyPr wrap="square" lIns="92075" tIns="46038" rIns="92075" bIns="46038">
              <a:spAutoFit/>
            </a:bodyPr>
            <a:lstStyle/>
            <a:p>
              <a:pPr>
                <a:spcBef>
                  <a:spcPct val="50000"/>
                </a:spcBef>
              </a:pPr>
              <a:r>
                <a:rPr lang="en-US" sz="1600" dirty="0" err="1"/>
                <a:t>Scintillator</a:t>
              </a:r>
              <a:endParaRPr lang="en-US" sz="1600" dirty="0"/>
            </a:p>
          </p:txBody>
        </p:sp>
        <p:sp>
          <p:nvSpPr>
            <p:cNvPr id="16412" name="Rectangle 27"/>
            <p:cNvSpPr>
              <a:spLocks noChangeAspect="1" noChangeArrowheads="1"/>
            </p:cNvSpPr>
            <p:nvPr/>
          </p:nvSpPr>
          <p:spPr bwMode="auto">
            <a:xfrm>
              <a:off x="3077" y="2530"/>
              <a:ext cx="763" cy="330"/>
            </a:xfrm>
            <a:prstGeom prst="rect">
              <a:avLst/>
            </a:prstGeom>
            <a:noFill/>
            <a:ln w="9525">
              <a:noFill/>
              <a:miter lim="800000"/>
              <a:headEnd/>
              <a:tailEnd/>
            </a:ln>
          </p:spPr>
          <p:txBody>
            <a:bodyPr lIns="92075" tIns="46038" rIns="92075" bIns="46038">
              <a:spAutoFit/>
            </a:bodyPr>
            <a:lstStyle/>
            <a:p>
              <a:pPr>
                <a:spcBef>
                  <a:spcPct val="50000"/>
                </a:spcBef>
              </a:pPr>
              <a:r>
                <a:rPr lang="en-US" sz="1400" dirty="0"/>
                <a:t>Microscope objective</a:t>
              </a:r>
            </a:p>
          </p:txBody>
        </p:sp>
        <p:sp>
          <p:nvSpPr>
            <p:cNvPr id="16413" name="Rectangle 28"/>
            <p:cNvSpPr>
              <a:spLocks noChangeAspect="1" noChangeArrowheads="1"/>
            </p:cNvSpPr>
            <p:nvPr/>
          </p:nvSpPr>
          <p:spPr bwMode="auto">
            <a:xfrm>
              <a:off x="2256" y="2659"/>
              <a:ext cx="777" cy="175"/>
            </a:xfrm>
            <a:prstGeom prst="rect">
              <a:avLst/>
            </a:prstGeom>
            <a:noFill/>
            <a:ln w="9525">
              <a:noFill/>
              <a:miter lim="800000"/>
              <a:headEnd/>
              <a:tailEnd/>
            </a:ln>
          </p:spPr>
          <p:txBody>
            <a:bodyPr lIns="92075" tIns="46038" rIns="92075" bIns="46038">
              <a:spAutoFit/>
            </a:bodyPr>
            <a:lstStyle/>
            <a:p>
              <a:pPr>
                <a:spcBef>
                  <a:spcPct val="50000"/>
                </a:spcBef>
              </a:pPr>
              <a:r>
                <a:rPr lang="en-US" dirty="0" smtClean="0">
                  <a:solidFill>
                    <a:schemeClr val="bg1"/>
                  </a:solidFill>
                </a:rPr>
                <a:t>CMOS </a:t>
              </a:r>
              <a:r>
                <a:rPr lang="en-US" dirty="0">
                  <a:solidFill>
                    <a:schemeClr val="bg1"/>
                  </a:solidFill>
                </a:rPr>
                <a:t>camera</a:t>
              </a:r>
            </a:p>
          </p:txBody>
        </p:sp>
        <p:sp>
          <p:nvSpPr>
            <p:cNvPr id="16414" name="Rectangle 29"/>
            <p:cNvSpPr>
              <a:spLocks noChangeAspect="1" noChangeArrowheads="1"/>
            </p:cNvSpPr>
            <p:nvPr/>
          </p:nvSpPr>
          <p:spPr bwMode="auto">
            <a:xfrm>
              <a:off x="4113" y="2875"/>
              <a:ext cx="563" cy="212"/>
            </a:xfrm>
            <a:prstGeom prst="rect">
              <a:avLst/>
            </a:prstGeom>
            <a:noFill/>
            <a:ln w="9525">
              <a:noFill/>
              <a:miter lim="800000"/>
              <a:headEnd/>
              <a:tailEnd/>
            </a:ln>
          </p:spPr>
          <p:txBody>
            <a:bodyPr lIns="92075" tIns="46038" rIns="92075" bIns="46038">
              <a:spAutoFit/>
            </a:bodyPr>
            <a:lstStyle/>
            <a:p>
              <a:pPr>
                <a:spcBef>
                  <a:spcPct val="50000"/>
                </a:spcBef>
              </a:pPr>
              <a:r>
                <a:rPr lang="en-US" sz="1600" dirty="0"/>
                <a:t>X-rays</a:t>
              </a:r>
            </a:p>
          </p:txBody>
        </p:sp>
        <p:sp>
          <p:nvSpPr>
            <p:cNvPr id="16415" name="Rectangle 30"/>
            <p:cNvSpPr>
              <a:spLocks noChangeAspect="1" noChangeArrowheads="1"/>
            </p:cNvSpPr>
            <p:nvPr/>
          </p:nvSpPr>
          <p:spPr bwMode="auto">
            <a:xfrm>
              <a:off x="3486" y="3303"/>
              <a:ext cx="562" cy="366"/>
            </a:xfrm>
            <a:prstGeom prst="rect">
              <a:avLst/>
            </a:prstGeom>
            <a:noFill/>
            <a:ln w="9525">
              <a:noFill/>
              <a:miter lim="800000"/>
              <a:headEnd/>
              <a:tailEnd/>
            </a:ln>
          </p:spPr>
          <p:txBody>
            <a:bodyPr lIns="92075" tIns="46038" rIns="92075" bIns="46038">
              <a:spAutoFit/>
            </a:bodyPr>
            <a:lstStyle/>
            <a:p>
              <a:pPr algn="ctr">
                <a:spcBef>
                  <a:spcPct val="50000"/>
                </a:spcBef>
              </a:pPr>
              <a:r>
                <a:rPr lang="en-US" sz="1600" dirty="0"/>
                <a:t>Visible light</a:t>
              </a:r>
            </a:p>
          </p:txBody>
        </p:sp>
      </p:grpSp>
    </p:spTree>
    <p:extLst>
      <p:ext uri="{BB962C8B-B14F-4D97-AF65-F5344CB8AC3E}">
        <p14:creationId xmlns:p14="http://schemas.microsoft.com/office/powerpoint/2010/main" val="1606985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p:cNvSpPr>
            <a:spLocks noGrp="1"/>
          </p:cNvSpPr>
          <p:nvPr>
            <p:ph type="title"/>
          </p:nvPr>
        </p:nvSpPr>
        <p:spPr>
          <a:xfrm>
            <a:off x="1746738" y="228600"/>
            <a:ext cx="6406662" cy="1066800"/>
          </a:xfrm>
        </p:spPr>
        <p:txBody>
          <a:bodyPr>
            <a:normAutofit/>
          </a:bodyPr>
          <a:lstStyle/>
          <a:p>
            <a:r>
              <a:rPr lang="en-US" altLang="en-US" sz="3200" b="1" dirty="0" smtClean="0">
                <a:solidFill>
                  <a:srgbClr val="0066FF"/>
                </a:solidFill>
                <a:latin typeface="Arial" panose="020B0604020202020204" pitchFamily="34" charset="0"/>
                <a:cs typeface="Arial" panose="020B0604020202020204" pitchFamily="34" charset="0"/>
              </a:rPr>
              <a:t>Soil Aggregate Reconstruction</a:t>
            </a:r>
          </a:p>
        </p:txBody>
      </p:sp>
      <p:sp>
        <p:nvSpPr>
          <p:cNvPr id="7" name="Title 1"/>
          <p:cNvSpPr txBox="1">
            <a:spLocks/>
          </p:cNvSpPr>
          <p:nvPr/>
        </p:nvSpPr>
        <p:spPr>
          <a:xfrm rot="10800000" flipV="1">
            <a:off x="0" y="1828800"/>
            <a:ext cx="2362200" cy="762000"/>
          </a:xfrm>
          <a:prstGeom prst="rect">
            <a:avLst/>
          </a:prstGeom>
        </p:spPr>
        <p:txBody>
          <a:bodyPr anchor="ctr"/>
          <a:lstStyle/>
          <a:p>
            <a:pPr algn="ctr" eaLnBrk="1" fontAlgn="auto" hangingPunct="1">
              <a:spcAft>
                <a:spcPts val="0"/>
              </a:spcAft>
              <a:defRPr/>
            </a:pPr>
            <a:r>
              <a:rPr lang="en-US" sz="1600" dirty="0">
                <a:solidFill>
                  <a:srgbClr val="0066FF"/>
                </a:solidFill>
                <a:latin typeface="+mn-lt"/>
                <a:ea typeface="+mj-ea"/>
                <a:cs typeface="+mj-cs"/>
              </a:rPr>
              <a:t>Fly through in X direction</a:t>
            </a:r>
          </a:p>
        </p:txBody>
      </p:sp>
      <p:pic>
        <p:nvPicPr>
          <p:cNvPr id="10" name="AG1_A_X.mpeg">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2286000" y="1385888"/>
            <a:ext cx="6705600" cy="4953000"/>
          </a:xfrm>
        </p:spPr>
      </p:pic>
      <p:sp>
        <p:nvSpPr>
          <p:cNvPr id="11" name="Title 1"/>
          <p:cNvSpPr txBox="1">
            <a:spLocks/>
          </p:cNvSpPr>
          <p:nvPr/>
        </p:nvSpPr>
        <p:spPr>
          <a:xfrm rot="10800000" flipV="1">
            <a:off x="152400" y="3124200"/>
            <a:ext cx="2133600" cy="2819400"/>
          </a:xfrm>
          <a:prstGeom prst="rect">
            <a:avLst/>
          </a:prstGeom>
        </p:spPr>
        <p:txBody>
          <a:bodyPr anchor="ctr"/>
          <a:lstStyle/>
          <a:p>
            <a:pPr eaLnBrk="1" fontAlgn="auto" hangingPunct="1">
              <a:spcAft>
                <a:spcPts val="0"/>
              </a:spcAft>
              <a:defRPr/>
            </a:pPr>
            <a:r>
              <a:rPr lang="en-US" sz="2000" dirty="0">
                <a:solidFill>
                  <a:srgbClr val="0066FF"/>
                </a:solidFill>
                <a:latin typeface="+mn-lt"/>
                <a:ea typeface="+mj-ea"/>
                <a:cs typeface="+mj-cs"/>
              </a:rPr>
              <a:t>Soil aggregate</a:t>
            </a:r>
          </a:p>
          <a:p>
            <a:pPr eaLnBrk="1" fontAlgn="auto" hangingPunct="1">
              <a:spcAft>
                <a:spcPts val="0"/>
              </a:spcAft>
              <a:defRPr/>
            </a:pPr>
            <a:r>
              <a:rPr lang="en-US" sz="2000" dirty="0">
                <a:solidFill>
                  <a:srgbClr val="0066FF"/>
                </a:solidFill>
                <a:latin typeface="+mn-lt"/>
                <a:ea typeface="+mj-ea"/>
                <a:cs typeface="+mj-cs"/>
              </a:rPr>
              <a:t>6.5 um/pixel</a:t>
            </a:r>
          </a:p>
          <a:p>
            <a:pPr eaLnBrk="1" fontAlgn="auto" hangingPunct="1">
              <a:spcAft>
                <a:spcPts val="0"/>
              </a:spcAft>
              <a:defRPr/>
            </a:pPr>
            <a:r>
              <a:rPr lang="en-US" sz="2000" dirty="0">
                <a:solidFill>
                  <a:srgbClr val="0066FF"/>
                </a:solidFill>
                <a:latin typeface="+mn-lt"/>
                <a:ea typeface="+mj-ea"/>
                <a:cs typeface="+mj-cs"/>
              </a:rPr>
              <a:t>28 </a:t>
            </a:r>
            <a:r>
              <a:rPr lang="en-US" sz="2000" dirty="0" err="1">
                <a:solidFill>
                  <a:srgbClr val="0066FF"/>
                </a:solidFill>
                <a:latin typeface="+mn-lt"/>
                <a:ea typeface="+mj-ea"/>
                <a:cs typeface="+mj-cs"/>
              </a:rPr>
              <a:t>keV</a:t>
            </a:r>
            <a:r>
              <a:rPr lang="en-US" sz="2000" dirty="0">
                <a:solidFill>
                  <a:srgbClr val="0066FF"/>
                </a:solidFill>
                <a:latin typeface="+mn-lt"/>
                <a:ea typeface="+mj-ea"/>
                <a:cs typeface="+mj-cs"/>
              </a:rPr>
              <a:t> </a:t>
            </a:r>
          </a:p>
          <a:p>
            <a:pPr eaLnBrk="1" fontAlgn="auto" hangingPunct="1">
              <a:spcAft>
                <a:spcPts val="0"/>
              </a:spcAft>
              <a:defRPr/>
            </a:pPr>
            <a:r>
              <a:rPr lang="en-US" sz="2000" dirty="0">
                <a:solidFill>
                  <a:srgbClr val="0066FF"/>
                </a:solidFill>
                <a:latin typeface="+mn-lt"/>
                <a:ea typeface="+mj-ea"/>
                <a:cs typeface="+mj-cs"/>
              </a:rPr>
              <a:t>Sasha Kravchenko</a:t>
            </a:r>
          </a:p>
          <a:p>
            <a:pPr eaLnBrk="1" fontAlgn="auto" hangingPunct="1">
              <a:spcAft>
                <a:spcPts val="0"/>
              </a:spcAft>
              <a:defRPr/>
            </a:pPr>
            <a:r>
              <a:rPr lang="en-US" sz="2000" dirty="0">
                <a:solidFill>
                  <a:srgbClr val="0066FF"/>
                </a:solidFill>
                <a:latin typeface="+mn-lt"/>
                <a:ea typeface="+mj-ea"/>
                <a:cs typeface="+mj-cs"/>
              </a:rPr>
              <a:t>Michigan State</a:t>
            </a:r>
          </a:p>
          <a:p>
            <a:pPr eaLnBrk="1" fontAlgn="auto" hangingPunct="1">
              <a:spcAft>
                <a:spcPts val="0"/>
              </a:spcAft>
              <a:defRPr/>
            </a:pPr>
            <a:endParaRPr lang="en-US" sz="2000" dirty="0">
              <a:solidFill>
                <a:srgbClr val="0066FF"/>
              </a:solidFill>
              <a:latin typeface="+mn-lt"/>
              <a:ea typeface="+mj-ea"/>
              <a:cs typeface="+mj-cs"/>
            </a:endParaRPr>
          </a:p>
          <a:p>
            <a:pPr eaLnBrk="1" fontAlgn="auto" hangingPunct="1">
              <a:spcAft>
                <a:spcPts val="0"/>
              </a:spcAft>
              <a:defRPr/>
            </a:pPr>
            <a:r>
              <a:rPr lang="en-US" sz="2000" dirty="0">
                <a:solidFill>
                  <a:srgbClr val="0066FF"/>
                </a:solidFill>
                <a:latin typeface="+mn-lt"/>
                <a:ea typeface="+mj-ea"/>
                <a:cs typeface="+mj-cs"/>
              </a:rPr>
              <a:t>Studying decay of organic material with time</a:t>
            </a:r>
          </a:p>
        </p:txBody>
      </p:sp>
    </p:spTree>
    <p:extLst>
      <p:ext uri="{BB962C8B-B14F-4D97-AF65-F5344CB8AC3E}">
        <p14:creationId xmlns:p14="http://schemas.microsoft.com/office/powerpoint/2010/main" val="1819012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3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198438"/>
            <a:ext cx="8229600" cy="639762"/>
          </a:xfrm>
        </p:spPr>
        <p:txBody>
          <a:bodyPr>
            <a:normAutofit/>
          </a:bodyPr>
          <a:lstStyle/>
          <a:p>
            <a:pPr algn="ctr"/>
            <a:r>
              <a:rPr lang="en-US" altLang="en-US" sz="3200" b="1" dirty="0" smtClean="0">
                <a:solidFill>
                  <a:srgbClr val="0066FF"/>
                </a:solidFill>
                <a:latin typeface="Arial" panose="020B0604020202020204" pitchFamily="34" charset="0"/>
                <a:cs typeface="Arial" panose="020B0604020202020204" pitchFamily="34" charset="0"/>
              </a:rPr>
              <a:t>Differential Absorption Tomography</a:t>
            </a:r>
          </a:p>
        </p:txBody>
      </p:sp>
      <p:pic>
        <p:nvPicPr>
          <p:cNvPr id="32772" name="Picture 2" descr="P:\rivers\Talks\ClayMineralSociety 2013\Supporting materials\18-Fluids and Quartz mu.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81050"/>
            <a:ext cx="7289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570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8" name="Rectangle 4"/>
          <p:cNvSpPr>
            <a:spLocks noGrp="1" noChangeArrowheads="1"/>
          </p:cNvSpPr>
          <p:nvPr>
            <p:ph type="title" sz="quarter"/>
          </p:nvPr>
        </p:nvSpPr>
        <p:spPr>
          <a:xfrm>
            <a:off x="685800" y="152400"/>
            <a:ext cx="7772400" cy="838200"/>
          </a:xfrm>
        </p:spPr>
        <p:txBody>
          <a:bodyPr rtlCol="0">
            <a:normAutofit fontScale="90000"/>
          </a:bodyPr>
          <a:lstStyle/>
          <a:p>
            <a:pPr fontAlgn="auto">
              <a:spcAft>
                <a:spcPts val="0"/>
              </a:spcAft>
              <a:defRPr/>
            </a:pPr>
            <a:r>
              <a:rPr lang="en-US" sz="3200" b="1" dirty="0" smtClean="0">
                <a:solidFill>
                  <a:srgbClr val="0066FF"/>
                </a:solidFill>
              </a:rPr>
              <a:t>Differential Absorption Tomography</a:t>
            </a:r>
            <a:br>
              <a:rPr lang="en-US" sz="3200" b="1" dirty="0" smtClean="0">
                <a:solidFill>
                  <a:srgbClr val="0066FF"/>
                </a:solidFill>
              </a:rPr>
            </a:br>
            <a:r>
              <a:rPr lang="en-US" sz="2000" dirty="0" smtClean="0">
                <a:solidFill>
                  <a:srgbClr val="0066FF"/>
                </a:solidFill>
              </a:rPr>
              <a:t>Clint Willson (Louisiana State University)</a:t>
            </a:r>
            <a:endParaRPr lang="en-US" sz="1400" dirty="0" smtClean="0">
              <a:solidFill>
                <a:srgbClr val="0066FF"/>
              </a:solidFill>
              <a:latin typeface="Arial" pitchFamily="34" charset="0"/>
            </a:endParaRPr>
          </a:p>
        </p:txBody>
      </p:sp>
      <p:pic>
        <p:nvPicPr>
          <p:cNvPr id="33795" name="Picture 8" descr="high-medium"/>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16725" t="14744" r="15444" b="18590"/>
          <a:stretch/>
        </p:blipFill>
        <p:spPr>
          <a:xfrm>
            <a:off x="5559669" y="4167064"/>
            <a:ext cx="1828800" cy="1794297"/>
          </a:xfrm>
          <a:noFill/>
        </p:spPr>
      </p:pic>
      <p:sp>
        <p:nvSpPr>
          <p:cNvPr id="33796" name="Rectangle 3"/>
          <p:cNvSpPr>
            <a:spLocks noChangeArrowheads="1"/>
          </p:cNvSpPr>
          <p:nvPr/>
        </p:nvSpPr>
        <p:spPr bwMode="auto">
          <a:xfrm>
            <a:off x="533400" y="990600"/>
            <a:ext cx="8001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2070" tIns="46035" rIns="92070" bIns="46035">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96000"/>
              </a:lnSpc>
              <a:spcBef>
                <a:spcPct val="40000"/>
              </a:spcBef>
              <a:spcAft>
                <a:spcPct val="40000"/>
              </a:spcAft>
              <a:buClrTx/>
              <a:buSzTx/>
              <a:buFontTx/>
              <a:buNone/>
              <a:tabLst/>
              <a:defRPr/>
            </a:pPr>
            <a:r>
              <a:rPr kumimoji="0" lang="en-US" alt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8mm diameter sand column with aqueous phase containing Cs and organic phase containing I.</a:t>
            </a:r>
            <a:endPar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
        <p:nvSpPr>
          <p:cNvPr id="33801" name="Rectangle 2"/>
          <p:cNvSpPr>
            <a:spLocks noChangeArrowheads="1"/>
          </p:cNvSpPr>
          <p:nvPr/>
        </p:nvSpPr>
        <p:spPr bwMode="auto">
          <a:xfrm>
            <a:off x="228600" y="3568700"/>
            <a:ext cx="2819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847" tIns="30425" rIns="60847" bIns="30425">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Tx/>
              <a:buNone/>
              <a:tabLst/>
              <a:defRPr/>
            </a:pPr>
            <a:r>
              <a:rPr kumimoji="0" lang="en-US" altLang="en-US" sz="14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32.5 keV, below I and Cs K absorption edges</a:t>
            </a:r>
            <a:endParaRPr kumimoji="0" lang="en-US" altLang="en-US" sz="1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33802" name="Picture 5" descr="40_50_Res_A_1_Lrecon"/>
          <p:cNvPicPr>
            <a:picLocks noChangeAspect="1" noChangeArrowheads="1"/>
          </p:cNvPicPr>
          <p:nvPr/>
        </p:nvPicPr>
        <p:blipFill rotWithShape="1">
          <a:blip r:embed="rId4">
            <a:extLst>
              <a:ext uri="{28A0092B-C50C-407E-A947-70E740481C1C}">
                <a14:useLocalDpi xmlns:a14="http://schemas.microsoft.com/office/drawing/2010/main" val="0"/>
              </a:ext>
            </a:extLst>
          </a:blip>
          <a:srcRect l="17277" t="15385" r="18091" b="19231"/>
          <a:stretch/>
        </p:blipFill>
        <p:spPr bwMode="auto">
          <a:xfrm>
            <a:off x="808893" y="1665119"/>
            <a:ext cx="1828800" cy="184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6" descr="40_50_Res_A_1_Mrecon"/>
          <p:cNvPicPr>
            <a:picLocks noChangeAspect="1" noChangeArrowheads="1"/>
          </p:cNvPicPr>
          <p:nvPr/>
        </p:nvPicPr>
        <p:blipFill rotWithShape="1">
          <a:blip r:embed="rId5">
            <a:extLst>
              <a:ext uri="{28A0092B-C50C-407E-A947-70E740481C1C}">
                <a14:useLocalDpi xmlns:a14="http://schemas.microsoft.com/office/drawing/2010/main" val="0"/>
              </a:ext>
            </a:extLst>
          </a:blip>
          <a:srcRect l="17451" t="16667" r="17277" b="17948"/>
          <a:stretch/>
        </p:blipFill>
        <p:spPr bwMode="auto">
          <a:xfrm>
            <a:off x="3390900" y="168322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7" descr="40_50_Res_A_1_Hrecon"/>
          <p:cNvPicPr>
            <a:picLocks noChangeAspect="1" noChangeArrowheads="1"/>
          </p:cNvPicPr>
          <p:nvPr/>
        </p:nvPicPr>
        <p:blipFill rotWithShape="1">
          <a:blip r:embed="rId6">
            <a:extLst>
              <a:ext uri="{28A0092B-C50C-407E-A947-70E740481C1C}">
                <a14:useLocalDpi xmlns:a14="http://schemas.microsoft.com/office/drawing/2010/main" val="0"/>
              </a:ext>
            </a:extLst>
          </a:blip>
          <a:srcRect l="17598" t="16667" r="17771" b="19231"/>
          <a:stretch/>
        </p:blipFill>
        <p:spPr bwMode="auto">
          <a:xfrm>
            <a:off x="5972907" y="1701326"/>
            <a:ext cx="1828800" cy="181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Rectangle 10"/>
          <p:cNvSpPr>
            <a:spLocks noChangeArrowheads="1"/>
          </p:cNvSpPr>
          <p:nvPr/>
        </p:nvSpPr>
        <p:spPr bwMode="auto">
          <a:xfrm>
            <a:off x="2895600" y="3581400"/>
            <a:ext cx="2819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847" tIns="30425" rIns="60847" bIns="30425">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Tx/>
              <a:buNone/>
              <a:tabLst/>
              <a:defRPr/>
            </a:pPr>
            <a:r>
              <a:rPr kumimoji="0" lang="en-US" altLang="en-US" sz="14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33.2 keV, above I and below Cs K absorption edges</a:t>
            </a:r>
            <a:endParaRPr kumimoji="0" lang="en-US" altLang="en-US" sz="1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33806" name="Rectangle 11"/>
          <p:cNvSpPr>
            <a:spLocks noChangeArrowheads="1"/>
          </p:cNvSpPr>
          <p:nvPr/>
        </p:nvSpPr>
        <p:spPr bwMode="auto">
          <a:xfrm>
            <a:off x="5638800" y="3581400"/>
            <a:ext cx="28194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847" tIns="30425" rIns="60847" bIns="30425">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Tx/>
              <a:buNone/>
              <a:tabLst/>
              <a:defRPr/>
            </a:pPr>
            <a:r>
              <a:rPr kumimoji="0" lang="en-US" altLang="en-US" sz="14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36.0 keV, above I and Cs K absorption edges</a:t>
            </a:r>
            <a:endParaRPr kumimoji="0" lang="en-US" altLang="en-US" sz="1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33798" name="Picture 9" descr="medium-low"/>
          <p:cNvPicPr>
            <a:picLocks noChangeAspect="1" noChangeArrowheads="1"/>
          </p:cNvPicPr>
          <p:nvPr/>
        </p:nvPicPr>
        <p:blipFill rotWithShape="1">
          <a:blip r:embed="rId7">
            <a:extLst>
              <a:ext uri="{28A0092B-C50C-407E-A947-70E740481C1C}">
                <a14:useLocalDpi xmlns:a14="http://schemas.microsoft.com/office/drawing/2010/main" val="0"/>
              </a:ext>
            </a:extLst>
          </a:blip>
          <a:srcRect l="17598" t="17308" r="17131" b="17949"/>
          <a:stretch/>
        </p:blipFill>
        <p:spPr bwMode="auto">
          <a:xfrm>
            <a:off x="2157046" y="4150485"/>
            <a:ext cx="1828800" cy="181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12"/>
          <p:cNvSpPr>
            <a:spLocks noChangeArrowheads="1"/>
          </p:cNvSpPr>
          <p:nvPr/>
        </p:nvSpPr>
        <p:spPr bwMode="auto">
          <a:xfrm>
            <a:off x="1371600" y="5943600"/>
            <a:ext cx="3352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847" tIns="30425" rIns="60847" bIns="30425">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Tx/>
              <a:buNone/>
              <a:tabLst/>
              <a:defRPr/>
            </a:pPr>
            <a:r>
              <a:rPr kumimoji="0" lang="en-US" altLang="en-US" sz="14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33.2 - 32.5 keV, showing distribution of I in the organic phase</a:t>
            </a:r>
            <a:endParaRPr kumimoji="0" lang="en-US" altLang="en-US" sz="1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33800" name="Rectangle 13"/>
          <p:cNvSpPr>
            <a:spLocks noChangeArrowheads="1"/>
          </p:cNvSpPr>
          <p:nvPr/>
        </p:nvSpPr>
        <p:spPr bwMode="auto">
          <a:xfrm>
            <a:off x="4876800" y="5930900"/>
            <a:ext cx="31242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847" tIns="30425" rIns="60847" bIns="30425">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Tx/>
              <a:buNone/>
              <a:tabLst/>
              <a:defRPr/>
            </a:pPr>
            <a:r>
              <a:rPr kumimoji="0" lang="en-US" altLang="en-US" sz="14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36.0 - 33.2, showing distribution of Cs in the aqueous phase</a:t>
            </a:r>
            <a:endParaRPr kumimoji="0" lang="en-US" altLang="en-US" sz="1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695824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57200" y="274638"/>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srgbClr val="0066FF"/>
                </a:solidFill>
                <a:effectLst/>
                <a:uLnTx/>
                <a:uFillTx/>
                <a:latin typeface="Times New Roman" panose="02020603050405020304" pitchFamily="18" charset="0"/>
                <a:ea typeface="+mn-ea"/>
                <a:cs typeface="+mn-cs"/>
              </a:rPr>
              <a:t>Organic Liquid Dissolution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i="0" dirty="0" smtClean="0">
                <a:solidFill>
                  <a:srgbClr val="0066FF"/>
                </a:solidFill>
                <a:ea typeface="+mn-ea"/>
              </a:rPr>
              <a:t>Mark </a:t>
            </a:r>
            <a:r>
              <a:rPr lang="en-US" altLang="en-US" i="0" dirty="0" err="1" smtClean="0">
                <a:solidFill>
                  <a:srgbClr val="0066FF"/>
                </a:solidFill>
                <a:ea typeface="+mn-ea"/>
              </a:rPr>
              <a:t>Brusseau</a:t>
            </a:r>
            <a:r>
              <a:rPr lang="en-US" altLang="en-US" i="0" dirty="0" smtClean="0">
                <a:solidFill>
                  <a:srgbClr val="0066FF"/>
                </a:solidFill>
                <a:ea typeface="+mn-ea"/>
              </a:rPr>
              <a:t>, University of Arizona</a:t>
            </a:r>
            <a:endParaRPr kumimoji="0" lang="en-US" altLang="en-US" b="1" i="0" u="none" strike="noStrike" kern="1200" cap="none" spc="0" normalizeH="0" baseline="0" noProof="0" dirty="0" smtClean="0">
              <a:ln>
                <a:noFill/>
              </a:ln>
              <a:solidFill>
                <a:srgbClr val="0066FF"/>
              </a:solidFill>
              <a:effectLst/>
              <a:uLnTx/>
              <a:uFillTx/>
              <a:ea typeface="+mn-ea"/>
            </a:endParaRPr>
          </a:p>
        </p:txBody>
      </p:sp>
      <p:grpSp>
        <p:nvGrpSpPr>
          <p:cNvPr id="46083" name="Group 3"/>
          <p:cNvGrpSpPr>
            <a:grpSpLocks/>
          </p:cNvGrpSpPr>
          <p:nvPr/>
        </p:nvGrpSpPr>
        <p:grpSpPr bwMode="auto">
          <a:xfrm>
            <a:off x="749300" y="1190625"/>
            <a:ext cx="7253288" cy="5089525"/>
            <a:chOff x="0" y="750"/>
            <a:chExt cx="4569" cy="3206"/>
          </a:xfrm>
        </p:grpSpPr>
        <p:grpSp>
          <p:nvGrpSpPr>
            <p:cNvPr id="46084" name="Group 4"/>
            <p:cNvGrpSpPr>
              <a:grpSpLocks/>
            </p:cNvGrpSpPr>
            <p:nvPr/>
          </p:nvGrpSpPr>
          <p:grpSpPr bwMode="auto">
            <a:xfrm>
              <a:off x="421" y="907"/>
              <a:ext cx="577" cy="2400"/>
              <a:chOff x="439" y="1020"/>
              <a:chExt cx="577" cy="2400"/>
            </a:xfrm>
          </p:grpSpPr>
          <p:grpSp>
            <p:nvGrpSpPr>
              <p:cNvPr id="46214" name="Group 5"/>
              <p:cNvGrpSpPr>
                <a:grpSpLocks/>
              </p:cNvGrpSpPr>
              <p:nvPr/>
            </p:nvGrpSpPr>
            <p:grpSpPr bwMode="auto">
              <a:xfrm>
                <a:off x="439" y="1020"/>
                <a:ext cx="577" cy="2400"/>
                <a:chOff x="1104" y="1488"/>
                <a:chExt cx="577" cy="2400"/>
              </a:xfrm>
            </p:grpSpPr>
            <p:sp>
              <p:nvSpPr>
                <p:cNvPr id="46237" name="Rectangle 6"/>
                <p:cNvSpPr>
                  <a:spLocks noChangeArrowheads="1"/>
                </p:cNvSpPr>
                <p:nvPr/>
              </p:nvSpPr>
              <p:spPr bwMode="auto">
                <a:xfrm>
                  <a:off x="1354" y="3744"/>
                  <a:ext cx="66" cy="144"/>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46238" name="Group 7"/>
                <p:cNvGrpSpPr>
                  <a:grpSpLocks/>
                </p:cNvGrpSpPr>
                <p:nvPr/>
              </p:nvGrpSpPr>
              <p:grpSpPr bwMode="auto">
                <a:xfrm>
                  <a:off x="1104" y="1488"/>
                  <a:ext cx="577" cy="2301"/>
                  <a:chOff x="1104" y="1488"/>
                  <a:chExt cx="577" cy="2301"/>
                </a:xfrm>
              </p:grpSpPr>
              <p:sp>
                <p:nvSpPr>
                  <p:cNvPr id="46239" name="Rectangle 8"/>
                  <p:cNvSpPr>
                    <a:spLocks noChangeArrowheads="1"/>
                  </p:cNvSpPr>
                  <p:nvPr/>
                </p:nvSpPr>
                <p:spPr bwMode="auto">
                  <a:xfrm>
                    <a:off x="1144" y="3158"/>
                    <a:ext cx="493" cy="90"/>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40" name="Rectangle 9"/>
                  <p:cNvSpPr>
                    <a:spLocks noChangeArrowheads="1"/>
                  </p:cNvSpPr>
                  <p:nvPr/>
                </p:nvSpPr>
                <p:spPr bwMode="auto">
                  <a:xfrm>
                    <a:off x="1146" y="2137"/>
                    <a:ext cx="493" cy="90"/>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46241" name="Picture 10" descr="DSC_0005"/>
                  <p:cNvPicPr>
                    <a:picLocks noChangeAspect="1" noChangeArrowheads="1"/>
                  </p:cNvPicPr>
                  <p:nvPr/>
                </p:nvPicPr>
                <p:blipFill>
                  <a:blip r:embed="rId3">
                    <a:extLst>
                      <a:ext uri="{28A0092B-C50C-407E-A947-70E740481C1C}">
                        <a14:useLocalDpi xmlns:a14="http://schemas.microsoft.com/office/drawing/2010/main" val="0"/>
                      </a:ext>
                    </a:extLst>
                  </a:blip>
                  <a:srcRect l="68277" t="13750" r="25888" b="43802"/>
                  <a:stretch>
                    <a:fillRect/>
                  </a:stretch>
                </p:blipFill>
                <p:spPr bwMode="auto">
                  <a:xfrm>
                    <a:off x="1232" y="1926"/>
                    <a:ext cx="323" cy="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42" name="Rectangle 11"/>
                  <p:cNvSpPr>
                    <a:spLocks noChangeArrowheads="1"/>
                  </p:cNvSpPr>
                  <p:nvPr/>
                </p:nvSpPr>
                <p:spPr bwMode="auto">
                  <a:xfrm flipV="1">
                    <a:off x="1146" y="3617"/>
                    <a:ext cx="488" cy="7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43" name="Rectangle 12"/>
                  <p:cNvSpPr>
                    <a:spLocks noChangeArrowheads="1"/>
                  </p:cNvSpPr>
                  <p:nvPr/>
                </p:nvSpPr>
                <p:spPr bwMode="auto">
                  <a:xfrm>
                    <a:off x="1349" y="1488"/>
                    <a:ext cx="81" cy="144"/>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44" name="Rectangle 13"/>
                  <p:cNvSpPr>
                    <a:spLocks noChangeArrowheads="1"/>
                  </p:cNvSpPr>
                  <p:nvPr/>
                </p:nvSpPr>
                <p:spPr bwMode="auto">
                  <a:xfrm>
                    <a:off x="1151" y="1700"/>
                    <a:ext cx="488" cy="7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45" name="Rectangle 14"/>
                  <p:cNvSpPr>
                    <a:spLocks noChangeArrowheads="1"/>
                  </p:cNvSpPr>
                  <p:nvPr/>
                </p:nvSpPr>
                <p:spPr bwMode="auto">
                  <a:xfrm>
                    <a:off x="1191" y="1736"/>
                    <a:ext cx="407" cy="433"/>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46" name="Rectangle 15"/>
                  <p:cNvSpPr>
                    <a:spLocks noChangeArrowheads="1"/>
                  </p:cNvSpPr>
                  <p:nvPr/>
                </p:nvSpPr>
                <p:spPr bwMode="auto">
                  <a:xfrm>
                    <a:off x="1191" y="3216"/>
                    <a:ext cx="407" cy="433"/>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47" name="Rectangle 16"/>
                  <p:cNvSpPr>
                    <a:spLocks noChangeArrowheads="1"/>
                  </p:cNvSpPr>
                  <p:nvPr/>
                </p:nvSpPr>
                <p:spPr bwMode="auto">
                  <a:xfrm>
                    <a:off x="1232" y="2169"/>
                    <a:ext cx="325" cy="10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48" name="Rectangle 17"/>
                  <p:cNvSpPr>
                    <a:spLocks noChangeArrowheads="1"/>
                  </p:cNvSpPr>
                  <p:nvPr/>
                </p:nvSpPr>
                <p:spPr bwMode="auto">
                  <a:xfrm>
                    <a:off x="1110" y="2097"/>
                    <a:ext cx="569" cy="72"/>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49" name="Rectangle 18"/>
                  <p:cNvSpPr>
                    <a:spLocks noChangeArrowheads="1"/>
                  </p:cNvSpPr>
                  <p:nvPr/>
                </p:nvSpPr>
                <p:spPr bwMode="auto">
                  <a:xfrm>
                    <a:off x="1110" y="3213"/>
                    <a:ext cx="569" cy="72"/>
                  </a:xfrm>
                  <a:prstGeom prst="rect">
                    <a:avLst/>
                  </a:prstGeom>
                  <a:solidFill>
                    <a:srgbClr val="969696"/>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46250" name="Group 19"/>
                  <p:cNvGrpSpPr>
                    <a:grpSpLocks/>
                  </p:cNvGrpSpPr>
                  <p:nvPr/>
                </p:nvGrpSpPr>
                <p:grpSpPr bwMode="auto">
                  <a:xfrm>
                    <a:off x="1105" y="1877"/>
                    <a:ext cx="576" cy="290"/>
                    <a:chOff x="3426" y="1485"/>
                    <a:chExt cx="652" cy="387"/>
                  </a:xfrm>
                </p:grpSpPr>
                <p:sp>
                  <p:nvSpPr>
                    <p:cNvPr id="46263" name="Rectangle 20"/>
                    <p:cNvSpPr>
                      <a:spLocks noChangeArrowheads="1"/>
                    </p:cNvSpPr>
                    <p:nvPr/>
                  </p:nvSpPr>
                  <p:spPr bwMode="auto">
                    <a:xfrm>
                      <a:off x="3569" y="1488"/>
                      <a:ext cx="366" cy="288"/>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64" name="AutoShape 21"/>
                    <p:cNvSpPr>
                      <a:spLocks noChangeArrowheads="1"/>
                    </p:cNvSpPr>
                    <p:nvPr/>
                  </p:nvSpPr>
                  <p:spPr bwMode="auto">
                    <a:xfrm rot="-5400000">
                      <a:off x="3814" y="1605"/>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65" name="AutoShape 22"/>
                    <p:cNvSpPr>
                      <a:spLocks noChangeArrowheads="1"/>
                    </p:cNvSpPr>
                    <p:nvPr/>
                  </p:nvSpPr>
                  <p:spPr bwMode="auto">
                    <a:xfrm rot="5400000" flipH="1">
                      <a:off x="3306" y="1608"/>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nvGrpSpPr>
                  <p:cNvPr id="46251" name="Group 23"/>
                  <p:cNvGrpSpPr>
                    <a:grpSpLocks/>
                  </p:cNvGrpSpPr>
                  <p:nvPr/>
                </p:nvGrpSpPr>
                <p:grpSpPr bwMode="auto">
                  <a:xfrm flipV="1">
                    <a:off x="1104" y="3213"/>
                    <a:ext cx="577" cy="289"/>
                    <a:chOff x="3426" y="1485"/>
                    <a:chExt cx="652" cy="387"/>
                  </a:xfrm>
                </p:grpSpPr>
                <p:sp>
                  <p:nvSpPr>
                    <p:cNvPr id="46260" name="Rectangle 24"/>
                    <p:cNvSpPr>
                      <a:spLocks noChangeArrowheads="1"/>
                    </p:cNvSpPr>
                    <p:nvPr/>
                  </p:nvSpPr>
                  <p:spPr bwMode="auto">
                    <a:xfrm flipV="1">
                      <a:off x="3569" y="1488"/>
                      <a:ext cx="366" cy="288"/>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61" name="AutoShape 25"/>
                    <p:cNvSpPr>
                      <a:spLocks noChangeArrowheads="1"/>
                    </p:cNvSpPr>
                    <p:nvPr/>
                  </p:nvSpPr>
                  <p:spPr bwMode="auto">
                    <a:xfrm rot="-5400000">
                      <a:off x="3814" y="1605"/>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62" name="AutoShape 26"/>
                    <p:cNvSpPr>
                      <a:spLocks noChangeArrowheads="1"/>
                    </p:cNvSpPr>
                    <p:nvPr/>
                  </p:nvSpPr>
                  <p:spPr bwMode="auto">
                    <a:xfrm rot="5400000" flipH="1">
                      <a:off x="3306" y="1608"/>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nvGrpSpPr>
                  <p:cNvPr id="46252" name="Group 27"/>
                  <p:cNvGrpSpPr>
                    <a:grpSpLocks/>
                  </p:cNvGrpSpPr>
                  <p:nvPr/>
                </p:nvGrpSpPr>
                <p:grpSpPr bwMode="auto">
                  <a:xfrm>
                    <a:off x="1136" y="1592"/>
                    <a:ext cx="522" cy="192"/>
                    <a:chOff x="3706" y="1152"/>
                    <a:chExt cx="616" cy="256"/>
                  </a:xfrm>
                </p:grpSpPr>
                <p:sp>
                  <p:nvSpPr>
                    <p:cNvPr id="46257" name="Rectangle 28"/>
                    <p:cNvSpPr>
                      <a:spLocks noChangeArrowheads="1"/>
                    </p:cNvSpPr>
                    <p:nvPr/>
                  </p:nvSpPr>
                  <p:spPr bwMode="auto">
                    <a:xfrm>
                      <a:off x="3792" y="1152"/>
                      <a:ext cx="432" cy="19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58" name="AutoShape 29"/>
                    <p:cNvSpPr>
                      <a:spLocks noChangeArrowheads="1"/>
                    </p:cNvSpPr>
                    <p:nvPr/>
                  </p:nvSpPr>
                  <p:spPr bwMode="auto">
                    <a:xfrm rot="-5400000">
                      <a:off x="4145" y="1231"/>
                      <a:ext cx="255" cy="99"/>
                    </a:xfrm>
                    <a:prstGeom prst="parallelogram">
                      <a:avLst>
                        <a:gd name="adj" fmla="val 64394"/>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59" name="AutoShape 30"/>
                    <p:cNvSpPr>
                      <a:spLocks noChangeArrowheads="1"/>
                    </p:cNvSpPr>
                    <p:nvPr/>
                  </p:nvSpPr>
                  <p:spPr bwMode="auto">
                    <a:xfrm rot="5400000" flipH="1">
                      <a:off x="3624" y="1234"/>
                      <a:ext cx="255" cy="92"/>
                    </a:xfrm>
                    <a:prstGeom prst="parallelogram">
                      <a:avLst>
                        <a:gd name="adj" fmla="val 69293"/>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nvGrpSpPr>
                  <p:cNvPr id="46253" name="Group 31"/>
                  <p:cNvGrpSpPr>
                    <a:grpSpLocks/>
                  </p:cNvGrpSpPr>
                  <p:nvPr/>
                </p:nvGrpSpPr>
                <p:grpSpPr bwMode="auto">
                  <a:xfrm flipV="1">
                    <a:off x="1127" y="3605"/>
                    <a:ext cx="522" cy="184"/>
                    <a:chOff x="3706" y="1152"/>
                    <a:chExt cx="616" cy="256"/>
                  </a:xfrm>
                </p:grpSpPr>
                <p:sp>
                  <p:nvSpPr>
                    <p:cNvPr id="46254" name="Rectangle 32"/>
                    <p:cNvSpPr>
                      <a:spLocks noChangeArrowheads="1"/>
                    </p:cNvSpPr>
                    <p:nvPr/>
                  </p:nvSpPr>
                  <p:spPr bwMode="auto">
                    <a:xfrm>
                      <a:off x="3792" y="1152"/>
                      <a:ext cx="432" cy="19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55" name="AutoShape 33"/>
                    <p:cNvSpPr>
                      <a:spLocks noChangeArrowheads="1"/>
                    </p:cNvSpPr>
                    <p:nvPr/>
                  </p:nvSpPr>
                  <p:spPr bwMode="auto">
                    <a:xfrm rot="-5400000">
                      <a:off x="4145" y="1231"/>
                      <a:ext cx="255" cy="99"/>
                    </a:xfrm>
                    <a:prstGeom prst="parallelogram">
                      <a:avLst>
                        <a:gd name="adj" fmla="val 64394"/>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56" name="AutoShape 34"/>
                    <p:cNvSpPr>
                      <a:spLocks noChangeArrowheads="1"/>
                    </p:cNvSpPr>
                    <p:nvPr/>
                  </p:nvSpPr>
                  <p:spPr bwMode="auto">
                    <a:xfrm rot="5400000" flipH="1">
                      <a:off x="3624" y="1234"/>
                      <a:ext cx="255" cy="92"/>
                    </a:xfrm>
                    <a:prstGeom prst="parallelogram">
                      <a:avLst>
                        <a:gd name="adj" fmla="val 69293"/>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grpSp>
          <p:sp>
            <p:nvSpPr>
              <p:cNvPr id="46215" name="Rectangle 35"/>
              <p:cNvSpPr>
                <a:spLocks noChangeArrowheads="1"/>
              </p:cNvSpPr>
              <p:nvPr/>
            </p:nvSpPr>
            <p:spPr bwMode="auto">
              <a:xfrm>
                <a:off x="561" y="1708"/>
                <a:ext cx="326" cy="1030"/>
              </a:xfrm>
              <a:prstGeom prst="rect">
                <a:avLst/>
              </a:prstGeom>
              <a:solidFill>
                <a:srgbClr val="3366FF">
                  <a:alpha val="41960"/>
                </a:srgb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16" name="Oval 36"/>
              <p:cNvSpPr>
                <a:spLocks noChangeArrowheads="1"/>
              </p:cNvSpPr>
              <p:nvPr/>
            </p:nvSpPr>
            <p:spPr bwMode="auto">
              <a:xfrm>
                <a:off x="634" y="1769"/>
                <a:ext cx="48" cy="83"/>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17" name="Oval 37"/>
              <p:cNvSpPr>
                <a:spLocks noChangeArrowheads="1"/>
              </p:cNvSpPr>
              <p:nvPr/>
            </p:nvSpPr>
            <p:spPr bwMode="auto">
              <a:xfrm>
                <a:off x="746" y="1877"/>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18" name="Oval 38"/>
              <p:cNvSpPr>
                <a:spLocks noChangeArrowheads="1"/>
              </p:cNvSpPr>
              <p:nvPr/>
            </p:nvSpPr>
            <p:spPr bwMode="auto">
              <a:xfrm>
                <a:off x="607" y="2295"/>
                <a:ext cx="47" cy="186"/>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19" name="Oval 39"/>
              <p:cNvSpPr>
                <a:spLocks noChangeArrowheads="1"/>
              </p:cNvSpPr>
              <p:nvPr/>
            </p:nvSpPr>
            <p:spPr bwMode="auto">
              <a:xfrm>
                <a:off x="602" y="1973"/>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20" name="Oval 40"/>
              <p:cNvSpPr>
                <a:spLocks noChangeArrowheads="1"/>
              </p:cNvSpPr>
              <p:nvPr/>
            </p:nvSpPr>
            <p:spPr bwMode="auto">
              <a:xfrm>
                <a:off x="698" y="2069"/>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21" name="Oval 41"/>
              <p:cNvSpPr>
                <a:spLocks noChangeArrowheads="1"/>
              </p:cNvSpPr>
              <p:nvPr/>
            </p:nvSpPr>
            <p:spPr bwMode="auto">
              <a:xfrm>
                <a:off x="746" y="2117"/>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22" name="Oval 42"/>
              <p:cNvSpPr>
                <a:spLocks noChangeArrowheads="1"/>
              </p:cNvSpPr>
              <p:nvPr/>
            </p:nvSpPr>
            <p:spPr bwMode="auto">
              <a:xfrm>
                <a:off x="761" y="2606"/>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23" name="Oval 43"/>
              <p:cNvSpPr>
                <a:spLocks noChangeArrowheads="1"/>
              </p:cNvSpPr>
              <p:nvPr/>
            </p:nvSpPr>
            <p:spPr bwMode="auto">
              <a:xfrm>
                <a:off x="761" y="2654"/>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24" name="Oval 44"/>
              <p:cNvSpPr>
                <a:spLocks noChangeArrowheads="1"/>
              </p:cNvSpPr>
              <p:nvPr/>
            </p:nvSpPr>
            <p:spPr bwMode="auto">
              <a:xfrm>
                <a:off x="649" y="2518"/>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25" name="Oval 45"/>
              <p:cNvSpPr>
                <a:spLocks noChangeArrowheads="1"/>
              </p:cNvSpPr>
              <p:nvPr/>
            </p:nvSpPr>
            <p:spPr bwMode="auto">
              <a:xfrm>
                <a:off x="686" y="1848"/>
                <a:ext cx="47" cy="47"/>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26" name="Oval 46"/>
              <p:cNvSpPr>
                <a:spLocks noChangeArrowheads="1"/>
              </p:cNvSpPr>
              <p:nvPr/>
            </p:nvSpPr>
            <p:spPr bwMode="auto">
              <a:xfrm>
                <a:off x="718" y="1985"/>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27" name="Oval 47"/>
              <p:cNvSpPr>
                <a:spLocks noChangeArrowheads="1"/>
              </p:cNvSpPr>
              <p:nvPr/>
            </p:nvSpPr>
            <p:spPr bwMode="auto">
              <a:xfrm>
                <a:off x="746" y="2453"/>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28" name="Oval 48"/>
              <p:cNvSpPr>
                <a:spLocks noChangeArrowheads="1"/>
              </p:cNvSpPr>
              <p:nvPr/>
            </p:nvSpPr>
            <p:spPr bwMode="auto">
              <a:xfrm>
                <a:off x="650" y="1973"/>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29" name="Oval 49"/>
              <p:cNvSpPr>
                <a:spLocks noChangeArrowheads="1"/>
              </p:cNvSpPr>
              <p:nvPr/>
            </p:nvSpPr>
            <p:spPr bwMode="auto">
              <a:xfrm>
                <a:off x="638" y="1878"/>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30" name="Oval 50"/>
              <p:cNvSpPr>
                <a:spLocks noChangeArrowheads="1"/>
              </p:cNvSpPr>
              <p:nvPr/>
            </p:nvSpPr>
            <p:spPr bwMode="auto">
              <a:xfrm flipV="1">
                <a:off x="778" y="1769"/>
                <a:ext cx="47" cy="47"/>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31" name="Oval 51"/>
              <p:cNvSpPr>
                <a:spLocks noChangeArrowheads="1"/>
              </p:cNvSpPr>
              <p:nvPr/>
            </p:nvSpPr>
            <p:spPr bwMode="auto">
              <a:xfrm>
                <a:off x="627" y="2152"/>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32" name="Oval 52"/>
              <p:cNvSpPr>
                <a:spLocks noChangeArrowheads="1"/>
              </p:cNvSpPr>
              <p:nvPr/>
            </p:nvSpPr>
            <p:spPr bwMode="auto">
              <a:xfrm>
                <a:off x="685" y="2264"/>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33" name="Oval 53"/>
              <p:cNvSpPr>
                <a:spLocks noChangeArrowheads="1"/>
              </p:cNvSpPr>
              <p:nvPr/>
            </p:nvSpPr>
            <p:spPr bwMode="auto">
              <a:xfrm>
                <a:off x="634" y="2633"/>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34" name="Oval 54"/>
              <p:cNvSpPr>
                <a:spLocks noChangeArrowheads="1"/>
              </p:cNvSpPr>
              <p:nvPr/>
            </p:nvSpPr>
            <p:spPr bwMode="auto">
              <a:xfrm>
                <a:off x="778" y="2393"/>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35" name="Oval 55"/>
              <p:cNvSpPr>
                <a:spLocks noChangeArrowheads="1"/>
              </p:cNvSpPr>
              <p:nvPr/>
            </p:nvSpPr>
            <p:spPr bwMode="auto">
              <a:xfrm>
                <a:off x="778" y="2297"/>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36" name="Oval 56"/>
              <p:cNvSpPr>
                <a:spLocks noChangeArrowheads="1"/>
              </p:cNvSpPr>
              <p:nvPr/>
            </p:nvSpPr>
            <p:spPr bwMode="auto">
              <a:xfrm>
                <a:off x="778" y="2009"/>
                <a:ext cx="48" cy="96"/>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sp>
          <p:nvSpPr>
            <p:cNvPr id="46085" name="Text Box 57"/>
            <p:cNvSpPr txBox="1">
              <a:spLocks noChangeArrowheads="1"/>
            </p:cNvSpPr>
            <p:nvPr/>
          </p:nvSpPr>
          <p:spPr bwMode="auto">
            <a:xfrm>
              <a:off x="0" y="3534"/>
              <a:ext cx="131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Initial</a:t>
              </a: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Residual Saturation</a:t>
              </a:r>
            </a:p>
          </p:txBody>
        </p:sp>
        <p:sp>
          <p:nvSpPr>
            <p:cNvPr id="46086" name="Line 58"/>
            <p:cNvSpPr>
              <a:spLocks noChangeShapeType="1"/>
            </p:cNvSpPr>
            <p:nvPr/>
          </p:nvSpPr>
          <p:spPr bwMode="auto">
            <a:xfrm>
              <a:off x="1140" y="2083"/>
              <a:ext cx="336"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46087" name="Group 59"/>
            <p:cNvGrpSpPr>
              <a:grpSpLocks/>
            </p:cNvGrpSpPr>
            <p:nvPr/>
          </p:nvGrpSpPr>
          <p:grpSpPr bwMode="auto">
            <a:xfrm>
              <a:off x="1605" y="843"/>
              <a:ext cx="577" cy="2400"/>
              <a:chOff x="1629" y="1267"/>
              <a:chExt cx="577" cy="2400"/>
            </a:xfrm>
          </p:grpSpPr>
          <p:grpSp>
            <p:nvGrpSpPr>
              <p:cNvPr id="46173" name="Group 60"/>
              <p:cNvGrpSpPr>
                <a:grpSpLocks/>
              </p:cNvGrpSpPr>
              <p:nvPr/>
            </p:nvGrpSpPr>
            <p:grpSpPr bwMode="auto">
              <a:xfrm>
                <a:off x="1629" y="1267"/>
                <a:ext cx="577" cy="2400"/>
                <a:chOff x="1104" y="1488"/>
                <a:chExt cx="577" cy="2400"/>
              </a:xfrm>
            </p:grpSpPr>
            <p:sp>
              <p:nvSpPr>
                <p:cNvPr id="46185" name="Rectangle 61"/>
                <p:cNvSpPr>
                  <a:spLocks noChangeArrowheads="1"/>
                </p:cNvSpPr>
                <p:nvPr/>
              </p:nvSpPr>
              <p:spPr bwMode="auto">
                <a:xfrm>
                  <a:off x="1354" y="3744"/>
                  <a:ext cx="66" cy="144"/>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46186" name="Group 62"/>
                <p:cNvGrpSpPr>
                  <a:grpSpLocks/>
                </p:cNvGrpSpPr>
                <p:nvPr/>
              </p:nvGrpSpPr>
              <p:grpSpPr bwMode="auto">
                <a:xfrm>
                  <a:off x="1104" y="1488"/>
                  <a:ext cx="577" cy="2301"/>
                  <a:chOff x="1104" y="1488"/>
                  <a:chExt cx="577" cy="2301"/>
                </a:xfrm>
              </p:grpSpPr>
              <p:sp>
                <p:nvSpPr>
                  <p:cNvPr id="46187" name="Rectangle 63"/>
                  <p:cNvSpPr>
                    <a:spLocks noChangeArrowheads="1"/>
                  </p:cNvSpPr>
                  <p:nvPr/>
                </p:nvSpPr>
                <p:spPr bwMode="auto">
                  <a:xfrm>
                    <a:off x="1144" y="3158"/>
                    <a:ext cx="493" cy="90"/>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88" name="Rectangle 64"/>
                  <p:cNvSpPr>
                    <a:spLocks noChangeArrowheads="1"/>
                  </p:cNvSpPr>
                  <p:nvPr/>
                </p:nvSpPr>
                <p:spPr bwMode="auto">
                  <a:xfrm>
                    <a:off x="1146" y="2137"/>
                    <a:ext cx="493" cy="90"/>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46189" name="Picture 65" descr="DSC_0005"/>
                  <p:cNvPicPr>
                    <a:picLocks noChangeAspect="1" noChangeArrowheads="1"/>
                  </p:cNvPicPr>
                  <p:nvPr/>
                </p:nvPicPr>
                <p:blipFill>
                  <a:blip r:embed="rId3">
                    <a:extLst>
                      <a:ext uri="{28A0092B-C50C-407E-A947-70E740481C1C}">
                        <a14:useLocalDpi xmlns:a14="http://schemas.microsoft.com/office/drawing/2010/main" val="0"/>
                      </a:ext>
                    </a:extLst>
                  </a:blip>
                  <a:srcRect l="68277" t="13750" r="25888" b="43802"/>
                  <a:stretch>
                    <a:fillRect/>
                  </a:stretch>
                </p:blipFill>
                <p:spPr bwMode="auto">
                  <a:xfrm>
                    <a:off x="1232" y="1926"/>
                    <a:ext cx="323" cy="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90" name="Rectangle 66"/>
                  <p:cNvSpPr>
                    <a:spLocks noChangeArrowheads="1"/>
                  </p:cNvSpPr>
                  <p:nvPr/>
                </p:nvSpPr>
                <p:spPr bwMode="auto">
                  <a:xfrm flipV="1">
                    <a:off x="1146" y="3617"/>
                    <a:ext cx="488" cy="7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91" name="Rectangle 67"/>
                  <p:cNvSpPr>
                    <a:spLocks noChangeArrowheads="1"/>
                  </p:cNvSpPr>
                  <p:nvPr/>
                </p:nvSpPr>
                <p:spPr bwMode="auto">
                  <a:xfrm>
                    <a:off x="1349" y="1488"/>
                    <a:ext cx="81" cy="144"/>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92" name="Rectangle 68"/>
                  <p:cNvSpPr>
                    <a:spLocks noChangeArrowheads="1"/>
                  </p:cNvSpPr>
                  <p:nvPr/>
                </p:nvSpPr>
                <p:spPr bwMode="auto">
                  <a:xfrm>
                    <a:off x="1151" y="1700"/>
                    <a:ext cx="488" cy="7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93" name="Rectangle 69"/>
                  <p:cNvSpPr>
                    <a:spLocks noChangeArrowheads="1"/>
                  </p:cNvSpPr>
                  <p:nvPr/>
                </p:nvSpPr>
                <p:spPr bwMode="auto">
                  <a:xfrm>
                    <a:off x="1191" y="1736"/>
                    <a:ext cx="407" cy="433"/>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94" name="Rectangle 70"/>
                  <p:cNvSpPr>
                    <a:spLocks noChangeArrowheads="1"/>
                  </p:cNvSpPr>
                  <p:nvPr/>
                </p:nvSpPr>
                <p:spPr bwMode="auto">
                  <a:xfrm>
                    <a:off x="1191" y="3216"/>
                    <a:ext cx="407" cy="433"/>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95" name="Rectangle 71"/>
                  <p:cNvSpPr>
                    <a:spLocks noChangeArrowheads="1"/>
                  </p:cNvSpPr>
                  <p:nvPr/>
                </p:nvSpPr>
                <p:spPr bwMode="auto">
                  <a:xfrm>
                    <a:off x="1232" y="2169"/>
                    <a:ext cx="325" cy="10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96" name="Rectangle 72"/>
                  <p:cNvSpPr>
                    <a:spLocks noChangeArrowheads="1"/>
                  </p:cNvSpPr>
                  <p:nvPr/>
                </p:nvSpPr>
                <p:spPr bwMode="auto">
                  <a:xfrm>
                    <a:off x="1110" y="2097"/>
                    <a:ext cx="569" cy="72"/>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97" name="Rectangle 73"/>
                  <p:cNvSpPr>
                    <a:spLocks noChangeArrowheads="1"/>
                  </p:cNvSpPr>
                  <p:nvPr/>
                </p:nvSpPr>
                <p:spPr bwMode="auto">
                  <a:xfrm>
                    <a:off x="1110" y="3213"/>
                    <a:ext cx="569" cy="72"/>
                  </a:xfrm>
                  <a:prstGeom prst="rect">
                    <a:avLst/>
                  </a:prstGeom>
                  <a:solidFill>
                    <a:srgbClr val="969696"/>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46198" name="Group 74"/>
                  <p:cNvGrpSpPr>
                    <a:grpSpLocks/>
                  </p:cNvGrpSpPr>
                  <p:nvPr/>
                </p:nvGrpSpPr>
                <p:grpSpPr bwMode="auto">
                  <a:xfrm>
                    <a:off x="1105" y="1877"/>
                    <a:ext cx="576" cy="290"/>
                    <a:chOff x="3426" y="1485"/>
                    <a:chExt cx="652" cy="387"/>
                  </a:xfrm>
                </p:grpSpPr>
                <p:sp>
                  <p:nvSpPr>
                    <p:cNvPr id="46211" name="Rectangle 75"/>
                    <p:cNvSpPr>
                      <a:spLocks noChangeArrowheads="1"/>
                    </p:cNvSpPr>
                    <p:nvPr/>
                  </p:nvSpPr>
                  <p:spPr bwMode="auto">
                    <a:xfrm>
                      <a:off x="3569" y="1488"/>
                      <a:ext cx="366" cy="288"/>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12" name="AutoShape 76"/>
                    <p:cNvSpPr>
                      <a:spLocks noChangeArrowheads="1"/>
                    </p:cNvSpPr>
                    <p:nvPr/>
                  </p:nvSpPr>
                  <p:spPr bwMode="auto">
                    <a:xfrm rot="-5400000">
                      <a:off x="3814" y="1605"/>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13" name="AutoShape 77"/>
                    <p:cNvSpPr>
                      <a:spLocks noChangeArrowheads="1"/>
                    </p:cNvSpPr>
                    <p:nvPr/>
                  </p:nvSpPr>
                  <p:spPr bwMode="auto">
                    <a:xfrm rot="5400000" flipH="1">
                      <a:off x="3306" y="1608"/>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nvGrpSpPr>
                  <p:cNvPr id="46199" name="Group 78"/>
                  <p:cNvGrpSpPr>
                    <a:grpSpLocks/>
                  </p:cNvGrpSpPr>
                  <p:nvPr/>
                </p:nvGrpSpPr>
                <p:grpSpPr bwMode="auto">
                  <a:xfrm flipV="1">
                    <a:off x="1104" y="3213"/>
                    <a:ext cx="577" cy="289"/>
                    <a:chOff x="3426" y="1485"/>
                    <a:chExt cx="652" cy="387"/>
                  </a:xfrm>
                </p:grpSpPr>
                <p:sp>
                  <p:nvSpPr>
                    <p:cNvPr id="46208" name="Rectangle 79"/>
                    <p:cNvSpPr>
                      <a:spLocks noChangeArrowheads="1"/>
                    </p:cNvSpPr>
                    <p:nvPr/>
                  </p:nvSpPr>
                  <p:spPr bwMode="auto">
                    <a:xfrm flipV="1">
                      <a:off x="3569" y="1488"/>
                      <a:ext cx="366" cy="288"/>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09" name="AutoShape 80"/>
                    <p:cNvSpPr>
                      <a:spLocks noChangeArrowheads="1"/>
                    </p:cNvSpPr>
                    <p:nvPr/>
                  </p:nvSpPr>
                  <p:spPr bwMode="auto">
                    <a:xfrm rot="-5400000">
                      <a:off x="3814" y="1605"/>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10" name="AutoShape 81"/>
                    <p:cNvSpPr>
                      <a:spLocks noChangeArrowheads="1"/>
                    </p:cNvSpPr>
                    <p:nvPr/>
                  </p:nvSpPr>
                  <p:spPr bwMode="auto">
                    <a:xfrm rot="5400000" flipH="1">
                      <a:off x="3306" y="1608"/>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nvGrpSpPr>
                  <p:cNvPr id="46200" name="Group 82"/>
                  <p:cNvGrpSpPr>
                    <a:grpSpLocks/>
                  </p:cNvGrpSpPr>
                  <p:nvPr/>
                </p:nvGrpSpPr>
                <p:grpSpPr bwMode="auto">
                  <a:xfrm>
                    <a:off x="1136" y="1592"/>
                    <a:ext cx="522" cy="192"/>
                    <a:chOff x="3706" y="1152"/>
                    <a:chExt cx="616" cy="256"/>
                  </a:xfrm>
                </p:grpSpPr>
                <p:sp>
                  <p:nvSpPr>
                    <p:cNvPr id="46205" name="Rectangle 83"/>
                    <p:cNvSpPr>
                      <a:spLocks noChangeArrowheads="1"/>
                    </p:cNvSpPr>
                    <p:nvPr/>
                  </p:nvSpPr>
                  <p:spPr bwMode="auto">
                    <a:xfrm>
                      <a:off x="3792" y="1152"/>
                      <a:ext cx="432" cy="19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06" name="AutoShape 84"/>
                    <p:cNvSpPr>
                      <a:spLocks noChangeArrowheads="1"/>
                    </p:cNvSpPr>
                    <p:nvPr/>
                  </p:nvSpPr>
                  <p:spPr bwMode="auto">
                    <a:xfrm rot="-5400000">
                      <a:off x="4145" y="1231"/>
                      <a:ext cx="255" cy="99"/>
                    </a:xfrm>
                    <a:prstGeom prst="parallelogram">
                      <a:avLst>
                        <a:gd name="adj" fmla="val 64394"/>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07" name="AutoShape 85"/>
                    <p:cNvSpPr>
                      <a:spLocks noChangeArrowheads="1"/>
                    </p:cNvSpPr>
                    <p:nvPr/>
                  </p:nvSpPr>
                  <p:spPr bwMode="auto">
                    <a:xfrm rot="5400000" flipH="1">
                      <a:off x="3624" y="1234"/>
                      <a:ext cx="255" cy="92"/>
                    </a:xfrm>
                    <a:prstGeom prst="parallelogram">
                      <a:avLst>
                        <a:gd name="adj" fmla="val 69293"/>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nvGrpSpPr>
                  <p:cNvPr id="46201" name="Group 86"/>
                  <p:cNvGrpSpPr>
                    <a:grpSpLocks/>
                  </p:cNvGrpSpPr>
                  <p:nvPr/>
                </p:nvGrpSpPr>
                <p:grpSpPr bwMode="auto">
                  <a:xfrm flipV="1">
                    <a:off x="1127" y="3605"/>
                    <a:ext cx="522" cy="184"/>
                    <a:chOff x="3706" y="1152"/>
                    <a:chExt cx="616" cy="256"/>
                  </a:xfrm>
                </p:grpSpPr>
                <p:sp>
                  <p:nvSpPr>
                    <p:cNvPr id="46202" name="Rectangle 87"/>
                    <p:cNvSpPr>
                      <a:spLocks noChangeArrowheads="1"/>
                    </p:cNvSpPr>
                    <p:nvPr/>
                  </p:nvSpPr>
                  <p:spPr bwMode="auto">
                    <a:xfrm>
                      <a:off x="3792" y="1152"/>
                      <a:ext cx="432" cy="19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03" name="AutoShape 88"/>
                    <p:cNvSpPr>
                      <a:spLocks noChangeArrowheads="1"/>
                    </p:cNvSpPr>
                    <p:nvPr/>
                  </p:nvSpPr>
                  <p:spPr bwMode="auto">
                    <a:xfrm rot="-5400000">
                      <a:off x="4145" y="1231"/>
                      <a:ext cx="255" cy="99"/>
                    </a:xfrm>
                    <a:prstGeom prst="parallelogram">
                      <a:avLst>
                        <a:gd name="adj" fmla="val 64394"/>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204" name="AutoShape 89"/>
                    <p:cNvSpPr>
                      <a:spLocks noChangeArrowheads="1"/>
                    </p:cNvSpPr>
                    <p:nvPr/>
                  </p:nvSpPr>
                  <p:spPr bwMode="auto">
                    <a:xfrm rot="5400000" flipH="1">
                      <a:off x="3624" y="1234"/>
                      <a:ext cx="255" cy="92"/>
                    </a:xfrm>
                    <a:prstGeom prst="parallelogram">
                      <a:avLst>
                        <a:gd name="adj" fmla="val 69293"/>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grpSp>
          <p:sp>
            <p:nvSpPr>
              <p:cNvPr id="46174" name="Rectangle 90"/>
              <p:cNvSpPr>
                <a:spLocks noChangeArrowheads="1"/>
              </p:cNvSpPr>
              <p:nvPr/>
            </p:nvSpPr>
            <p:spPr bwMode="auto">
              <a:xfrm>
                <a:off x="1751" y="1955"/>
                <a:ext cx="326" cy="1030"/>
              </a:xfrm>
              <a:prstGeom prst="rect">
                <a:avLst/>
              </a:prstGeom>
              <a:solidFill>
                <a:srgbClr val="3366FF">
                  <a:alpha val="41960"/>
                </a:srgb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75" name="Oval 91"/>
              <p:cNvSpPr>
                <a:spLocks noChangeArrowheads="1"/>
              </p:cNvSpPr>
              <p:nvPr/>
            </p:nvSpPr>
            <p:spPr bwMode="auto">
              <a:xfrm>
                <a:off x="1824" y="2038"/>
                <a:ext cx="47" cy="61"/>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76" name="Oval 92"/>
              <p:cNvSpPr>
                <a:spLocks noChangeArrowheads="1"/>
              </p:cNvSpPr>
              <p:nvPr/>
            </p:nvSpPr>
            <p:spPr bwMode="auto">
              <a:xfrm>
                <a:off x="1797" y="2607"/>
                <a:ext cx="47" cy="121"/>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77" name="Oval 93"/>
              <p:cNvSpPr>
                <a:spLocks noChangeArrowheads="1"/>
              </p:cNvSpPr>
              <p:nvPr/>
            </p:nvSpPr>
            <p:spPr bwMode="auto">
              <a:xfrm>
                <a:off x="1920" y="2352"/>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78" name="Oval 94"/>
              <p:cNvSpPr>
                <a:spLocks noChangeArrowheads="1"/>
              </p:cNvSpPr>
              <p:nvPr/>
            </p:nvSpPr>
            <p:spPr bwMode="auto">
              <a:xfrm>
                <a:off x="1876" y="2095"/>
                <a:ext cx="47" cy="47"/>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79" name="Oval 95"/>
              <p:cNvSpPr>
                <a:spLocks noChangeArrowheads="1"/>
              </p:cNvSpPr>
              <p:nvPr/>
            </p:nvSpPr>
            <p:spPr bwMode="auto">
              <a:xfrm>
                <a:off x="1908" y="2232"/>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80" name="Oval 96"/>
              <p:cNvSpPr>
                <a:spLocks noChangeArrowheads="1"/>
              </p:cNvSpPr>
              <p:nvPr/>
            </p:nvSpPr>
            <p:spPr bwMode="auto">
              <a:xfrm>
                <a:off x="1936" y="2700"/>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81" name="Oval 97"/>
              <p:cNvSpPr>
                <a:spLocks noChangeArrowheads="1"/>
              </p:cNvSpPr>
              <p:nvPr/>
            </p:nvSpPr>
            <p:spPr bwMode="auto">
              <a:xfrm>
                <a:off x="1817" y="2399"/>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82" name="Oval 98"/>
              <p:cNvSpPr>
                <a:spLocks noChangeArrowheads="1"/>
              </p:cNvSpPr>
              <p:nvPr/>
            </p:nvSpPr>
            <p:spPr bwMode="auto">
              <a:xfrm>
                <a:off x="1875" y="2511"/>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83" name="Oval 99"/>
              <p:cNvSpPr>
                <a:spLocks noChangeArrowheads="1"/>
              </p:cNvSpPr>
              <p:nvPr/>
            </p:nvSpPr>
            <p:spPr bwMode="auto">
              <a:xfrm>
                <a:off x="1968" y="2544"/>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84" name="Oval 100"/>
              <p:cNvSpPr>
                <a:spLocks noChangeArrowheads="1"/>
              </p:cNvSpPr>
              <p:nvPr/>
            </p:nvSpPr>
            <p:spPr bwMode="auto">
              <a:xfrm>
                <a:off x="1968" y="2304"/>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sp>
          <p:nvSpPr>
            <p:cNvPr id="46088" name="Text Box 101"/>
            <p:cNvSpPr txBox="1">
              <a:spLocks noChangeArrowheads="1"/>
            </p:cNvSpPr>
            <p:nvPr/>
          </p:nvSpPr>
          <p:spPr bwMode="auto">
            <a:xfrm>
              <a:off x="1228" y="3552"/>
              <a:ext cx="114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After First Water Flush</a:t>
              </a:r>
            </a:p>
          </p:txBody>
        </p:sp>
        <p:grpSp>
          <p:nvGrpSpPr>
            <p:cNvPr id="46089" name="Group 102"/>
            <p:cNvGrpSpPr>
              <a:grpSpLocks/>
            </p:cNvGrpSpPr>
            <p:nvPr/>
          </p:nvGrpSpPr>
          <p:grpSpPr bwMode="auto">
            <a:xfrm>
              <a:off x="2688" y="864"/>
              <a:ext cx="577" cy="2400"/>
              <a:chOff x="1104" y="1488"/>
              <a:chExt cx="577" cy="2400"/>
            </a:xfrm>
          </p:grpSpPr>
          <p:sp>
            <p:nvSpPr>
              <p:cNvPr id="46144" name="Rectangle 103"/>
              <p:cNvSpPr>
                <a:spLocks noChangeArrowheads="1"/>
              </p:cNvSpPr>
              <p:nvPr/>
            </p:nvSpPr>
            <p:spPr bwMode="auto">
              <a:xfrm>
                <a:off x="1354" y="3744"/>
                <a:ext cx="66" cy="144"/>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46145" name="Group 104"/>
              <p:cNvGrpSpPr>
                <a:grpSpLocks/>
              </p:cNvGrpSpPr>
              <p:nvPr/>
            </p:nvGrpSpPr>
            <p:grpSpPr bwMode="auto">
              <a:xfrm>
                <a:off x="1104" y="1488"/>
                <a:ext cx="577" cy="2301"/>
                <a:chOff x="1104" y="1488"/>
                <a:chExt cx="577" cy="2301"/>
              </a:xfrm>
            </p:grpSpPr>
            <p:sp>
              <p:nvSpPr>
                <p:cNvPr id="46146" name="Rectangle 105"/>
                <p:cNvSpPr>
                  <a:spLocks noChangeArrowheads="1"/>
                </p:cNvSpPr>
                <p:nvPr/>
              </p:nvSpPr>
              <p:spPr bwMode="auto">
                <a:xfrm>
                  <a:off x="1144" y="3158"/>
                  <a:ext cx="493" cy="90"/>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47" name="Rectangle 106"/>
                <p:cNvSpPr>
                  <a:spLocks noChangeArrowheads="1"/>
                </p:cNvSpPr>
                <p:nvPr/>
              </p:nvSpPr>
              <p:spPr bwMode="auto">
                <a:xfrm>
                  <a:off x="1146" y="2137"/>
                  <a:ext cx="493" cy="90"/>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46148" name="Picture 107" descr="DSC_0005"/>
                <p:cNvPicPr>
                  <a:picLocks noChangeAspect="1" noChangeArrowheads="1"/>
                </p:cNvPicPr>
                <p:nvPr/>
              </p:nvPicPr>
              <p:blipFill>
                <a:blip r:embed="rId3">
                  <a:extLst>
                    <a:ext uri="{28A0092B-C50C-407E-A947-70E740481C1C}">
                      <a14:useLocalDpi xmlns:a14="http://schemas.microsoft.com/office/drawing/2010/main" val="0"/>
                    </a:ext>
                  </a:extLst>
                </a:blip>
                <a:srcRect l="68277" t="13750" r="25888" b="43802"/>
                <a:stretch>
                  <a:fillRect/>
                </a:stretch>
              </p:blipFill>
              <p:spPr bwMode="auto">
                <a:xfrm>
                  <a:off x="1232" y="1926"/>
                  <a:ext cx="323" cy="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49" name="Rectangle 108"/>
                <p:cNvSpPr>
                  <a:spLocks noChangeArrowheads="1"/>
                </p:cNvSpPr>
                <p:nvPr/>
              </p:nvSpPr>
              <p:spPr bwMode="auto">
                <a:xfrm flipV="1">
                  <a:off x="1146" y="3617"/>
                  <a:ext cx="488" cy="7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50" name="Rectangle 109"/>
                <p:cNvSpPr>
                  <a:spLocks noChangeArrowheads="1"/>
                </p:cNvSpPr>
                <p:nvPr/>
              </p:nvSpPr>
              <p:spPr bwMode="auto">
                <a:xfrm>
                  <a:off x="1349" y="1488"/>
                  <a:ext cx="81" cy="144"/>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51" name="Rectangle 110"/>
                <p:cNvSpPr>
                  <a:spLocks noChangeArrowheads="1"/>
                </p:cNvSpPr>
                <p:nvPr/>
              </p:nvSpPr>
              <p:spPr bwMode="auto">
                <a:xfrm>
                  <a:off x="1151" y="1700"/>
                  <a:ext cx="488" cy="7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52" name="Rectangle 111"/>
                <p:cNvSpPr>
                  <a:spLocks noChangeArrowheads="1"/>
                </p:cNvSpPr>
                <p:nvPr/>
              </p:nvSpPr>
              <p:spPr bwMode="auto">
                <a:xfrm>
                  <a:off x="1191" y="1736"/>
                  <a:ext cx="407" cy="433"/>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53" name="Rectangle 112"/>
                <p:cNvSpPr>
                  <a:spLocks noChangeArrowheads="1"/>
                </p:cNvSpPr>
                <p:nvPr/>
              </p:nvSpPr>
              <p:spPr bwMode="auto">
                <a:xfrm>
                  <a:off x="1191" y="3216"/>
                  <a:ext cx="407" cy="433"/>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54" name="Rectangle 113"/>
                <p:cNvSpPr>
                  <a:spLocks noChangeArrowheads="1"/>
                </p:cNvSpPr>
                <p:nvPr/>
              </p:nvSpPr>
              <p:spPr bwMode="auto">
                <a:xfrm>
                  <a:off x="1232" y="2169"/>
                  <a:ext cx="325" cy="10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55" name="Rectangle 114"/>
                <p:cNvSpPr>
                  <a:spLocks noChangeArrowheads="1"/>
                </p:cNvSpPr>
                <p:nvPr/>
              </p:nvSpPr>
              <p:spPr bwMode="auto">
                <a:xfrm>
                  <a:off x="1110" y="2097"/>
                  <a:ext cx="569" cy="72"/>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56" name="Rectangle 115"/>
                <p:cNvSpPr>
                  <a:spLocks noChangeArrowheads="1"/>
                </p:cNvSpPr>
                <p:nvPr/>
              </p:nvSpPr>
              <p:spPr bwMode="auto">
                <a:xfrm>
                  <a:off x="1110" y="3213"/>
                  <a:ext cx="569" cy="72"/>
                </a:xfrm>
                <a:prstGeom prst="rect">
                  <a:avLst/>
                </a:prstGeom>
                <a:solidFill>
                  <a:srgbClr val="969696"/>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46157" name="Group 116"/>
                <p:cNvGrpSpPr>
                  <a:grpSpLocks/>
                </p:cNvGrpSpPr>
                <p:nvPr/>
              </p:nvGrpSpPr>
              <p:grpSpPr bwMode="auto">
                <a:xfrm>
                  <a:off x="1105" y="1877"/>
                  <a:ext cx="576" cy="290"/>
                  <a:chOff x="3426" y="1485"/>
                  <a:chExt cx="652" cy="387"/>
                </a:xfrm>
              </p:grpSpPr>
              <p:sp>
                <p:nvSpPr>
                  <p:cNvPr id="46170" name="Rectangle 117"/>
                  <p:cNvSpPr>
                    <a:spLocks noChangeArrowheads="1"/>
                  </p:cNvSpPr>
                  <p:nvPr/>
                </p:nvSpPr>
                <p:spPr bwMode="auto">
                  <a:xfrm>
                    <a:off x="3569" y="1488"/>
                    <a:ext cx="366" cy="288"/>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71" name="AutoShape 118"/>
                  <p:cNvSpPr>
                    <a:spLocks noChangeArrowheads="1"/>
                  </p:cNvSpPr>
                  <p:nvPr/>
                </p:nvSpPr>
                <p:spPr bwMode="auto">
                  <a:xfrm rot="-5400000">
                    <a:off x="3814" y="1605"/>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72" name="AutoShape 119"/>
                  <p:cNvSpPr>
                    <a:spLocks noChangeArrowheads="1"/>
                  </p:cNvSpPr>
                  <p:nvPr/>
                </p:nvSpPr>
                <p:spPr bwMode="auto">
                  <a:xfrm rot="5400000" flipH="1">
                    <a:off x="3306" y="1608"/>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nvGrpSpPr>
                <p:cNvPr id="46158" name="Group 120"/>
                <p:cNvGrpSpPr>
                  <a:grpSpLocks/>
                </p:cNvGrpSpPr>
                <p:nvPr/>
              </p:nvGrpSpPr>
              <p:grpSpPr bwMode="auto">
                <a:xfrm flipV="1">
                  <a:off x="1104" y="3213"/>
                  <a:ext cx="577" cy="289"/>
                  <a:chOff x="3426" y="1485"/>
                  <a:chExt cx="652" cy="387"/>
                </a:xfrm>
              </p:grpSpPr>
              <p:sp>
                <p:nvSpPr>
                  <p:cNvPr id="46167" name="Rectangle 121"/>
                  <p:cNvSpPr>
                    <a:spLocks noChangeArrowheads="1"/>
                  </p:cNvSpPr>
                  <p:nvPr/>
                </p:nvSpPr>
                <p:spPr bwMode="auto">
                  <a:xfrm flipV="1">
                    <a:off x="3569" y="1488"/>
                    <a:ext cx="366" cy="288"/>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68" name="AutoShape 122"/>
                  <p:cNvSpPr>
                    <a:spLocks noChangeArrowheads="1"/>
                  </p:cNvSpPr>
                  <p:nvPr/>
                </p:nvSpPr>
                <p:spPr bwMode="auto">
                  <a:xfrm rot="-5400000">
                    <a:off x="3814" y="1605"/>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69" name="AutoShape 123"/>
                  <p:cNvSpPr>
                    <a:spLocks noChangeArrowheads="1"/>
                  </p:cNvSpPr>
                  <p:nvPr/>
                </p:nvSpPr>
                <p:spPr bwMode="auto">
                  <a:xfrm rot="5400000" flipH="1">
                    <a:off x="3306" y="1608"/>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nvGrpSpPr>
                <p:cNvPr id="46159" name="Group 124"/>
                <p:cNvGrpSpPr>
                  <a:grpSpLocks/>
                </p:cNvGrpSpPr>
                <p:nvPr/>
              </p:nvGrpSpPr>
              <p:grpSpPr bwMode="auto">
                <a:xfrm>
                  <a:off x="1136" y="1592"/>
                  <a:ext cx="522" cy="192"/>
                  <a:chOff x="3706" y="1152"/>
                  <a:chExt cx="616" cy="256"/>
                </a:xfrm>
              </p:grpSpPr>
              <p:sp>
                <p:nvSpPr>
                  <p:cNvPr id="46164" name="Rectangle 125"/>
                  <p:cNvSpPr>
                    <a:spLocks noChangeArrowheads="1"/>
                  </p:cNvSpPr>
                  <p:nvPr/>
                </p:nvSpPr>
                <p:spPr bwMode="auto">
                  <a:xfrm>
                    <a:off x="3792" y="1152"/>
                    <a:ext cx="432" cy="19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65" name="AutoShape 126"/>
                  <p:cNvSpPr>
                    <a:spLocks noChangeArrowheads="1"/>
                  </p:cNvSpPr>
                  <p:nvPr/>
                </p:nvSpPr>
                <p:spPr bwMode="auto">
                  <a:xfrm rot="-5400000">
                    <a:off x="4145" y="1231"/>
                    <a:ext cx="255" cy="99"/>
                  </a:xfrm>
                  <a:prstGeom prst="parallelogram">
                    <a:avLst>
                      <a:gd name="adj" fmla="val 64394"/>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66" name="AutoShape 127"/>
                  <p:cNvSpPr>
                    <a:spLocks noChangeArrowheads="1"/>
                  </p:cNvSpPr>
                  <p:nvPr/>
                </p:nvSpPr>
                <p:spPr bwMode="auto">
                  <a:xfrm rot="5400000" flipH="1">
                    <a:off x="3624" y="1234"/>
                    <a:ext cx="255" cy="92"/>
                  </a:xfrm>
                  <a:prstGeom prst="parallelogram">
                    <a:avLst>
                      <a:gd name="adj" fmla="val 69293"/>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nvGrpSpPr>
                <p:cNvPr id="46160" name="Group 128"/>
                <p:cNvGrpSpPr>
                  <a:grpSpLocks/>
                </p:cNvGrpSpPr>
                <p:nvPr/>
              </p:nvGrpSpPr>
              <p:grpSpPr bwMode="auto">
                <a:xfrm flipV="1">
                  <a:off x="1127" y="3605"/>
                  <a:ext cx="522" cy="184"/>
                  <a:chOff x="3706" y="1152"/>
                  <a:chExt cx="616" cy="256"/>
                </a:xfrm>
              </p:grpSpPr>
              <p:sp>
                <p:nvSpPr>
                  <p:cNvPr id="46161" name="Rectangle 129"/>
                  <p:cNvSpPr>
                    <a:spLocks noChangeArrowheads="1"/>
                  </p:cNvSpPr>
                  <p:nvPr/>
                </p:nvSpPr>
                <p:spPr bwMode="auto">
                  <a:xfrm>
                    <a:off x="3792" y="1152"/>
                    <a:ext cx="432" cy="19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62" name="AutoShape 130"/>
                  <p:cNvSpPr>
                    <a:spLocks noChangeArrowheads="1"/>
                  </p:cNvSpPr>
                  <p:nvPr/>
                </p:nvSpPr>
                <p:spPr bwMode="auto">
                  <a:xfrm rot="-5400000">
                    <a:off x="4145" y="1231"/>
                    <a:ext cx="255" cy="99"/>
                  </a:xfrm>
                  <a:prstGeom prst="parallelogram">
                    <a:avLst>
                      <a:gd name="adj" fmla="val 64394"/>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63" name="AutoShape 131"/>
                  <p:cNvSpPr>
                    <a:spLocks noChangeArrowheads="1"/>
                  </p:cNvSpPr>
                  <p:nvPr/>
                </p:nvSpPr>
                <p:spPr bwMode="auto">
                  <a:xfrm rot="5400000" flipH="1">
                    <a:off x="3624" y="1234"/>
                    <a:ext cx="255" cy="92"/>
                  </a:xfrm>
                  <a:prstGeom prst="parallelogram">
                    <a:avLst>
                      <a:gd name="adj" fmla="val 69293"/>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grpSp>
        <p:sp>
          <p:nvSpPr>
            <p:cNvPr id="46090" name="Rectangle 132"/>
            <p:cNvSpPr>
              <a:spLocks noChangeArrowheads="1"/>
            </p:cNvSpPr>
            <p:nvPr/>
          </p:nvSpPr>
          <p:spPr bwMode="auto">
            <a:xfrm>
              <a:off x="2810" y="1552"/>
              <a:ext cx="326" cy="1030"/>
            </a:xfrm>
            <a:prstGeom prst="rect">
              <a:avLst/>
            </a:prstGeom>
            <a:solidFill>
              <a:srgbClr val="3366FF">
                <a:alpha val="41960"/>
              </a:srgb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091" name="Oval 133"/>
            <p:cNvSpPr>
              <a:spLocks noChangeArrowheads="1"/>
            </p:cNvSpPr>
            <p:nvPr/>
          </p:nvSpPr>
          <p:spPr bwMode="auto">
            <a:xfrm>
              <a:off x="2883" y="1635"/>
              <a:ext cx="47" cy="61"/>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092" name="Oval 134"/>
            <p:cNvSpPr>
              <a:spLocks noChangeArrowheads="1"/>
            </p:cNvSpPr>
            <p:nvPr/>
          </p:nvSpPr>
          <p:spPr bwMode="auto">
            <a:xfrm>
              <a:off x="2856" y="2224"/>
              <a:ext cx="47" cy="101"/>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093" name="Oval 135"/>
            <p:cNvSpPr>
              <a:spLocks noChangeArrowheads="1"/>
            </p:cNvSpPr>
            <p:nvPr/>
          </p:nvSpPr>
          <p:spPr bwMode="auto">
            <a:xfrm>
              <a:off x="2967" y="1829"/>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094" name="Oval 136"/>
            <p:cNvSpPr>
              <a:spLocks noChangeArrowheads="1"/>
            </p:cNvSpPr>
            <p:nvPr/>
          </p:nvSpPr>
          <p:spPr bwMode="auto">
            <a:xfrm>
              <a:off x="2876" y="1996"/>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095" name="Oval 137"/>
            <p:cNvSpPr>
              <a:spLocks noChangeArrowheads="1"/>
            </p:cNvSpPr>
            <p:nvPr/>
          </p:nvSpPr>
          <p:spPr bwMode="auto">
            <a:xfrm>
              <a:off x="3027" y="2141"/>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096" name="Oval 138"/>
            <p:cNvSpPr>
              <a:spLocks noChangeArrowheads="1"/>
            </p:cNvSpPr>
            <p:nvPr/>
          </p:nvSpPr>
          <p:spPr bwMode="auto">
            <a:xfrm>
              <a:off x="3027" y="1901"/>
              <a:ext cx="48" cy="4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097" name="Line 139"/>
            <p:cNvSpPr>
              <a:spLocks noChangeShapeType="1"/>
            </p:cNvSpPr>
            <p:nvPr/>
          </p:nvSpPr>
          <p:spPr bwMode="auto">
            <a:xfrm>
              <a:off x="2303" y="2064"/>
              <a:ext cx="336"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098" name="Text Box 140"/>
            <p:cNvSpPr txBox="1">
              <a:spLocks noChangeArrowheads="1"/>
            </p:cNvSpPr>
            <p:nvPr/>
          </p:nvSpPr>
          <p:spPr bwMode="auto">
            <a:xfrm>
              <a:off x="2452" y="3522"/>
              <a:ext cx="119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After Second Water Flush </a:t>
              </a:r>
            </a:p>
          </p:txBody>
        </p:sp>
        <p:grpSp>
          <p:nvGrpSpPr>
            <p:cNvPr id="46099" name="Group 141"/>
            <p:cNvGrpSpPr>
              <a:grpSpLocks/>
            </p:cNvGrpSpPr>
            <p:nvPr/>
          </p:nvGrpSpPr>
          <p:grpSpPr bwMode="auto">
            <a:xfrm>
              <a:off x="3801" y="873"/>
              <a:ext cx="577" cy="2400"/>
              <a:chOff x="1104" y="1488"/>
              <a:chExt cx="577" cy="2400"/>
            </a:xfrm>
          </p:grpSpPr>
          <p:sp>
            <p:nvSpPr>
              <p:cNvPr id="46115" name="Rectangle 142"/>
              <p:cNvSpPr>
                <a:spLocks noChangeArrowheads="1"/>
              </p:cNvSpPr>
              <p:nvPr/>
            </p:nvSpPr>
            <p:spPr bwMode="auto">
              <a:xfrm>
                <a:off x="1354" y="3744"/>
                <a:ext cx="66" cy="144"/>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46116" name="Group 143"/>
              <p:cNvGrpSpPr>
                <a:grpSpLocks/>
              </p:cNvGrpSpPr>
              <p:nvPr/>
            </p:nvGrpSpPr>
            <p:grpSpPr bwMode="auto">
              <a:xfrm>
                <a:off x="1104" y="1488"/>
                <a:ext cx="577" cy="2301"/>
                <a:chOff x="1104" y="1488"/>
                <a:chExt cx="577" cy="2301"/>
              </a:xfrm>
            </p:grpSpPr>
            <p:sp>
              <p:nvSpPr>
                <p:cNvPr id="46117" name="Rectangle 144"/>
                <p:cNvSpPr>
                  <a:spLocks noChangeArrowheads="1"/>
                </p:cNvSpPr>
                <p:nvPr/>
              </p:nvSpPr>
              <p:spPr bwMode="auto">
                <a:xfrm>
                  <a:off x="1144" y="3158"/>
                  <a:ext cx="493" cy="90"/>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18" name="Rectangle 145"/>
                <p:cNvSpPr>
                  <a:spLocks noChangeArrowheads="1"/>
                </p:cNvSpPr>
                <p:nvPr/>
              </p:nvSpPr>
              <p:spPr bwMode="auto">
                <a:xfrm>
                  <a:off x="1146" y="2137"/>
                  <a:ext cx="493" cy="90"/>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pic>
              <p:nvPicPr>
                <p:cNvPr id="46119" name="Picture 146" descr="DSC_0005"/>
                <p:cNvPicPr>
                  <a:picLocks noChangeAspect="1" noChangeArrowheads="1"/>
                </p:cNvPicPr>
                <p:nvPr/>
              </p:nvPicPr>
              <p:blipFill>
                <a:blip r:embed="rId3">
                  <a:extLst>
                    <a:ext uri="{28A0092B-C50C-407E-A947-70E740481C1C}">
                      <a14:useLocalDpi xmlns:a14="http://schemas.microsoft.com/office/drawing/2010/main" val="0"/>
                    </a:ext>
                  </a:extLst>
                </a:blip>
                <a:srcRect l="68277" t="13750" r="25888" b="43802"/>
                <a:stretch>
                  <a:fillRect/>
                </a:stretch>
              </p:blipFill>
              <p:spPr bwMode="auto">
                <a:xfrm>
                  <a:off x="1232" y="1926"/>
                  <a:ext cx="323" cy="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20" name="Rectangle 147"/>
                <p:cNvSpPr>
                  <a:spLocks noChangeArrowheads="1"/>
                </p:cNvSpPr>
                <p:nvPr/>
              </p:nvSpPr>
              <p:spPr bwMode="auto">
                <a:xfrm flipV="1">
                  <a:off x="1146" y="3617"/>
                  <a:ext cx="488" cy="7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21" name="Rectangle 148"/>
                <p:cNvSpPr>
                  <a:spLocks noChangeArrowheads="1"/>
                </p:cNvSpPr>
                <p:nvPr/>
              </p:nvSpPr>
              <p:spPr bwMode="auto">
                <a:xfrm>
                  <a:off x="1349" y="1488"/>
                  <a:ext cx="81" cy="144"/>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22" name="Rectangle 149"/>
                <p:cNvSpPr>
                  <a:spLocks noChangeArrowheads="1"/>
                </p:cNvSpPr>
                <p:nvPr/>
              </p:nvSpPr>
              <p:spPr bwMode="auto">
                <a:xfrm>
                  <a:off x="1151" y="1700"/>
                  <a:ext cx="488" cy="7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23" name="Rectangle 150"/>
                <p:cNvSpPr>
                  <a:spLocks noChangeArrowheads="1"/>
                </p:cNvSpPr>
                <p:nvPr/>
              </p:nvSpPr>
              <p:spPr bwMode="auto">
                <a:xfrm>
                  <a:off x="1191" y="1736"/>
                  <a:ext cx="407" cy="433"/>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24" name="Rectangle 151"/>
                <p:cNvSpPr>
                  <a:spLocks noChangeArrowheads="1"/>
                </p:cNvSpPr>
                <p:nvPr/>
              </p:nvSpPr>
              <p:spPr bwMode="auto">
                <a:xfrm>
                  <a:off x="1191" y="3216"/>
                  <a:ext cx="407" cy="433"/>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25" name="Rectangle 152"/>
                <p:cNvSpPr>
                  <a:spLocks noChangeArrowheads="1"/>
                </p:cNvSpPr>
                <p:nvPr/>
              </p:nvSpPr>
              <p:spPr bwMode="auto">
                <a:xfrm>
                  <a:off x="1232" y="2169"/>
                  <a:ext cx="325" cy="10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26" name="Rectangle 153"/>
                <p:cNvSpPr>
                  <a:spLocks noChangeArrowheads="1"/>
                </p:cNvSpPr>
                <p:nvPr/>
              </p:nvSpPr>
              <p:spPr bwMode="auto">
                <a:xfrm>
                  <a:off x="1110" y="2097"/>
                  <a:ext cx="569" cy="72"/>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27" name="Rectangle 154"/>
                <p:cNvSpPr>
                  <a:spLocks noChangeArrowheads="1"/>
                </p:cNvSpPr>
                <p:nvPr/>
              </p:nvSpPr>
              <p:spPr bwMode="auto">
                <a:xfrm>
                  <a:off x="1110" y="3213"/>
                  <a:ext cx="569" cy="72"/>
                </a:xfrm>
                <a:prstGeom prst="rect">
                  <a:avLst/>
                </a:prstGeom>
                <a:solidFill>
                  <a:srgbClr val="969696"/>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nvGrpSpPr>
                <p:cNvPr id="46128" name="Group 155"/>
                <p:cNvGrpSpPr>
                  <a:grpSpLocks/>
                </p:cNvGrpSpPr>
                <p:nvPr/>
              </p:nvGrpSpPr>
              <p:grpSpPr bwMode="auto">
                <a:xfrm>
                  <a:off x="1105" y="1877"/>
                  <a:ext cx="576" cy="290"/>
                  <a:chOff x="3426" y="1485"/>
                  <a:chExt cx="652" cy="387"/>
                </a:xfrm>
              </p:grpSpPr>
              <p:sp>
                <p:nvSpPr>
                  <p:cNvPr id="46141" name="Rectangle 156"/>
                  <p:cNvSpPr>
                    <a:spLocks noChangeArrowheads="1"/>
                  </p:cNvSpPr>
                  <p:nvPr/>
                </p:nvSpPr>
                <p:spPr bwMode="auto">
                  <a:xfrm>
                    <a:off x="3569" y="1488"/>
                    <a:ext cx="366" cy="288"/>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42" name="AutoShape 157"/>
                  <p:cNvSpPr>
                    <a:spLocks noChangeArrowheads="1"/>
                  </p:cNvSpPr>
                  <p:nvPr/>
                </p:nvSpPr>
                <p:spPr bwMode="auto">
                  <a:xfrm rot="-5400000">
                    <a:off x="3814" y="1605"/>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43" name="AutoShape 158"/>
                  <p:cNvSpPr>
                    <a:spLocks noChangeArrowheads="1"/>
                  </p:cNvSpPr>
                  <p:nvPr/>
                </p:nvSpPr>
                <p:spPr bwMode="auto">
                  <a:xfrm rot="5400000" flipH="1">
                    <a:off x="3306" y="1608"/>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nvGrpSpPr>
                <p:cNvPr id="46129" name="Group 159"/>
                <p:cNvGrpSpPr>
                  <a:grpSpLocks/>
                </p:cNvGrpSpPr>
                <p:nvPr/>
              </p:nvGrpSpPr>
              <p:grpSpPr bwMode="auto">
                <a:xfrm flipV="1">
                  <a:off x="1104" y="3213"/>
                  <a:ext cx="577" cy="289"/>
                  <a:chOff x="3426" y="1485"/>
                  <a:chExt cx="652" cy="387"/>
                </a:xfrm>
              </p:grpSpPr>
              <p:sp>
                <p:nvSpPr>
                  <p:cNvPr id="46138" name="Rectangle 160"/>
                  <p:cNvSpPr>
                    <a:spLocks noChangeArrowheads="1"/>
                  </p:cNvSpPr>
                  <p:nvPr/>
                </p:nvSpPr>
                <p:spPr bwMode="auto">
                  <a:xfrm flipV="1">
                    <a:off x="3569" y="1488"/>
                    <a:ext cx="366" cy="288"/>
                  </a:xfrm>
                  <a:prstGeom prst="rect">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39" name="AutoShape 161"/>
                  <p:cNvSpPr>
                    <a:spLocks noChangeArrowheads="1"/>
                  </p:cNvSpPr>
                  <p:nvPr/>
                </p:nvSpPr>
                <p:spPr bwMode="auto">
                  <a:xfrm rot="-5400000">
                    <a:off x="3814" y="1605"/>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40" name="AutoShape 162"/>
                  <p:cNvSpPr>
                    <a:spLocks noChangeArrowheads="1"/>
                  </p:cNvSpPr>
                  <p:nvPr/>
                </p:nvSpPr>
                <p:spPr bwMode="auto">
                  <a:xfrm rot="5400000" flipH="1">
                    <a:off x="3306" y="1608"/>
                    <a:ext cx="384" cy="144"/>
                  </a:xfrm>
                  <a:prstGeom prst="parallelogram">
                    <a:avLst>
                      <a:gd name="adj" fmla="val 66667"/>
                    </a:avLst>
                  </a:prstGeom>
                  <a:solidFill>
                    <a:srgbClr val="C0C0C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nvGrpSpPr>
                <p:cNvPr id="46130" name="Group 163"/>
                <p:cNvGrpSpPr>
                  <a:grpSpLocks/>
                </p:cNvGrpSpPr>
                <p:nvPr/>
              </p:nvGrpSpPr>
              <p:grpSpPr bwMode="auto">
                <a:xfrm>
                  <a:off x="1136" y="1592"/>
                  <a:ext cx="522" cy="192"/>
                  <a:chOff x="3706" y="1152"/>
                  <a:chExt cx="616" cy="256"/>
                </a:xfrm>
              </p:grpSpPr>
              <p:sp>
                <p:nvSpPr>
                  <p:cNvPr id="46135" name="Rectangle 164"/>
                  <p:cNvSpPr>
                    <a:spLocks noChangeArrowheads="1"/>
                  </p:cNvSpPr>
                  <p:nvPr/>
                </p:nvSpPr>
                <p:spPr bwMode="auto">
                  <a:xfrm>
                    <a:off x="3792" y="1152"/>
                    <a:ext cx="432" cy="19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36" name="AutoShape 165"/>
                  <p:cNvSpPr>
                    <a:spLocks noChangeArrowheads="1"/>
                  </p:cNvSpPr>
                  <p:nvPr/>
                </p:nvSpPr>
                <p:spPr bwMode="auto">
                  <a:xfrm rot="-5400000">
                    <a:off x="4145" y="1231"/>
                    <a:ext cx="255" cy="99"/>
                  </a:xfrm>
                  <a:prstGeom prst="parallelogram">
                    <a:avLst>
                      <a:gd name="adj" fmla="val 64394"/>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37" name="AutoShape 166"/>
                  <p:cNvSpPr>
                    <a:spLocks noChangeArrowheads="1"/>
                  </p:cNvSpPr>
                  <p:nvPr/>
                </p:nvSpPr>
                <p:spPr bwMode="auto">
                  <a:xfrm rot="5400000" flipH="1">
                    <a:off x="3624" y="1234"/>
                    <a:ext cx="255" cy="92"/>
                  </a:xfrm>
                  <a:prstGeom prst="parallelogram">
                    <a:avLst>
                      <a:gd name="adj" fmla="val 69293"/>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nvGrpSpPr>
                <p:cNvPr id="46131" name="Group 167"/>
                <p:cNvGrpSpPr>
                  <a:grpSpLocks/>
                </p:cNvGrpSpPr>
                <p:nvPr/>
              </p:nvGrpSpPr>
              <p:grpSpPr bwMode="auto">
                <a:xfrm flipV="1">
                  <a:off x="1127" y="3605"/>
                  <a:ext cx="522" cy="184"/>
                  <a:chOff x="3706" y="1152"/>
                  <a:chExt cx="616" cy="256"/>
                </a:xfrm>
              </p:grpSpPr>
              <p:sp>
                <p:nvSpPr>
                  <p:cNvPr id="46132" name="Rectangle 168"/>
                  <p:cNvSpPr>
                    <a:spLocks noChangeArrowheads="1"/>
                  </p:cNvSpPr>
                  <p:nvPr/>
                </p:nvSpPr>
                <p:spPr bwMode="auto">
                  <a:xfrm>
                    <a:off x="3792" y="1152"/>
                    <a:ext cx="432" cy="192"/>
                  </a:xfrm>
                  <a:prstGeom prst="rect">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33" name="AutoShape 169"/>
                  <p:cNvSpPr>
                    <a:spLocks noChangeArrowheads="1"/>
                  </p:cNvSpPr>
                  <p:nvPr/>
                </p:nvSpPr>
                <p:spPr bwMode="auto">
                  <a:xfrm rot="-5400000">
                    <a:off x="4145" y="1231"/>
                    <a:ext cx="255" cy="99"/>
                  </a:xfrm>
                  <a:prstGeom prst="parallelogram">
                    <a:avLst>
                      <a:gd name="adj" fmla="val 64394"/>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34" name="AutoShape 170"/>
                  <p:cNvSpPr>
                    <a:spLocks noChangeArrowheads="1"/>
                  </p:cNvSpPr>
                  <p:nvPr/>
                </p:nvSpPr>
                <p:spPr bwMode="auto">
                  <a:xfrm rot="5400000" flipH="1">
                    <a:off x="3624" y="1234"/>
                    <a:ext cx="255" cy="92"/>
                  </a:xfrm>
                  <a:prstGeom prst="parallelogram">
                    <a:avLst>
                      <a:gd name="adj" fmla="val 69293"/>
                    </a:avLst>
                  </a:prstGeom>
                  <a:solidFill>
                    <a:srgbClr val="CCFFCC"/>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grpSp>
        </p:grpSp>
        <p:sp>
          <p:nvSpPr>
            <p:cNvPr id="46100" name="Rectangle 171"/>
            <p:cNvSpPr>
              <a:spLocks noChangeArrowheads="1"/>
            </p:cNvSpPr>
            <p:nvPr/>
          </p:nvSpPr>
          <p:spPr bwMode="auto">
            <a:xfrm>
              <a:off x="3923" y="1561"/>
              <a:ext cx="326" cy="1030"/>
            </a:xfrm>
            <a:prstGeom prst="rect">
              <a:avLst/>
            </a:prstGeom>
            <a:solidFill>
              <a:srgbClr val="3366FF">
                <a:alpha val="41960"/>
              </a:srgbClr>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01" name="Oval 172"/>
            <p:cNvSpPr>
              <a:spLocks noChangeArrowheads="1"/>
            </p:cNvSpPr>
            <p:nvPr/>
          </p:nvSpPr>
          <p:spPr bwMode="auto">
            <a:xfrm>
              <a:off x="3996" y="1656"/>
              <a:ext cx="47" cy="49"/>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02" name="Oval 173"/>
            <p:cNvSpPr>
              <a:spLocks noChangeArrowheads="1"/>
            </p:cNvSpPr>
            <p:nvPr/>
          </p:nvSpPr>
          <p:spPr bwMode="auto">
            <a:xfrm>
              <a:off x="3969" y="2256"/>
              <a:ext cx="47" cy="7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03" name="Oval 174"/>
            <p:cNvSpPr>
              <a:spLocks noChangeArrowheads="1"/>
            </p:cNvSpPr>
            <p:nvPr/>
          </p:nvSpPr>
          <p:spPr bwMode="auto">
            <a:xfrm>
              <a:off x="4080" y="1848"/>
              <a:ext cx="48" cy="38"/>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04" name="Oval 175"/>
            <p:cNvSpPr>
              <a:spLocks noChangeArrowheads="1"/>
            </p:cNvSpPr>
            <p:nvPr/>
          </p:nvSpPr>
          <p:spPr bwMode="auto">
            <a:xfrm>
              <a:off x="3989" y="2013"/>
              <a:ext cx="48" cy="40"/>
            </a:xfrm>
            <a:prstGeom prst="ellipse">
              <a:avLst/>
            </a:prstGeom>
            <a:solidFill>
              <a:srgbClr val="FF0000">
                <a:alpha val="41960"/>
              </a:srgbClr>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05" name="Line 176"/>
            <p:cNvSpPr>
              <a:spLocks noChangeShapeType="1"/>
            </p:cNvSpPr>
            <p:nvPr/>
          </p:nvSpPr>
          <p:spPr bwMode="auto">
            <a:xfrm>
              <a:off x="3354" y="2096"/>
              <a:ext cx="336"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06" name="Rectangle 177"/>
            <p:cNvSpPr>
              <a:spLocks noChangeArrowheads="1"/>
            </p:cNvSpPr>
            <p:nvPr/>
          </p:nvSpPr>
          <p:spPr bwMode="auto">
            <a:xfrm>
              <a:off x="3994" y="776"/>
              <a:ext cx="192" cy="144"/>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07" name="Rectangle 178"/>
            <p:cNvSpPr>
              <a:spLocks noChangeArrowheads="1"/>
            </p:cNvSpPr>
            <p:nvPr/>
          </p:nvSpPr>
          <p:spPr bwMode="auto">
            <a:xfrm>
              <a:off x="3991" y="3230"/>
              <a:ext cx="192" cy="144"/>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08" name="Text Box 179"/>
            <p:cNvSpPr txBox="1">
              <a:spLocks noChangeArrowheads="1"/>
            </p:cNvSpPr>
            <p:nvPr/>
          </p:nvSpPr>
          <p:spPr bwMode="auto">
            <a:xfrm>
              <a:off x="3638" y="3552"/>
              <a:ext cx="93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After Third Water Flush</a:t>
              </a:r>
            </a:p>
          </p:txBody>
        </p:sp>
        <p:sp>
          <p:nvSpPr>
            <p:cNvPr id="46109" name="Rectangle 180"/>
            <p:cNvSpPr>
              <a:spLocks noChangeArrowheads="1"/>
            </p:cNvSpPr>
            <p:nvPr/>
          </p:nvSpPr>
          <p:spPr bwMode="auto">
            <a:xfrm>
              <a:off x="615" y="802"/>
              <a:ext cx="192" cy="144"/>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10" name="Rectangle 181"/>
            <p:cNvSpPr>
              <a:spLocks noChangeArrowheads="1"/>
            </p:cNvSpPr>
            <p:nvPr/>
          </p:nvSpPr>
          <p:spPr bwMode="auto">
            <a:xfrm>
              <a:off x="606" y="3272"/>
              <a:ext cx="192" cy="144"/>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11" name="Rectangle 182"/>
            <p:cNvSpPr>
              <a:spLocks noChangeArrowheads="1"/>
            </p:cNvSpPr>
            <p:nvPr/>
          </p:nvSpPr>
          <p:spPr bwMode="auto">
            <a:xfrm>
              <a:off x="1796" y="3214"/>
              <a:ext cx="192" cy="144"/>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12" name="Rectangle 183"/>
            <p:cNvSpPr>
              <a:spLocks noChangeArrowheads="1"/>
            </p:cNvSpPr>
            <p:nvPr/>
          </p:nvSpPr>
          <p:spPr bwMode="auto">
            <a:xfrm>
              <a:off x="2874" y="3222"/>
              <a:ext cx="192" cy="144"/>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13" name="Rectangle 184"/>
            <p:cNvSpPr>
              <a:spLocks noChangeArrowheads="1"/>
            </p:cNvSpPr>
            <p:nvPr/>
          </p:nvSpPr>
          <p:spPr bwMode="auto">
            <a:xfrm>
              <a:off x="1796" y="750"/>
              <a:ext cx="192" cy="144"/>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46114" name="Rectangle 185"/>
            <p:cNvSpPr>
              <a:spLocks noChangeArrowheads="1"/>
            </p:cNvSpPr>
            <p:nvPr/>
          </p:nvSpPr>
          <p:spPr bwMode="auto">
            <a:xfrm>
              <a:off x="2880" y="768"/>
              <a:ext cx="192" cy="144"/>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2952540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76200"/>
            <a:ext cx="7772400" cy="715963"/>
          </a:xfrm>
        </p:spPr>
        <p:txBody>
          <a:bodyPr/>
          <a:lstStyle/>
          <a:p>
            <a:r>
              <a:rPr lang="en-US" altLang="en-US" sz="3200" dirty="0" smtClean="0">
                <a:solidFill>
                  <a:srgbClr val="0066FF"/>
                </a:solidFill>
              </a:rPr>
              <a:t>Organic Liquid Dissolution</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85813"/>
            <a:ext cx="7543800"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20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228600" y="1066800"/>
            <a:ext cx="8610600" cy="533400"/>
          </a:xfrm>
        </p:spPr>
        <p:txBody>
          <a:bodyPr/>
          <a:lstStyle/>
          <a:p>
            <a:pPr marL="57150" indent="0">
              <a:buFontTx/>
              <a:buNone/>
              <a:defRPr/>
            </a:pPr>
            <a:r>
              <a:rPr lang="en-US" altLang="en-US" sz="2400" dirty="0" smtClean="0">
                <a:latin typeface="Arial" panose="020B0604020202020204" pitchFamily="34" charset="0"/>
                <a:cs typeface="Arial" panose="020B0604020202020204" pitchFamily="34" charset="0"/>
              </a:rPr>
              <a:t>Pink beam</a:t>
            </a:r>
          </a:p>
          <a:p>
            <a:pPr marL="57150" indent="0">
              <a:buFontTx/>
              <a:buNone/>
              <a:defRPr/>
            </a:pPr>
            <a:r>
              <a:rPr lang="en-US" altLang="en-US" sz="2400" dirty="0">
                <a:latin typeface="Arial" panose="020B0604020202020204" pitchFamily="34" charset="0"/>
                <a:cs typeface="Arial" panose="020B0604020202020204" pitchFamily="34" charset="0"/>
              </a:rPr>
              <a:t>3.2 </a:t>
            </a:r>
            <a:r>
              <a:rPr lang="en-US" altLang="en-US" sz="2400" dirty="0" smtClean="0">
                <a:latin typeface="Arial" panose="020B0604020202020204" pitchFamily="34" charset="0"/>
                <a:cs typeface="Arial" panose="020B0604020202020204" pitchFamily="34" charset="0"/>
              </a:rPr>
              <a:t>µm/pixel</a:t>
            </a:r>
          </a:p>
          <a:p>
            <a:pPr marL="57150" indent="0">
              <a:buFontTx/>
              <a:buNone/>
              <a:defRPr/>
            </a:pPr>
            <a:r>
              <a:rPr lang="en-US" altLang="en-US" sz="2400" dirty="0" smtClean="0">
                <a:latin typeface="Arial" panose="020B0604020202020204" pitchFamily="34" charset="0"/>
                <a:cs typeface="Arial" panose="020B0604020202020204" pitchFamily="34" charset="0"/>
              </a:rPr>
              <a:t>9.5 seconds per dataset</a:t>
            </a:r>
          </a:p>
          <a:p>
            <a:pPr marL="57150" indent="0">
              <a:buFontTx/>
              <a:buNone/>
              <a:defRPr/>
            </a:pPr>
            <a:r>
              <a:rPr lang="en-US" altLang="en-US" sz="2400" dirty="0" smtClean="0">
                <a:latin typeface="Arial" panose="020B0604020202020204" pitchFamily="34" charset="0"/>
                <a:cs typeface="Arial" panose="020B0604020202020204" pitchFamily="34" charset="0"/>
              </a:rPr>
              <a:t>Collected datasets every ~60 seconds for 30 minutes while column was drained</a:t>
            </a:r>
            <a:endParaRPr lang="en-US" altLang="en-US" sz="2400" dirty="0">
              <a:latin typeface="Arial" panose="020B0604020202020204" pitchFamily="34" charset="0"/>
              <a:cs typeface="Arial" panose="020B0604020202020204" pitchFamily="34" charset="0"/>
            </a:endParaRPr>
          </a:p>
          <a:p>
            <a:pPr marL="228600" indent="-228600">
              <a:buFontTx/>
              <a:buNone/>
              <a:defRPr/>
            </a:pPr>
            <a:endParaRPr lang="en-US" altLang="en-US" sz="1200" dirty="0" smtClean="0">
              <a:latin typeface="Arial" panose="020B0604020202020204" pitchFamily="34" charset="0"/>
              <a:cs typeface="Arial" panose="020B0604020202020204" pitchFamily="34" charset="0"/>
            </a:endParaRPr>
          </a:p>
          <a:p>
            <a:pPr marL="228600" indent="-228600">
              <a:buFontTx/>
              <a:buNone/>
              <a:defRPr/>
            </a:pPr>
            <a:endParaRPr lang="en-US" altLang="en-US" sz="2400" dirty="0" smtClean="0">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p:nvPr>
        </p:nvSpPr>
        <p:spPr>
          <a:xfrm>
            <a:off x="228600" y="88634"/>
            <a:ext cx="8686800" cy="1152331"/>
          </a:xfrm>
        </p:spPr>
        <p:txBody>
          <a:bodyPr/>
          <a:lstStyle/>
          <a:p>
            <a:r>
              <a:rPr lang="en-US" altLang="en-US" sz="2800" b="1" dirty="0" smtClean="0">
                <a:solidFill>
                  <a:srgbClr val="0066FF"/>
                </a:solidFill>
                <a:latin typeface="Arial" panose="020B0604020202020204" pitchFamily="34" charset="0"/>
                <a:cs typeface="Arial" panose="020B0604020202020204" pitchFamily="34" charset="0"/>
              </a:rPr>
              <a:t>High speed Tomography </a:t>
            </a:r>
            <a:br>
              <a:rPr lang="en-US" altLang="en-US" sz="2800" b="1" dirty="0" smtClean="0">
                <a:solidFill>
                  <a:srgbClr val="0066FF"/>
                </a:solidFill>
                <a:latin typeface="Arial" panose="020B0604020202020204" pitchFamily="34" charset="0"/>
                <a:cs typeface="Arial" panose="020B0604020202020204" pitchFamily="34" charset="0"/>
              </a:rPr>
            </a:br>
            <a:r>
              <a:rPr lang="en-US" altLang="en-US" sz="2800" b="1" dirty="0" smtClean="0">
                <a:solidFill>
                  <a:srgbClr val="0066FF"/>
                </a:solidFill>
                <a:latin typeface="Arial" panose="020B0604020202020204" pitchFamily="34" charset="0"/>
                <a:cs typeface="Arial" panose="020B0604020202020204" pitchFamily="34" charset="0"/>
              </a:rPr>
              <a:t>Fluid drainage and imbibition in sandstone</a:t>
            </a:r>
            <a:br>
              <a:rPr lang="en-US" altLang="en-US" sz="2800" b="1" dirty="0" smtClean="0">
                <a:solidFill>
                  <a:srgbClr val="0066FF"/>
                </a:solidFill>
                <a:latin typeface="Arial" panose="020B0604020202020204" pitchFamily="34" charset="0"/>
                <a:cs typeface="Arial" panose="020B0604020202020204" pitchFamily="34" charset="0"/>
              </a:rPr>
            </a:br>
            <a:r>
              <a:rPr lang="en-US" altLang="en-US" sz="2000" b="1" dirty="0">
                <a:solidFill>
                  <a:srgbClr val="0066FF"/>
                </a:solidFill>
              </a:rPr>
              <a:t>Douglas </a:t>
            </a:r>
            <a:r>
              <a:rPr lang="en-US" altLang="en-US" sz="2000" b="1" dirty="0" err="1">
                <a:solidFill>
                  <a:srgbClr val="0066FF"/>
                </a:solidFill>
              </a:rPr>
              <a:t>Meisenheimer</a:t>
            </a:r>
            <a:r>
              <a:rPr lang="en-US" altLang="en-US" sz="2000" b="1" dirty="0">
                <a:solidFill>
                  <a:srgbClr val="0066FF"/>
                </a:solidFill>
              </a:rPr>
              <a:t>, Oregon State University</a:t>
            </a:r>
            <a:endParaRPr lang="en-US" altLang="en-US" sz="2000" b="1" dirty="0" smtClean="0">
              <a:solidFill>
                <a:srgbClr val="0066FF"/>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219200" y="59436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715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Time 0 dataset</a:t>
            </a:r>
          </a:p>
          <a:p>
            <a:pPr marL="228600" marR="0" lvl="0" indent="-228600" algn="ctr" defTabSz="914400" rtl="0" eaLnBrk="0" fontAlgn="base" latinLnBrk="0" hangingPunct="0">
              <a:lnSpc>
                <a:spcPct val="100000"/>
              </a:lnSpc>
              <a:spcBef>
                <a:spcPct val="20000"/>
              </a:spcBef>
              <a:spcAft>
                <a:spcPct val="0"/>
              </a:spcAft>
              <a:buClrTx/>
              <a:buSzTx/>
              <a:buFontTx/>
              <a:buNone/>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a:p>
            <a:pPr marL="228600" marR="0" lvl="0" indent="-228600" algn="ctr"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pic>
        <p:nvPicPr>
          <p:cNvPr id="44037" name="Picture 2" descr="C:\Talks\SPIE 2016\13_Drainage_05_Sand_X_A959.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00400"/>
            <a:ext cx="41148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3" descr="C:\Talks\SPIE 2016\13_Drainage_05_Sand_X_X959.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24213"/>
            <a:ext cx="411480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181600" y="59436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715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30 minutes later</a:t>
            </a:r>
          </a:p>
          <a:p>
            <a:pPr marL="228600" marR="0" lvl="0" indent="-228600" algn="ctr" defTabSz="914400" rtl="0" eaLnBrk="0" fontAlgn="base" latinLnBrk="0" hangingPunct="0">
              <a:lnSpc>
                <a:spcPct val="100000"/>
              </a:lnSpc>
              <a:spcBef>
                <a:spcPct val="20000"/>
              </a:spcBef>
              <a:spcAft>
                <a:spcPct val="0"/>
              </a:spcAft>
              <a:buClrTx/>
              <a:buSzTx/>
              <a:buFontTx/>
              <a:buNone/>
              <a:tabLst/>
              <a:defRPr/>
            </a:pP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a:p>
            <a:pPr marL="228600" marR="0" lvl="0" indent="-228600" algn="ctr"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9881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304800" y="76200"/>
            <a:ext cx="3886200" cy="3906327"/>
          </a:xfrm>
          <a:prstGeom prst="rect">
            <a:avLst/>
          </a:prstGeom>
          <a:noFill/>
          <a:ln w="9525">
            <a:noFill/>
            <a:miter lim="800000"/>
            <a:headEnd/>
            <a:tailEnd/>
          </a:ln>
          <a:effectLst/>
        </p:spPr>
        <p:txBody>
          <a:bodyPr wrap="square"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X-ray Fluorescence </a:t>
            </a:r>
            <a:r>
              <a:rPr kumimoji="0" lang="en-US" sz="2400" b="1" i="0" u="none" strike="noStrike" kern="1200" cap="none" spc="0" normalizeH="0" baseline="0" noProof="0" dirty="0" smtClean="0">
                <a:ln>
                  <a:noFill/>
                </a:ln>
                <a:solidFill>
                  <a:srgbClr val="0000FF"/>
                </a:solidFill>
                <a:effectLst/>
                <a:uLnTx/>
                <a:uFillTx/>
                <a:latin typeface="Calibri"/>
                <a:ea typeface="+mn-ea"/>
                <a:cs typeface="+mn-cs"/>
              </a:rPr>
              <a:t>Microprobe</a:t>
            </a:r>
            <a:endParaRPr kumimoji="0" lang="en-US" sz="2400" b="1" i="0" u="none" strike="noStrike" kern="1200" cap="none" spc="0" normalizeH="0" baseline="0" noProof="0" dirty="0">
              <a:ln>
                <a:noFill/>
              </a:ln>
              <a:solidFill>
                <a:srgbClr val="0000FF"/>
              </a:solidFill>
              <a:effectLst/>
              <a:uLnTx/>
              <a:uFillTx/>
              <a:latin typeface="Calibri"/>
              <a:ea typeface="+mn-ea"/>
              <a:cs typeface="Times New Roman" pitchFamily="18" charset="0"/>
            </a:endParaRPr>
          </a:p>
          <a:p>
            <a:pPr marL="0" marR="0" lvl="0" indent="0" algn="just" defTabSz="914400" rtl="0" eaLnBrk="0" fontAlgn="base" latinLnBrk="0" hangingPunct="0">
              <a:lnSpc>
                <a:spcPct val="90000"/>
              </a:lnSpc>
              <a:spcBef>
                <a:spcPct val="20000"/>
              </a:spcBef>
              <a:spcAft>
                <a:spcPct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Calibri"/>
                <a:ea typeface="+mn-ea"/>
                <a:cs typeface="Arial" charset="0"/>
              </a:rPr>
              <a:t>Methods: </a:t>
            </a:r>
          </a:p>
          <a:p>
            <a:pPr marL="0" marR="0" lvl="0" indent="0"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 Trace element composition (</a:t>
            </a:r>
            <a:r>
              <a:rPr kumimoji="0" lang="en-US" sz="1800" b="0" i="0" u="none" strike="noStrike" kern="1200" cap="none" spc="0" normalizeH="0" baseline="0" noProof="0" dirty="0" err="1" smtClean="0">
                <a:ln>
                  <a:noFill/>
                </a:ln>
                <a:solidFill>
                  <a:prstClr val="black"/>
                </a:solidFill>
                <a:effectLst/>
                <a:uLnTx/>
                <a:uFillTx/>
                <a:latin typeface="Calibri"/>
                <a:ea typeface="+mn-ea"/>
                <a:cs typeface="Arial" charset="0"/>
              </a:rPr>
              <a:t>attogram</a:t>
            </a: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 MDL)</a:t>
            </a:r>
          </a:p>
          <a:p>
            <a:pPr marL="0" marR="0" lvl="0" indent="0"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 Oxidation state and speciation (1 </a:t>
            </a:r>
            <a:r>
              <a:rPr kumimoji="0" lang="en-US" sz="1800" b="0" i="0" u="none" strike="noStrike" kern="1200" cap="none" spc="0" normalizeH="0" baseline="0" noProof="0" dirty="0" err="1" smtClean="0">
                <a:ln>
                  <a:noFill/>
                </a:ln>
                <a:solidFill>
                  <a:prstClr val="black"/>
                </a:solidFill>
                <a:effectLst/>
                <a:uLnTx/>
                <a:uFillTx/>
                <a:latin typeface="Calibri"/>
                <a:ea typeface="+mn-ea"/>
                <a:cs typeface="Arial" charset="0"/>
              </a:rPr>
              <a:t>ppm</a:t>
            </a: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 XANES, 100 </a:t>
            </a:r>
            <a:r>
              <a:rPr kumimoji="0" lang="en-US" sz="1800" b="0" i="0" u="none" strike="noStrike" kern="1200" cap="none" spc="0" normalizeH="0" baseline="0" noProof="0" dirty="0" err="1" smtClean="0">
                <a:ln>
                  <a:noFill/>
                </a:ln>
                <a:solidFill>
                  <a:prstClr val="black"/>
                </a:solidFill>
                <a:effectLst/>
                <a:uLnTx/>
                <a:uFillTx/>
                <a:latin typeface="Calibri"/>
                <a:ea typeface="+mn-ea"/>
                <a:cs typeface="Arial" charset="0"/>
              </a:rPr>
              <a:t>ppm</a:t>
            </a: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 EXAFS)</a:t>
            </a:r>
          </a:p>
          <a:p>
            <a:pPr marL="0" marR="0" lvl="0" indent="0"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 Element mapping: 2D composition and oxidation state imaging </a:t>
            </a:r>
          </a:p>
          <a:p>
            <a:pPr marL="0" marR="0" lvl="0" indent="0"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 Fluorescence CT:  Internal 2D and 3D elemental imaging</a:t>
            </a:r>
          </a:p>
          <a:p>
            <a:pPr marL="0" marR="0" lvl="0" indent="0" algn="just"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Arial" charset="0"/>
              </a:rPr>
              <a:t> XRD: phase identification and correlation with elemental and </a:t>
            </a:r>
          </a:p>
        </p:txBody>
      </p:sp>
      <p:sp>
        <p:nvSpPr>
          <p:cNvPr id="128004" name="Text Box 4"/>
          <p:cNvSpPr txBox="1">
            <a:spLocks noChangeArrowheads="1"/>
          </p:cNvSpPr>
          <p:nvPr/>
        </p:nvSpPr>
        <p:spPr bwMode="auto">
          <a:xfrm>
            <a:off x="304800" y="3886200"/>
            <a:ext cx="4267200" cy="2585965"/>
          </a:xfrm>
          <a:prstGeom prst="rect">
            <a:avLst/>
          </a:prstGeom>
          <a:noFill/>
          <a:ln w="9525">
            <a:noFill/>
            <a:miter lim="800000"/>
            <a:headEnd/>
            <a:tailEnd/>
          </a:ln>
          <a:effectLst/>
        </p:spPr>
        <p:txBody>
          <a:bodyPr wrap="square" lIns="92075" tIns="46038" rIns="92075" bIns="46038">
            <a:spAutoFit/>
          </a:bodyPr>
          <a:lstStyle/>
          <a:p>
            <a:pPr marL="0" marR="0" lvl="0" indent="0" algn="just" defTabSz="914400" rtl="0" eaLnBrk="0" fontAlgn="base" latinLnBrk="0" hangingPunct="0">
              <a:lnSpc>
                <a:spcPct val="90000"/>
              </a:lnSpc>
              <a:spcBef>
                <a:spcPct val="20000"/>
              </a:spcBef>
              <a:spcAft>
                <a:spcPct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Calibri"/>
                <a:ea typeface="+mn-ea"/>
                <a:cs typeface="Arial" charset="0"/>
              </a:rPr>
              <a:t>Instruments (APS 13-ID-E):</a:t>
            </a:r>
          </a:p>
          <a:p>
            <a:pPr marL="0" marR="0" lvl="0" indent="0" algn="just" defTabSz="914400" rtl="0" eaLnBrk="0" fontAlgn="base" latinLnBrk="0" hangingPunct="0">
              <a:lnSpc>
                <a:spcPct val="9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smtClean="0">
                <a:ln>
                  <a:noFill/>
                </a:ln>
                <a:solidFill>
                  <a:srgbClr val="000000"/>
                </a:solidFill>
                <a:effectLst/>
                <a:uLnTx/>
                <a:uFillTx/>
                <a:latin typeface="Calibri"/>
                <a:ea typeface="+mn-ea"/>
                <a:cs typeface="Arial" charset="0"/>
              </a:rPr>
              <a:t>  </a:t>
            </a:r>
            <a:r>
              <a:rPr kumimoji="0" lang="en-US" sz="1800" b="0" i="0" u="none" strike="noStrike" kern="1200" cap="none" spc="0" normalizeH="0" baseline="0" noProof="0" dirty="0" smtClean="0">
                <a:ln>
                  <a:noFill/>
                </a:ln>
                <a:solidFill>
                  <a:srgbClr val="000000"/>
                </a:solidFill>
                <a:effectLst/>
                <a:uLnTx/>
                <a:uFillTx/>
                <a:latin typeface="Calibri"/>
                <a:ea typeface="+mn-ea"/>
                <a:cs typeface="Arial" charset="0"/>
              </a:rPr>
              <a:t>Monochromatic (undulator; 2.3-26 keV)</a:t>
            </a:r>
          </a:p>
          <a:p>
            <a:pPr marL="0" marR="0" lvl="0" indent="0" algn="just" defTabSz="914400" rtl="0" eaLnBrk="0" fontAlgn="base" latinLnBrk="0" hangingPunct="0">
              <a:lnSpc>
                <a:spcPct val="9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Calibri"/>
                <a:ea typeface="+mn-ea"/>
                <a:cs typeface="Arial" charset="0"/>
              </a:rPr>
              <a:t>  X-ray </a:t>
            </a:r>
            <a:r>
              <a:rPr kumimoji="0" lang="en-US" sz="1800" b="0" i="0" u="none" strike="noStrike" kern="1200" cap="none" spc="0" normalizeH="0" baseline="0" noProof="0" dirty="0" err="1" smtClean="0">
                <a:ln>
                  <a:noFill/>
                </a:ln>
                <a:solidFill>
                  <a:srgbClr val="000000"/>
                </a:solidFill>
                <a:effectLst/>
                <a:uLnTx/>
                <a:uFillTx/>
                <a:latin typeface="Calibri"/>
                <a:ea typeface="+mn-ea"/>
                <a:cs typeface="Arial" charset="0"/>
              </a:rPr>
              <a:t>microfocusing</a:t>
            </a:r>
            <a:r>
              <a:rPr kumimoji="0" lang="en-US" sz="1800" b="0" i="0" u="none" strike="noStrike" kern="1200" cap="none" spc="0" normalizeH="0" baseline="0" noProof="0" dirty="0" smtClean="0">
                <a:ln>
                  <a:noFill/>
                </a:ln>
                <a:solidFill>
                  <a:srgbClr val="000000"/>
                </a:solidFill>
                <a:effectLst/>
                <a:uLnTx/>
                <a:uFillTx/>
                <a:latin typeface="Calibri"/>
                <a:ea typeface="+mn-ea"/>
                <a:cs typeface="Arial" charset="0"/>
              </a:rPr>
              <a:t> with KB mirrors (1 </a:t>
            </a:r>
            <a:r>
              <a:rPr kumimoji="0" lang="en-US" sz="1800" b="0" i="0" u="none" strike="noStrike" kern="1200" cap="none" spc="0" normalizeH="0" baseline="0" noProof="0" dirty="0" smtClean="0">
                <a:ln>
                  <a:noFill/>
                </a:ln>
                <a:solidFill>
                  <a:srgbClr val="000000"/>
                </a:solidFill>
                <a:effectLst/>
                <a:uLnTx/>
                <a:uFillTx/>
                <a:latin typeface="Symbol" pitchFamily="18" charset="2"/>
                <a:ea typeface="+mn-ea"/>
                <a:cs typeface="Arial" charset="0"/>
              </a:rPr>
              <a:t>m</a:t>
            </a:r>
            <a:r>
              <a:rPr kumimoji="0" lang="en-US" sz="1800" b="0" i="0" u="none" strike="noStrike" kern="1200" cap="none" spc="0" normalizeH="0" baseline="0" noProof="0" dirty="0" smtClean="0">
                <a:ln>
                  <a:noFill/>
                </a:ln>
                <a:solidFill>
                  <a:srgbClr val="000000"/>
                </a:solidFill>
                <a:effectLst/>
                <a:uLnTx/>
                <a:uFillTx/>
                <a:latin typeface="Calibri"/>
                <a:ea typeface="+mn-ea"/>
                <a:cs typeface="Arial" charset="0"/>
              </a:rPr>
              <a:t>m resolution)</a:t>
            </a:r>
          </a:p>
          <a:p>
            <a:pPr marL="0" marR="0" lvl="0" indent="0" algn="just" defTabSz="914400" rtl="0" eaLnBrk="0" fontAlgn="base" latinLnBrk="0" hangingPunct="0">
              <a:lnSpc>
                <a:spcPct val="9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Calibri"/>
                <a:ea typeface="+mn-ea"/>
                <a:cs typeface="Arial" charset="0"/>
              </a:rPr>
              <a:t>  Multi-element solid state X-ray detector for high count rates</a:t>
            </a:r>
          </a:p>
          <a:p>
            <a:pPr marL="0" marR="0" lvl="0" indent="0" algn="just" defTabSz="914400" rtl="0" eaLnBrk="0" fontAlgn="base" latinLnBrk="0" hangingPunct="0">
              <a:lnSpc>
                <a:spcPct val="9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Calibri"/>
                <a:ea typeface="+mn-ea"/>
                <a:cs typeface="Arial" charset="0"/>
              </a:rPr>
              <a:t>  WDS for high energy resolution applications</a:t>
            </a:r>
          </a:p>
          <a:p>
            <a:pPr marL="0" marR="0" lvl="0" indent="0" algn="just" defTabSz="914400" rtl="0" eaLnBrk="0" fontAlgn="base" latinLnBrk="0" hangingPunct="0">
              <a:lnSpc>
                <a:spcPct val="9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Calibri"/>
                <a:ea typeface="+mn-ea"/>
                <a:cs typeface="Arial" charset="0"/>
              </a:rPr>
              <a:t>  Environmental chambers (hot, cold, He, etc.)</a:t>
            </a:r>
          </a:p>
        </p:txBody>
      </p:sp>
      <p:sp>
        <p:nvSpPr>
          <p:cNvPr id="5" name="TextBox 4"/>
          <p:cNvSpPr txBox="1"/>
          <p:nvPr/>
        </p:nvSpPr>
        <p:spPr>
          <a:xfrm>
            <a:off x="4572000" y="4114800"/>
            <a:ext cx="4419600" cy="2114425"/>
          </a:xfrm>
          <a:prstGeom prst="rect">
            <a:avLst/>
          </a:prstGeom>
          <a:noFill/>
        </p:spPr>
        <p:txBody>
          <a:bodyPr wrap="square" rtlCol="0">
            <a:spAutoFit/>
          </a:body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Calibri"/>
                <a:ea typeface="+mn-ea"/>
                <a:cs typeface="Arial" charset="0"/>
              </a:rPr>
              <a:t>Applications:</a:t>
            </a:r>
            <a:endParaRPr kumimoji="0" lang="en-US" sz="1800" b="0" i="0" u="none" strike="noStrike" kern="1200" cap="none" spc="0" normalizeH="0" baseline="0" noProof="0" dirty="0" smtClean="0">
              <a:ln>
                <a:noFill/>
              </a:ln>
              <a:solidFill>
                <a:srgbClr val="0000FF"/>
              </a:solidFill>
              <a:effectLst/>
              <a:uLnTx/>
              <a:uFillTx/>
              <a:latin typeface="Calibri"/>
              <a:ea typeface="+mn-ea"/>
              <a:cs typeface="Times New Roman" pitchFamily="18" charset="0"/>
            </a:endParaRPr>
          </a:p>
          <a:p>
            <a:pPr marL="0" marR="0" lvl="0" indent="0" algn="l" defTabSz="914400" rtl="0" eaLnBrk="0" fontAlgn="base" latinLnBrk="0" hangingPunct="0">
              <a:lnSpc>
                <a:spcPct val="9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Calibri"/>
                <a:ea typeface="+mn-ea"/>
                <a:cs typeface="Arial" charset="0"/>
              </a:rPr>
              <a:t>  Spatially-resolved chemical contents and </a:t>
            </a:r>
            <a:r>
              <a:rPr kumimoji="0" lang="en-US" sz="1800" b="0" i="0" u="none" strike="noStrike" kern="1200" cap="none" spc="0" normalizeH="0" baseline="0" noProof="0" dirty="0" smtClean="0">
                <a:ln>
                  <a:noFill/>
                </a:ln>
                <a:solidFill>
                  <a:srgbClr val="000000"/>
                </a:solidFill>
                <a:effectLst/>
                <a:uLnTx/>
                <a:uFillTx/>
                <a:latin typeface="Calibri"/>
                <a:ea typeface="+mn-ea"/>
                <a:cs typeface="Times New Roman" pitchFamily="18" charset="0"/>
              </a:rPr>
              <a:t>speciation in heterogeneous systems  </a:t>
            </a:r>
          </a:p>
          <a:p>
            <a:pPr marL="0" marR="0" lvl="0" indent="0" algn="l" defTabSz="914400" rtl="0" eaLnBrk="0" fontAlgn="base" latinLnBrk="0" hangingPunct="0">
              <a:lnSpc>
                <a:spcPct val="9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Calibri"/>
                <a:ea typeface="+mn-ea"/>
                <a:cs typeface="Times New Roman" pitchFamily="18" charset="0"/>
              </a:rPr>
              <a:t>  Speciation of elements in buried phases (fluid inclusions )  </a:t>
            </a:r>
          </a:p>
          <a:p>
            <a:pPr marL="0" marR="0" lvl="0" indent="0" algn="l" defTabSz="914400" rtl="0" eaLnBrk="0" fontAlgn="base" latinLnBrk="0" hangingPunct="0">
              <a:lnSpc>
                <a:spcPct val="90000"/>
              </a:lnSpc>
              <a:spcBef>
                <a:spcPct val="0"/>
              </a:spcBef>
              <a:spcAft>
                <a:spcPct val="0"/>
              </a:spcAft>
              <a:buClrTx/>
              <a:buSzTx/>
              <a:buFont typeface="Arial"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Calibri"/>
                <a:ea typeface="+mn-ea"/>
                <a:cs typeface="Times New Roman" pitchFamily="18" charset="0"/>
              </a:rPr>
              <a:t>  Valence state determinations for multi-</a:t>
            </a:r>
            <a:r>
              <a:rPr kumimoji="0" lang="en-US" sz="1800" b="0" i="0" u="none" strike="noStrike" kern="1200" cap="none" spc="0" normalizeH="0" baseline="0" noProof="0" dirty="0" err="1" smtClean="0">
                <a:ln>
                  <a:noFill/>
                </a:ln>
                <a:solidFill>
                  <a:srgbClr val="000000"/>
                </a:solidFill>
                <a:effectLst/>
                <a:uLnTx/>
                <a:uFillTx/>
                <a:latin typeface="Calibri"/>
                <a:ea typeface="+mn-ea"/>
                <a:cs typeface="Times New Roman" pitchFamily="18" charset="0"/>
              </a:rPr>
              <a:t>valent</a:t>
            </a:r>
            <a:r>
              <a:rPr kumimoji="0" lang="en-US" sz="1800" b="0" i="0" u="none" strike="noStrike" kern="1200" cap="none" spc="0" normalizeH="0" baseline="0" noProof="0" dirty="0" smtClean="0">
                <a:ln>
                  <a:noFill/>
                </a:ln>
                <a:solidFill>
                  <a:srgbClr val="000000"/>
                </a:solidFill>
                <a:effectLst/>
                <a:uLnTx/>
                <a:uFillTx/>
                <a:latin typeface="Calibri"/>
                <a:ea typeface="+mn-ea"/>
                <a:cs typeface="Times New Roman" pitchFamily="18" charset="0"/>
              </a:rPr>
              <a:t> elements (e.g., Ti, V, Cr, </a:t>
            </a:r>
            <a:r>
              <a:rPr kumimoji="0" lang="en-US" sz="1800" b="0" i="0" u="none" strike="noStrike" kern="1200" cap="none" spc="0" normalizeH="0" baseline="0" noProof="0" dirty="0" err="1" smtClean="0">
                <a:ln>
                  <a:noFill/>
                </a:ln>
                <a:solidFill>
                  <a:srgbClr val="000000"/>
                </a:solidFill>
                <a:effectLst/>
                <a:uLnTx/>
                <a:uFillTx/>
                <a:latin typeface="Calibri"/>
                <a:ea typeface="+mn-ea"/>
                <a:cs typeface="Times New Roman" pitchFamily="18" charset="0"/>
              </a:rPr>
              <a:t>Mn</a:t>
            </a:r>
            <a:r>
              <a:rPr kumimoji="0" lang="en-US" sz="1800" b="0" i="0" u="none" strike="noStrike" kern="1200" cap="none" spc="0" normalizeH="0" baseline="0" noProof="0" dirty="0" smtClean="0">
                <a:ln>
                  <a:noFill/>
                </a:ln>
                <a:solidFill>
                  <a:srgbClr val="000000"/>
                </a:solidFill>
                <a:effectLst/>
                <a:uLnTx/>
                <a:uFillTx/>
                <a:latin typeface="Calibri"/>
                <a:ea typeface="+mn-ea"/>
                <a:cs typeface="Times New Roman" pitchFamily="18" charset="0"/>
              </a:rPr>
              <a:t>, Fe, </a:t>
            </a:r>
            <a:r>
              <a:rPr kumimoji="0" lang="en-US" sz="1800" b="0" i="0" u="none" strike="noStrike" kern="1200" cap="none" spc="0" normalizeH="0" baseline="0" noProof="0" dirty="0" err="1" smtClean="0">
                <a:ln>
                  <a:noFill/>
                </a:ln>
                <a:solidFill>
                  <a:srgbClr val="000000"/>
                </a:solidFill>
                <a:effectLst/>
                <a:uLnTx/>
                <a:uFillTx/>
                <a:latin typeface="Calibri"/>
                <a:ea typeface="+mn-ea"/>
                <a:cs typeface="Times New Roman" pitchFamily="18" charset="0"/>
              </a:rPr>
              <a:t>Eu</a:t>
            </a:r>
            <a:r>
              <a:rPr kumimoji="0" lang="en-US" sz="1800" b="0" i="0" u="none" strike="noStrike" kern="1200" cap="none" spc="0" normalizeH="0" baseline="0" noProof="0" dirty="0" smtClean="0">
                <a:ln>
                  <a:noFill/>
                </a:ln>
                <a:solidFill>
                  <a:srgbClr val="000000"/>
                </a:solidFill>
                <a:effectLst/>
                <a:uLnTx/>
                <a:uFillTx/>
                <a:latin typeface="Calibri"/>
                <a:ea typeface="+mn-ea"/>
                <a:cs typeface="Times New Roman" pitchFamily="18" charset="0"/>
              </a:rPr>
              <a:t>, U)</a:t>
            </a:r>
            <a:endParaRPr kumimoji="0" lang="en-US" sz="1800" b="0" i="1"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2" name="Picture 1"/>
          <p:cNvPicPr>
            <a:picLocks noChangeAspect="1"/>
          </p:cNvPicPr>
          <p:nvPr/>
        </p:nvPicPr>
        <p:blipFill>
          <a:blip r:embed="rId2"/>
          <a:stretch>
            <a:fillRect/>
          </a:stretch>
        </p:blipFill>
        <p:spPr>
          <a:xfrm>
            <a:off x="4419600" y="885257"/>
            <a:ext cx="4572000" cy="2546988"/>
          </a:xfrm>
          <a:prstGeom prst="rect">
            <a:avLst/>
          </a:prstGeom>
        </p:spPr>
      </p:pic>
    </p:spTree>
    <p:extLst>
      <p:ext uri="{BB962C8B-B14F-4D97-AF65-F5344CB8AC3E}">
        <p14:creationId xmlns:p14="http://schemas.microsoft.com/office/powerpoint/2010/main" val="903865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98012" y="135565"/>
            <a:ext cx="77080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Ca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B050"/>
                </a:solidFill>
                <a:effectLst/>
                <a:uLnTx/>
                <a:uFillTx/>
                <a:latin typeface="Calibri" panose="020F0502020204030204"/>
                <a:ea typeface="+mn-ea"/>
                <a:cs typeface="+mn-cs"/>
              </a:rPr>
              <a:t>Zn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70C0"/>
                </a:solidFill>
                <a:effectLst/>
                <a:uLnTx/>
                <a:uFillTx/>
                <a:latin typeface="Calibri" panose="020F0502020204030204"/>
                <a:ea typeface="+mn-ea"/>
                <a:cs typeface="+mn-cs"/>
              </a:rPr>
              <a:t>Pb</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1176 x 1031 </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pixels2.35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 2.06 mm, 2µm </a:t>
            </a:r>
            <a:endParaRPr lang="en-US" sz="2400" i="0" dirty="0">
              <a:solidFill>
                <a:prstClr val="black"/>
              </a:solidFill>
              <a:latin typeface="Calibri" panose="020F0502020204030204"/>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10 </a:t>
            </a:r>
            <a:r>
              <a:rPr kumimoji="0" lang="en-US" sz="24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msec</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/pixel,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3.3 </a:t>
            </a:r>
            <a:r>
              <a:rPr kumimoji="0" lang="en-US" sz="2400" b="1" i="0" u="none" strike="noStrike" kern="1200" cap="none" spc="0" normalizeH="0" baseline="0" noProof="0" dirty="0" err="1" smtClean="0">
                <a:ln>
                  <a:noFill/>
                </a:ln>
                <a:solidFill>
                  <a:prstClr val="black"/>
                </a:solidFill>
                <a:effectLst/>
                <a:uLnTx/>
                <a:uFillTx/>
                <a:latin typeface="Calibri" panose="020F0502020204030204"/>
                <a:ea typeface="+mn-ea"/>
                <a:cs typeface="+mn-cs"/>
              </a:rPr>
              <a:t>hrs</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 total</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9154" name="Picture 2" descr="C:\Users\Tony\AppData\Local\Temp\worm.png"/>
          <p:cNvPicPr>
            <a:picLocks noChangeAspect="1" noChangeArrowheads="1"/>
          </p:cNvPicPr>
          <p:nvPr/>
        </p:nvPicPr>
        <p:blipFill>
          <a:blip r:embed="rId2" cstate="print"/>
          <a:srcRect/>
          <a:stretch>
            <a:fillRect/>
          </a:stretch>
        </p:blipFill>
        <p:spPr bwMode="auto">
          <a:xfrm>
            <a:off x="249067" y="1251133"/>
            <a:ext cx="6190769" cy="5430500"/>
          </a:xfrm>
          <a:prstGeom prst="rect">
            <a:avLst/>
          </a:prstGeom>
          <a:noFill/>
        </p:spPr>
      </p:pic>
      <p:sp>
        <p:nvSpPr>
          <p:cNvPr id="7" name="Rectangle 6"/>
          <p:cNvSpPr/>
          <p:nvPr/>
        </p:nvSpPr>
        <p:spPr>
          <a:xfrm>
            <a:off x="6547405" y="1105903"/>
            <a:ext cx="2660876"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a:solidFill>
                  <a:prstClr val="black"/>
                </a:solidFill>
                <a:latin typeface="Calibri" panose="020F0502020204030204"/>
                <a:ea typeface="+mn-ea"/>
              </a:rPr>
              <a:t>E</a:t>
            </a:r>
            <a:r>
              <a:rPr kumimoji="0" lang="en-US" sz="1400" i="0" u="none" strike="noStrike" kern="1200" cap="none" spc="0" normalizeH="0" baseline="0" noProof="0" dirty="0" err="1" smtClean="0">
                <a:ln>
                  <a:noFill/>
                </a:ln>
                <a:solidFill>
                  <a:prstClr val="black"/>
                </a:solidFill>
                <a:effectLst/>
                <a:uLnTx/>
                <a:uFillTx/>
                <a:latin typeface="Calibri" panose="020F0502020204030204"/>
                <a:ea typeface="+mn-ea"/>
              </a:rPr>
              <a:t>arthworm</a:t>
            </a:r>
            <a:r>
              <a:rPr kumimoji="0" lang="en-US" sz="1400" i="0" u="none" strike="noStrike" kern="1200" cap="none" spc="0" normalizeH="0" baseline="0" noProof="0" dirty="0" smtClean="0">
                <a:ln>
                  <a:noFill/>
                </a:ln>
                <a:solidFill>
                  <a:prstClr val="black"/>
                </a:solidFill>
                <a:effectLst/>
                <a:uLnTx/>
                <a:uFillTx/>
                <a:latin typeface="Calibri" panose="020F0502020204030204"/>
                <a:ea typeface="+mn-ea"/>
              </a:rPr>
              <a:t> </a:t>
            </a:r>
            <a:r>
              <a:rPr kumimoji="0" lang="en-US" sz="1400" i="0" u="none" strike="noStrike" kern="1200" cap="none" spc="0" normalizeH="0" baseline="0" noProof="0" dirty="0">
                <a:ln>
                  <a:noFill/>
                </a:ln>
                <a:solidFill>
                  <a:prstClr val="black"/>
                </a:solidFill>
                <a:effectLst/>
                <a:uLnTx/>
                <a:uFillTx/>
                <a:latin typeface="Calibri" panose="020F0502020204030204"/>
                <a:ea typeface="+mn-ea"/>
              </a:rPr>
              <a:t>introduced to </a:t>
            </a:r>
            <a:r>
              <a:rPr kumimoji="0" lang="en-US" sz="1400" i="0" u="none" strike="noStrike" kern="1200" cap="none" spc="0" normalizeH="0" baseline="0" noProof="0" dirty="0" err="1">
                <a:ln>
                  <a:noFill/>
                </a:ln>
                <a:solidFill>
                  <a:prstClr val="black"/>
                </a:solidFill>
                <a:effectLst/>
                <a:uLnTx/>
                <a:uFillTx/>
                <a:latin typeface="Calibri" panose="020F0502020204030204"/>
                <a:ea typeface="+mn-ea"/>
              </a:rPr>
              <a:t>Pb</a:t>
            </a:r>
            <a:r>
              <a:rPr kumimoji="0" lang="en-US" sz="1400" i="0" u="none" strike="noStrike" kern="1200" cap="none" spc="0" normalizeH="0" baseline="0" noProof="0" dirty="0">
                <a:ln>
                  <a:noFill/>
                </a:ln>
                <a:solidFill>
                  <a:prstClr val="black"/>
                </a:solidFill>
                <a:effectLst/>
                <a:uLnTx/>
                <a:uFillTx/>
                <a:latin typeface="Calibri" panose="020F0502020204030204"/>
                <a:ea typeface="+mn-ea"/>
              </a:rPr>
              <a:t>-contaminated </a:t>
            </a:r>
            <a:r>
              <a:rPr kumimoji="0" lang="en-US" sz="1400" i="0" u="none" strike="noStrike" kern="1200" cap="none" spc="0" normalizeH="0" baseline="0" noProof="0" dirty="0" smtClean="0">
                <a:ln>
                  <a:noFill/>
                </a:ln>
                <a:solidFill>
                  <a:prstClr val="black"/>
                </a:solidFill>
                <a:effectLst/>
                <a:uLnTx/>
                <a:uFillTx/>
                <a:latin typeface="Calibri" panose="020F0502020204030204"/>
                <a:ea typeface="+mn-ea"/>
              </a:rPr>
              <a:t>soil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dirty="0">
              <a:solidFill>
                <a:prstClr val="black"/>
              </a:solidFill>
              <a:latin typeface="Calibri" panose="020F0502020204030204"/>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err="1" smtClean="0">
                <a:ln>
                  <a:noFill/>
                </a:ln>
                <a:solidFill>
                  <a:prstClr val="black"/>
                </a:solidFill>
                <a:effectLst/>
                <a:uLnTx/>
                <a:uFillTx/>
                <a:latin typeface="Calibri" panose="020F0502020204030204"/>
                <a:ea typeface="+mn-ea"/>
              </a:rPr>
              <a:t>Pb</a:t>
            </a:r>
            <a:r>
              <a:rPr kumimoji="0" lang="en-US" sz="1400" i="0" u="none" strike="noStrike" kern="1200" cap="none" spc="0" normalizeH="0" baseline="0" noProof="0" dirty="0" smtClean="0">
                <a:ln>
                  <a:noFill/>
                </a:ln>
                <a:solidFill>
                  <a:prstClr val="black"/>
                </a:solidFill>
                <a:effectLst/>
                <a:uLnTx/>
                <a:uFillTx/>
                <a:latin typeface="Calibri" panose="020F0502020204030204"/>
                <a:ea typeface="+mn-ea"/>
              </a:rPr>
              <a:t>-rich </a:t>
            </a:r>
            <a:r>
              <a:rPr kumimoji="0" lang="en-US" sz="1400" i="0" u="none" strike="noStrike" kern="1200" cap="none" spc="0" normalizeH="0" baseline="0" noProof="0" dirty="0">
                <a:ln>
                  <a:noFill/>
                </a:ln>
                <a:solidFill>
                  <a:prstClr val="black"/>
                </a:solidFill>
                <a:effectLst/>
                <a:uLnTx/>
                <a:uFillTx/>
                <a:latin typeface="Calibri" panose="020F0502020204030204"/>
                <a:ea typeface="+mn-ea"/>
              </a:rPr>
              <a:t>areas in the earthworm digestive system </a:t>
            </a:r>
            <a:r>
              <a:rPr kumimoji="0" lang="en-US" sz="1400" i="0" u="none" strike="noStrike" kern="1200" cap="none" spc="0" normalizeH="0" baseline="0" noProof="0" dirty="0" smtClean="0">
                <a:ln>
                  <a:noFill/>
                </a:ln>
                <a:solidFill>
                  <a:prstClr val="black"/>
                </a:solidFill>
                <a:effectLst/>
                <a:uLnTx/>
                <a:uFillTx/>
                <a:latin typeface="Calibri" panose="020F0502020204030204"/>
                <a:ea typeface="+mn-ea"/>
              </a:rPr>
              <a:t>accumulated </a:t>
            </a:r>
            <a:r>
              <a:rPr kumimoji="0" lang="en-US" sz="1400" i="0" u="none" strike="noStrike" kern="1200" cap="none" spc="0" normalizeH="0" baseline="0" noProof="0" dirty="0">
                <a:ln>
                  <a:noFill/>
                </a:ln>
                <a:solidFill>
                  <a:prstClr val="black"/>
                </a:solidFill>
                <a:effectLst/>
                <a:uLnTx/>
                <a:uFillTx/>
                <a:latin typeface="Calibri" panose="020F0502020204030204"/>
                <a:ea typeface="+mn-ea"/>
              </a:rPr>
              <a:t>in </a:t>
            </a:r>
            <a:r>
              <a:rPr kumimoji="0" lang="en-US" sz="1400" i="0" u="none" strike="noStrike" kern="1200" cap="none" spc="0" normalizeH="0" baseline="0" noProof="0" dirty="0" err="1">
                <a:ln>
                  <a:noFill/>
                </a:ln>
                <a:solidFill>
                  <a:prstClr val="black"/>
                </a:solidFill>
                <a:effectLst/>
                <a:uLnTx/>
                <a:uFillTx/>
                <a:latin typeface="Calibri" panose="020F0502020204030204"/>
                <a:ea typeface="+mn-ea"/>
              </a:rPr>
              <a:t>biogenically</a:t>
            </a:r>
            <a:r>
              <a:rPr kumimoji="0" lang="en-US" sz="1400" i="0" u="none" strike="noStrike" kern="1200" cap="none" spc="0" normalizeH="0" baseline="0" noProof="0" dirty="0">
                <a:ln>
                  <a:noFill/>
                </a:ln>
                <a:solidFill>
                  <a:prstClr val="black"/>
                </a:solidFill>
                <a:effectLst/>
                <a:uLnTx/>
                <a:uFillTx/>
                <a:latin typeface="Calibri" panose="020F0502020204030204"/>
                <a:ea typeface="+mn-ea"/>
              </a:rPr>
              <a:t> formed metal-rich granules.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smtClean="0">
              <a:ln>
                <a:noFill/>
              </a:ln>
              <a:solidFill>
                <a:prstClr val="black"/>
              </a:solidFill>
              <a:effectLst/>
              <a:uLnTx/>
              <a:uFillTx/>
              <a:latin typeface="Calibri" panose="020F0502020204030204"/>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smtClean="0">
                <a:ln>
                  <a:noFill/>
                </a:ln>
                <a:solidFill>
                  <a:prstClr val="black"/>
                </a:solidFill>
                <a:effectLst/>
                <a:uLnTx/>
                <a:uFillTx/>
                <a:latin typeface="Calibri" panose="020F0502020204030204"/>
                <a:ea typeface="+mn-ea"/>
              </a:rPr>
              <a:t>Zn-enriched </a:t>
            </a:r>
            <a:r>
              <a:rPr kumimoji="0" lang="en-US" sz="1400" i="0" u="none" strike="noStrike" kern="1200" cap="none" spc="0" normalizeH="0" baseline="0" noProof="0" dirty="0">
                <a:ln>
                  <a:noFill/>
                </a:ln>
                <a:solidFill>
                  <a:prstClr val="black"/>
                </a:solidFill>
                <a:effectLst/>
                <a:uLnTx/>
                <a:uFillTx/>
                <a:latin typeface="Calibri" panose="020F0502020204030204"/>
                <a:ea typeface="+mn-ea"/>
              </a:rPr>
              <a:t>areas at the </a:t>
            </a:r>
            <a:r>
              <a:rPr kumimoji="0" lang="en-US" sz="1400" i="0" u="none" strike="noStrike" kern="1200" cap="none" spc="0" normalizeH="0" baseline="0" noProof="0" dirty="0" smtClean="0">
                <a:ln>
                  <a:noFill/>
                </a:ln>
                <a:solidFill>
                  <a:prstClr val="black"/>
                </a:solidFill>
                <a:effectLst/>
                <a:uLnTx/>
                <a:uFillTx/>
                <a:latin typeface="Calibri" panose="020F0502020204030204"/>
                <a:ea typeface="+mn-ea"/>
              </a:rPr>
              <a:t>margins  </a:t>
            </a:r>
            <a:r>
              <a:rPr kumimoji="0" lang="en-US" sz="1400" i="0" u="none" strike="noStrike" kern="1200" cap="none" spc="0" normalizeH="0" baseline="0" noProof="0" dirty="0">
                <a:ln>
                  <a:noFill/>
                </a:ln>
                <a:solidFill>
                  <a:prstClr val="black"/>
                </a:solidFill>
                <a:effectLst/>
                <a:uLnTx/>
                <a:uFillTx/>
                <a:latin typeface="Calibri" panose="020F0502020204030204"/>
                <a:ea typeface="+mn-ea"/>
              </a:rPr>
              <a:t>are Zn </a:t>
            </a:r>
            <a:r>
              <a:rPr kumimoji="0" lang="en-US" sz="1400" i="0" u="none" strike="noStrike" kern="1200" cap="none" spc="0" normalizeH="0" baseline="0" noProof="0" dirty="0" smtClean="0">
                <a:ln>
                  <a:noFill/>
                </a:ln>
                <a:solidFill>
                  <a:prstClr val="black"/>
                </a:solidFill>
                <a:effectLst/>
                <a:uLnTx/>
                <a:uFillTx/>
                <a:latin typeface="Calibri" panose="020F0502020204030204"/>
                <a:ea typeface="+mn-ea"/>
              </a:rPr>
              <a:t>localized in </a:t>
            </a:r>
            <a:r>
              <a:rPr kumimoji="0" lang="en-US" sz="1400" i="0" u="none" strike="noStrike" kern="1200" cap="none" spc="0" normalizeH="0" baseline="0" noProof="0" dirty="0">
                <a:ln>
                  <a:noFill/>
                </a:ln>
                <a:solidFill>
                  <a:prstClr val="black"/>
                </a:solidFill>
                <a:effectLst/>
                <a:uLnTx/>
                <a:uFillTx/>
                <a:latin typeface="Calibri" panose="020F0502020204030204"/>
                <a:ea typeface="+mn-ea"/>
              </a:rPr>
              <a:t>setae, growths on </a:t>
            </a:r>
            <a:r>
              <a:rPr kumimoji="0" lang="en-US" sz="1400" i="0" u="none" strike="noStrike" kern="1200" cap="none" spc="0" normalizeH="0" baseline="0" noProof="0" dirty="0" smtClean="0">
                <a:ln>
                  <a:noFill/>
                </a:ln>
                <a:solidFill>
                  <a:prstClr val="black"/>
                </a:solidFill>
                <a:effectLst/>
                <a:uLnTx/>
                <a:uFillTx/>
                <a:latin typeface="Calibri" panose="020F0502020204030204"/>
                <a:ea typeface="+mn-ea"/>
              </a:rPr>
              <a:t>used </a:t>
            </a:r>
            <a:r>
              <a:rPr kumimoji="0" lang="en-US" sz="1400" i="0" u="none" strike="noStrike" kern="1200" cap="none" spc="0" normalizeH="0" baseline="0" noProof="0" dirty="0">
                <a:ln>
                  <a:noFill/>
                </a:ln>
                <a:solidFill>
                  <a:prstClr val="black"/>
                </a:solidFill>
                <a:effectLst/>
                <a:uLnTx/>
                <a:uFillTx/>
                <a:latin typeface="Calibri" panose="020F0502020204030204"/>
                <a:ea typeface="+mn-ea"/>
              </a:rPr>
              <a:t>for locomotion.</a:t>
            </a:r>
            <a:endParaRPr kumimoji="0" lang="en-US" sz="1400" i="1" u="none" strike="noStrike" kern="1200" cap="none" spc="0" normalizeH="0" baseline="0" noProof="0" dirty="0">
              <a:ln>
                <a:noFill/>
              </a:ln>
              <a:solidFill>
                <a:srgbClr val="002060"/>
              </a:solidFill>
              <a:effectLst/>
              <a:uLnTx/>
              <a:uFillTx/>
              <a:latin typeface="Calibri" panose="020F0502020204030204"/>
              <a:ea typeface="+mn-ea"/>
            </a:endParaRPr>
          </a:p>
        </p:txBody>
      </p:sp>
      <p:sp>
        <p:nvSpPr>
          <p:cNvPr id="8" name="TextBox 7"/>
          <p:cNvSpPr txBox="1"/>
          <p:nvPr/>
        </p:nvSpPr>
        <p:spPr>
          <a:xfrm>
            <a:off x="3200413" y="1289113"/>
            <a:ext cx="29032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B0F0"/>
                </a:solidFill>
                <a:effectLst/>
                <a:uLnTx/>
                <a:uFillTx/>
                <a:latin typeface="Calibri" panose="020F0502020204030204"/>
                <a:ea typeface="+mn-ea"/>
                <a:cs typeface="+mn-cs"/>
              </a:rPr>
              <a:t>J. </a:t>
            </a:r>
            <a:r>
              <a:rPr kumimoji="0" lang="en-US" sz="1400" b="0" i="1" u="none" strike="noStrike" kern="1200" cap="none" spc="0" normalizeH="0" baseline="0" noProof="0" dirty="0" err="1">
                <a:ln>
                  <a:noFill/>
                </a:ln>
                <a:solidFill>
                  <a:srgbClr val="00B0F0"/>
                </a:solidFill>
                <a:effectLst/>
                <a:uLnTx/>
                <a:uFillTx/>
                <a:latin typeface="Calibri" panose="020F0502020204030204"/>
                <a:ea typeface="+mn-ea"/>
                <a:cs typeface="+mn-cs"/>
              </a:rPr>
              <a:t>Seiter</a:t>
            </a:r>
            <a:r>
              <a:rPr kumimoji="0" lang="en-US" sz="1400" b="0" i="1" u="none" strike="noStrike" kern="1200" cap="none" spc="0" normalizeH="0" baseline="0" noProof="0" dirty="0">
                <a:ln>
                  <a:noFill/>
                </a:ln>
                <a:solidFill>
                  <a:srgbClr val="00B0F0"/>
                </a:solidFill>
                <a:effectLst/>
                <a:uLnTx/>
                <a:uFillTx/>
                <a:latin typeface="Calibri" panose="020F0502020204030204"/>
                <a:ea typeface="+mn-ea"/>
                <a:cs typeface="+mn-cs"/>
              </a:rPr>
              <a:t>, U.S. Army Corps of Engineers</a:t>
            </a:r>
          </a:p>
        </p:txBody>
      </p:sp>
    </p:spTree>
    <p:extLst>
      <p:ext uri="{BB962C8B-B14F-4D97-AF65-F5344CB8AC3E}">
        <p14:creationId xmlns:p14="http://schemas.microsoft.com/office/powerpoint/2010/main" val="927924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Text Box 16"/>
          <p:cNvSpPr txBox="1">
            <a:spLocks noChangeArrowheads="1"/>
          </p:cNvSpPr>
          <p:nvPr/>
        </p:nvSpPr>
        <p:spPr bwMode="auto">
          <a:xfrm>
            <a:off x="167951" y="152400"/>
            <a:ext cx="85188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smtClean="0">
                <a:ln>
                  <a:noFill/>
                </a:ln>
                <a:solidFill>
                  <a:srgbClr val="3333FF"/>
                </a:solidFill>
                <a:effectLst/>
                <a:uLnTx/>
                <a:uFillTx/>
                <a:latin typeface="Arial" panose="020B0604020202020204" pitchFamily="34" charset="0"/>
                <a:ea typeface="+mn-ea"/>
                <a:cs typeface="+mn-cs"/>
              </a:rPr>
              <a:t>National</a:t>
            </a:r>
            <a:r>
              <a:rPr kumimoji="0" lang="en-US" altLang="en-US" sz="1800" b="1" i="0" u="none" strike="noStrike" kern="1200" cap="none" spc="0" normalizeH="0" noProof="0" dirty="0" smtClean="0">
                <a:ln>
                  <a:noFill/>
                </a:ln>
                <a:solidFill>
                  <a:srgbClr val="3333FF"/>
                </a:solidFill>
                <a:effectLst/>
                <a:uLnTx/>
                <a:uFillTx/>
                <a:latin typeface="Arial" panose="020B0604020202020204" pitchFamily="34" charset="0"/>
                <a:ea typeface="+mn-ea"/>
                <a:cs typeface="+mn-cs"/>
              </a:rPr>
              <a:t> Synchrotron Light Source (NSLS), </a:t>
            </a:r>
            <a:r>
              <a:rPr lang="en-US" altLang="en-US" sz="1800" i="0" baseline="0" dirty="0" smtClean="0">
                <a:solidFill>
                  <a:srgbClr val="3333FF"/>
                </a:solidFill>
                <a:ea typeface="+mn-ea"/>
              </a:rPr>
              <a:t>Brookhaven</a:t>
            </a:r>
            <a:r>
              <a:rPr lang="en-US" altLang="en-US" sz="1800" i="0" dirty="0" smtClean="0">
                <a:solidFill>
                  <a:srgbClr val="3333FF"/>
                </a:solidFill>
                <a:ea typeface="+mn-ea"/>
              </a:rPr>
              <a:t> National Laboratory</a:t>
            </a:r>
            <a:endParaRPr kumimoji="0" lang="en-US" altLang="en-US" sz="1800" b="1" i="0" u="none" strike="noStrike" kern="1200" cap="none" spc="0" normalizeH="0" baseline="0" noProof="0" dirty="0">
              <a:ln>
                <a:noFill/>
              </a:ln>
              <a:solidFill>
                <a:srgbClr val="3333FF"/>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388" t="17324" r="25510" b="19125"/>
          <a:stretch/>
        </p:blipFill>
        <p:spPr>
          <a:xfrm>
            <a:off x="1604864" y="603969"/>
            <a:ext cx="5495731" cy="3951106"/>
          </a:xfrm>
          <a:prstGeom prst="rect">
            <a:avLst/>
          </a:prstGeom>
        </p:spPr>
      </p:pic>
      <p:sp>
        <p:nvSpPr>
          <p:cNvPr id="6" name="Content Placeholder 2"/>
          <p:cNvSpPr txBox="1">
            <a:spLocks/>
          </p:cNvSpPr>
          <p:nvPr/>
        </p:nvSpPr>
        <p:spPr>
          <a:xfrm>
            <a:off x="167951" y="4637313"/>
            <a:ext cx="8765034" cy="2068287"/>
          </a:xfrm>
          <a:prstGeom prst="rect">
            <a:avLst/>
          </a:prstGeom>
        </p:spPr>
        <p:txBody>
          <a:bodyPr>
            <a:normAutofit/>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a:lstStyle>
          <a:p>
            <a:pPr>
              <a:defRPr/>
            </a:pPr>
            <a:r>
              <a:rPr lang="en-US" altLang="en-US" sz="1800" b="0" i="0" kern="0" dirty="0" smtClean="0">
                <a:latin typeface="Arial" panose="020B0604020202020204" pitchFamily="34" charset="0"/>
                <a:ea typeface="ＭＳ Ｐゴシック" pitchFamily="34" charset="-128"/>
                <a:cs typeface="Arial" panose="020B0604020202020204" pitchFamily="34" charset="0"/>
              </a:rPr>
              <a:t>First dedicated x-ray synchrotron light source in the world (1985-2014)</a:t>
            </a:r>
          </a:p>
          <a:p>
            <a:pPr>
              <a:defRPr/>
            </a:pPr>
            <a:r>
              <a:rPr lang="en-US" altLang="en-US" sz="1800" b="0" i="0" kern="0" dirty="0" smtClean="0">
                <a:latin typeface="Arial" panose="020B0604020202020204" pitchFamily="34" charset="0"/>
                <a:ea typeface="ＭＳ Ｐゴシック" pitchFamily="34" charset="-128"/>
                <a:cs typeface="Arial" panose="020B0604020202020204" pitchFamily="34" charset="0"/>
              </a:rPr>
              <a:t>First geoscience beamlines:</a:t>
            </a:r>
          </a:p>
          <a:p>
            <a:pPr lvl="1">
              <a:defRPr/>
            </a:pPr>
            <a:r>
              <a:rPr lang="en-US" altLang="en-US" sz="1600" b="0" i="0" kern="0" dirty="0" smtClean="0">
                <a:latin typeface="Arial" panose="020B0604020202020204" pitchFamily="34" charset="0"/>
                <a:ea typeface="ＭＳ Ｐゴシック" pitchFamily="34" charset="-128"/>
                <a:cs typeface="Arial" panose="020B0604020202020204" pitchFamily="34" charset="0"/>
              </a:rPr>
              <a:t>X-ray microprobe: Joe Smith, Steve Sutton, myself (</a:t>
            </a:r>
            <a:r>
              <a:rPr lang="en-US" altLang="en-US" sz="1600" b="0" i="0" kern="0" dirty="0" err="1" smtClean="0">
                <a:latin typeface="Arial" panose="020B0604020202020204" pitchFamily="34" charset="0"/>
                <a:ea typeface="ＭＳ Ｐゴシック" pitchFamily="34" charset="-128"/>
                <a:cs typeface="Arial" panose="020B0604020202020204" pitchFamily="34" charset="0"/>
              </a:rPr>
              <a:t>UChicago</a:t>
            </a:r>
            <a:r>
              <a:rPr lang="en-US" altLang="en-US" sz="1600" b="0" i="0" kern="0" dirty="0" smtClean="0">
                <a:latin typeface="Arial" panose="020B0604020202020204" pitchFamily="34" charset="0"/>
                <a:ea typeface="ＭＳ Ｐゴシック" pitchFamily="34" charset="-128"/>
                <a:cs typeface="Arial" panose="020B0604020202020204" pitchFamily="34" charset="0"/>
              </a:rPr>
              <a:t>), Keith Jones (BNL)</a:t>
            </a:r>
          </a:p>
          <a:p>
            <a:pPr lvl="1">
              <a:defRPr/>
            </a:pPr>
            <a:r>
              <a:rPr lang="en-US" altLang="en-US" sz="1600" b="0" i="0" kern="0" dirty="0" smtClean="0">
                <a:latin typeface="Arial" panose="020B0604020202020204" pitchFamily="34" charset="0"/>
                <a:ea typeface="ＭＳ Ｐゴシック" pitchFamily="34" charset="-128"/>
                <a:cs typeface="Arial" panose="020B0604020202020204" pitchFamily="34" charset="0"/>
              </a:rPr>
              <a:t>Diamond anvil cell diffraction: Dave Mao (CIW)</a:t>
            </a:r>
          </a:p>
          <a:p>
            <a:pPr lvl="1">
              <a:defRPr/>
            </a:pPr>
            <a:r>
              <a:rPr lang="en-US" altLang="en-US" sz="1600" b="0" i="0" kern="0" dirty="0" smtClean="0">
                <a:latin typeface="Arial" panose="020B0604020202020204" pitchFamily="34" charset="0"/>
                <a:ea typeface="ＭＳ Ｐゴシック" pitchFamily="34" charset="-128"/>
                <a:cs typeface="Arial" panose="020B0604020202020204" pitchFamily="34" charset="0"/>
              </a:rPr>
              <a:t>Multi-anvil press diffraction: Don Weider, Bob Liebermann (Stony Brook)</a:t>
            </a:r>
          </a:p>
          <a:p>
            <a:pPr lvl="1">
              <a:defRPr/>
            </a:pPr>
            <a:r>
              <a:rPr lang="en-US" altLang="en-US" sz="1600" b="0" i="0" kern="0" dirty="0" smtClean="0">
                <a:latin typeface="Arial" panose="020B0604020202020204" pitchFamily="34" charset="0"/>
                <a:ea typeface="ＭＳ Ｐゴシック" pitchFamily="34" charset="-128"/>
                <a:cs typeface="Arial" panose="020B0604020202020204" pitchFamily="34" charset="0"/>
              </a:rPr>
              <a:t>Infrared spectroscopy: </a:t>
            </a:r>
            <a:r>
              <a:rPr lang="en-US" altLang="en-US" sz="1600" b="0" i="0" kern="0" dirty="0" err="1" smtClean="0">
                <a:latin typeface="Arial" panose="020B0604020202020204" pitchFamily="34" charset="0"/>
                <a:ea typeface="ＭＳ Ｐゴシック" pitchFamily="34" charset="-128"/>
                <a:cs typeface="Arial" panose="020B0604020202020204" pitchFamily="34" charset="0"/>
              </a:rPr>
              <a:t>Rus</a:t>
            </a:r>
            <a:r>
              <a:rPr lang="en-US" altLang="en-US" sz="1600" b="0" i="0" kern="0" dirty="0" smtClean="0">
                <a:latin typeface="Arial" panose="020B0604020202020204" pitchFamily="34" charset="0"/>
                <a:ea typeface="ＭＳ Ｐゴシック" pitchFamily="34" charset="-128"/>
                <a:cs typeface="Arial" panose="020B0604020202020204" pitchFamily="34" charset="0"/>
              </a:rPr>
              <a:t> Hemley (CIW)</a:t>
            </a:r>
            <a:endParaRPr lang="en-US" altLang="en-US" sz="1600" b="0" i="0" kern="0"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8924640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27676" y="665059"/>
            <a:ext cx="4516438" cy="1016305"/>
          </a:xfrm>
          <a:prstGeom prst="rect">
            <a:avLst/>
          </a:prstGeom>
          <a:solidFill>
            <a:srgbClr val="FFFF00">
              <a:alpha val="50195"/>
            </a:srgbClr>
          </a:solidFill>
          <a:ln w="12700">
            <a:solidFill>
              <a:srgbClr val="FFCC00"/>
            </a:solidFill>
            <a:miter lim="800000"/>
            <a:headEnd/>
            <a:tailEnd/>
          </a:ln>
        </p:spPr>
        <p:txBody>
          <a:bodyPr wrap="square" lIns="92075" tIns="46038" rIns="92075" bIns="46038">
            <a:spAutoFit/>
          </a:bodyPr>
          <a:lstStyle/>
          <a:p>
            <a:pPr marL="0" marR="0" lvl="0" indent="0" algn="just" defTabSz="914400" rtl="0" eaLnBrk="0" fontAlgn="auto" latinLnBrk="0" hangingPunct="0">
              <a:lnSpc>
                <a:spcPct val="100000"/>
              </a:lnSpc>
              <a:spcBef>
                <a:spcPts val="0"/>
              </a:spcBef>
              <a:spcAft>
                <a:spcPts val="0"/>
              </a:spcAft>
              <a:buClr>
                <a:srgbClr val="333399"/>
              </a:buClr>
              <a:buSzTx/>
              <a:buFontTx/>
              <a:buNone/>
              <a:tabLst/>
              <a:defRPr/>
            </a:pPr>
            <a:r>
              <a:rPr kumimoji="0" lang="en-US" sz="2000" b="1" i="0" u="none" strike="noStrike" kern="1200" cap="none" spc="0" normalizeH="0" baseline="0" noProof="0" dirty="0" smtClean="0">
                <a:ln>
                  <a:noFill/>
                </a:ln>
                <a:solidFill>
                  <a:srgbClr val="000000"/>
                </a:solidFill>
                <a:effectLst/>
                <a:uLnTx/>
                <a:uFillTx/>
                <a:latin typeface="Arial" charset="0"/>
                <a:ea typeface="+mn-ea"/>
                <a:cs typeface="+mn-cs"/>
              </a:rPr>
              <a:t>Measure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energy-dependence of the x-ray absorption coefficient</a:t>
            </a:r>
            <a:r>
              <a:rPr kumimoji="0" lang="en-US" sz="2000" b="1" i="0" u="none" strike="noStrike" kern="1200" cap="none" spc="0" normalizeH="0" baseline="0" noProof="0" dirty="0">
                <a:ln>
                  <a:noFill/>
                </a:ln>
                <a:solidFill>
                  <a:srgbClr val="000000"/>
                </a:solidFill>
                <a:effectLst/>
                <a:uLnTx/>
                <a:uFillTx/>
                <a:latin typeface="Symbol" pitchFamily="18" charset="2"/>
                <a:ea typeface="+mn-ea"/>
                <a:cs typeface="+mn-cs"/>
              </a:rPr>
              <a:t> m</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(E) </a:t>
            </a:r>
            <a:r>
              <a:rPr kumimoji="0" lang="en-US" sz="2000" b="1" i="0" u="none" strike="noStrike" kern="1200" cap="none" spc="0" normalizeH="0" baseline="0" noProof="0" dirty="0" smtClean="0">
                <a:ln>
                  <a:noFill/>
                </a:ln>
                <a:solidFill>
                  <a:srgbClr val="000000"/>
                </a:solidFill>
                <a:effectLst/>
                <a:uLnTx/>
                <a:uFillTx/>
                <a:latin typeface="Arial" charset="0"/>
                <a:ea typeface="+mn-ea"/>
                <a:cs typeface="+mn-cs"/>
              </a:rPr>
              <a:t>of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a core-level of a selected element</a:t>
            </a:r>
          </a:p>
        </p:txBody>
      </p:sp>
      <p:sp>
        <p:nvSpPr>
          <p:cNvPr id="71683" name="Rectangle 3"/>
          <p:cNvSpPr>
            <a:spLocks noGrp="1" noChangeArrowheads="1"/>
          </p:cNvSpPr>
          <p:nvPr>
            <p:ph type="ctrTitle"/>
          </p:nvPr>
        </p:nvSpPr>
        <p:spPr>
          <a:xfrm>
            <a:off x="152400" y="55563"/>
            <a:ext cx="8435975" cy="850900"/>
          </a:xfrm>
        </p:spPr>
        <p:txBody>
          <a:bodyPr/>
          <a:lstStyle/>
          <a:p>
            <a:pPr eaLnBrk="1" hangingPunct="1"/>
            <a:r>
              <a:rPr lang="en-US" dirty="0" smtClean="0">
                <a:solidFill>
                  <a:srgbClr val="0000FF"/>
                </a:solidFill>
              </a:rPr>
              <a:t>X-ray Absorption Spectroscopy: XANES and EXAFS</a:t>
            </a:r>
          </a:p>
        </p:txBody>
      </p:sp>
      <p:sp>
        <p:nvSpPr>
          <p:cNvPr id="71684" name="Text Box 4"/>
          <p:cNvSpPr txBox="1">
            <a:spLocks noChangeArrowheads="1"/>
          </p:cNvSpPr>
          <p:nvPr/>
        </p:nvSpPr>
        <p:spPr bwMode="auto">
          <a:xfrm>
            <a:off x="5185592" y="903255"/>
            <a:ext cx="3500438" cy="6556283"/>
          </a:xfrm>
          <a:prstGeom prst="rect">
            <a:avLst/>
          </a:prstGeom>
          <a:noFill/>
          <a:ln w="9525">
            <a:noFill/>
            <a:miter lim="800000"/>
            <a:headEnd/>
            <a:tailEnd/>
          </a:ln>
        </p:spPr>
        <p:txBody>
          <a:bodyPr lIns="92075" tIns="46038" rIns="92075" bIns="46038">
            <a:spAutoFit/>
          </a:bodyPr>
          <a:lstStyle/>
          <a:p>
            <a:pPr marL="0" marR="0" lvl="0" indent="0" algn="l" defTabSz="914400" rtl="0" eaLnBrk="0" fontAlgn="auto" latinLnBrk="0" hangingPunct="0">
              <a:lnSpc>
                <a:spcPct val="100000"/>
              </a:lnSpc>
              <a:spcBef>
                <a:spcPts val="0"/>
              </a:spcBef>
              <a:spcAft>
                <a:spcPts val="0"/>
              </a:spcAft>
              <a:buClr>
                <a:srgbClr val="CC3300"/>
              </a:buClr>
              <a:buSzTx/>
              <a:buFontTx/>
              <a:buNone/>
              <a:tabLst/>
              <a:defRPr/>
            </a:pPr>
            <a:r>
              <a:rPr kumimoji="0" lang="en-US" sz="2000" b="1" i="0" u="none" strike="noStrike" kern="1200" cap="none" spc="0" normalizeH="0" baseline="0" noProof="0" dirty="0">
                <a:ln>
                  <a:noFill/>
                </a:ln>
                <a:solidFill>
                  <a:srgbClr val="A50021"/>
                </a:solidFill>
                <a:effectLst/>
                <a:uLnTx/>
                <a:uFillTx/>
                <a:latin typeface="Arial" charset="0"/>
                <a:ea typeface="+mn-ea"/>
                <a:cs typeface="+mn-cs"/>
              </a:rPr>
              <a:t>Element Specific:</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Z&gt;20 can have EXAFS measured at the APS</a:t>
            </a:r>
            <a:r>
              <a:rPr kumimoji="0" lang="en-US" sz="2000" b="0" i="0" u="none" strike="noStrike" kern="1200" cap="none" spc="0" normalizeH="0" baseline="0" noProof="0" dirty="0" smtClean="0">
                <a:ln>
                  <a:noFill/>
                </a:ln>
                <a:solidFill>
                  <a:srgbClr val="000000"/>
                </a:solidFill>
                <a:effectLst/>
                <a:uLnTx/>
                <a:uFillTx/>
                <a:latin typeface="Arial" charset="0"/>
                <a:ea typeface="+mn-ea"/>
                <a:cs typeface="+mn-cs"/>
              </a:rPr>
              <a:t>.</a:t>
            </a:r>
          </a:p>
          <a:p>
            <a:pPr marL="0" marR="0" lvl="0" indent="0" algn="l" defTabSz="914400" rtl="0" eaLnBrk="0" fontAlgn="auto" latinLnBrk="0" hangingPunct="0">
              <a:lnSpc>
                <a:spcPct val="100000"/>
              </a:lnSpc>
              <a:spcBef>
                <a:spcPts val="0"/>
              </a:spcBef>
              <a:spcAft>
                <a:spcPts val="0"/>
              </a:spcAft>
              <a:buClr>
                <a:srgbClr val="CC3300"/>
              </a:buClr>
              <a:buSzTx/>
              <a:buFontTx/>
              <a:buNone/>
              <a:tabLst/>
              <a:defRPr/>
            </a:pPr>
            <a:r>
              <a:rPr kumimoji="0" lang="en-US" sz="2000" b="1" i="0" u="none" strike="noStrike" kern="1200" cap="none" spc="0" normalizeH="0" baseline="0" noProof="0" dirty="0">
                <a:ln>
                  <a:noFill/>
                </a:ln>
                <a:solidFill>
                  <a:srgbClr val="A50021"/>
                </a:solidFill>
                <a:effectLst/>
                <a:uLnTx/>
                <a:uFillTx/>
                <a:latin typeface="Arial" charset="0"/>
                <a:ea typeface="+mn-ea"/>
                <a:cs typeface="+mn-cs"/>
              </a:rPr>
              <a:t>Valence Probe: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XANES gives chemical state and formal valence of selected element</a:t>
            </a:r>
            <a:r>
              <a:rPr kumimoji="0" lang="en-US" sz="2000" b="0" i="0" u="none" strike="noStrike" kern="1200" cap="none" spc="0" normalizeH="0" baseline="0" noProof="0" dirty="0" smtClean="0">
                <a:ln>
                  <a:noFill/>
                </a:ln>
                <a:solidFill>
                  <a:srgbClr val="000000"/>
                </a:solidFill>
                <a:effectLst/>
                <a:uLnTx/>
                <a:uFillTx/>
                <a:latin typeface="Arial" charset="0"/>
                <a:ea typeface="+mn-ea"/>
                <a:cs typeface="+mn-cs"/>
              </a:rPr>
              <a:t>.</a:t>
            </a:r>
          </a:p>
          <a:p>
            <a:pPr marL="0" marR="0" lvl="0" indent="0" algn="l" defTabSz="914400" rtl="0" eaLnBrk="0" fontAlgn="auto" latinLnBrk="0" hangingPunct="0">
              <a:lnSpc>
                <a:spcPct val="100000"/>
              </a:lnSpc>
              <a:spcBef>
                <a:spcPts val="0"/>
              </a:spcBef>
              <a:spcAft>
                <a:spcPts val="0"/>
              </a:spcAft>
              <a:buClr>
                <a:srgbClr val="CC3300"/>
              </a:buClr>
              <a:buSzTx/>
              <a:buFontTx/>
              <a:buNone/>
              <a:tabLst/>
              <a:defRPr/>
            </a:pPr>
            <a:r>
              <a:rPr kumimoji="0" lang="en-US" sz="2000" b="1" i="0" u="none" strike="noStrike" kern="1200" cap="none" spc="0" normalizeH="0" baseline="0" noProof="0" dirty="0">
                <a:ln>
                  <a:noFill/>
                </a:ln>
                <a:solidFill>
                  <a:srgbClr val="A50021"/>
                </a:solidFill>
                <a:effectLst/>
                <a:uLnTx/>
                <a:uFillTx/>
                <a:latin typeface="Arial" charset="0"/>
                <a:ea typeface="+mn-ea"/>
                <a:cs typeface="+mn-cs"/>
              </a:rPr>
              <a:t>Local Structure Probe: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EXAFS gives atomic species, distance, and number of near-neighbor atoms around a selected element</a:t>
            </a:r>
            <a:r>
              <a:rPr kumimoji="0" lang="en-US" sz="2000" b="0" i="0" u="none" strike="noStrike" kern="1200" cap="none" spc="0" normalizeH="0" baseline="0" noProof="0" dirty="0" smtClean="0">
                <a:ln>
                  <a:noFill/>
                </a:ln>
                <a:solidFill>
                  <a:srgbClr val="000000"/>
                </a:solidFill>
                <a:effectLst/>
                <a:uLnTx/>
                <a:uFillTx/>
                <a:latin typeface="Arial" charset="0"/>
                <a:ea typeface="+mn-ea"/>
                <a:cs typeface="+mn-cs"/>
              </a:rPr>
              <a:t>.</a:t>
            </a:r>
          </a:p>
          <a:p>
            <a:pPr marL="0" marR="0" lvl="0" indent="0" algn="l" defTabSz="914400" rtl="0" eaLnBrk="0" fontAlgn="auto" latinLnBrk="0" hangingPunct="0">
              <a:lnSpc>
                <a:spcPct val="100000"/>
              </a:lnSpc>
              <a:spcBef>
                <a:spcPts val="0"/>
              </a:spcBef>
              <a:spcAft>
                <a:spcPts val="0"/>
              </a:spcAft>
              <a:buClr>
                <a:srgbClr val="CC3300"/>
              </a:buClr>
              <a:buSzTx/>
              <a:buFontTx/>
              <a:buNone/>
              <a:tabLst/>
              <a:defRPr/>
            </a:pPr>
            <a:r>
              <a:rPr kumimoji="0" lang="en-US" sz="2000" b="1" i="0" u="none" strike="noStrike" kern="1200" cap="none" spc="0" normalizeH="0" baseline="0" noProof="0" dirty="0">
                <a:ln>
                  <a:noFill/>
                </a:ln>
                <a:solidFill>
                  <a:srgbClr val="A50021"/>
                </a:solidFill>
                <a:effectLst/>
                <a:uLnTx/>
                <a:uFillTx/>
                <a:latin typeface="Arial" charset="0"/>
                <a:ea typeface="+mn-ea"/>
                <a:cs typeface="+mn-cs"/>
              </a:rPr>
              <a:t>Natural Samples:</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samples can be in solution, liquids, amorphous solids, soils, </a:t>
            </a:r>
            <a:r>
              <a:rPr kumimoji="0" lang="en-US" sz="2000" b="0" i="0" u="none" strike="noStrike" kern="1200" cap="none" spc="0" normalizeH="0" baseline="0" noProof="0" dirty="0" err="1">
                <a:ln>
                  <a:noFill/>
                </a:ln>
                <a:solidFill>
                  <a:srgbClr val="000000"/>
                </a:solidFill>
                <a:effectLst/>
                <a:uLnTx/>
                <a:uFillTx/>
                <a:latin typeface="Arial" charset="0"/>
                <a:ea typeface="+mn-ea"/>
                <a:cs typeface="+mn-cs"/>
              </a:rPr>
              <a:t>aggregrates</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 plant roots, surfaces, etc.</a:t>
            </a:r>
          </a:p>
          <a:p>
            <a:pPr marL="0" marR="0" lvl="0" indent="0" algn="l" defTabSz="914400" rtl="0" eaLnBrk="0" fontAlgn="auto" latinLnBrk="0" hangingPunct="0">
              <a:lnSpc>
                <a:spcPct val="100000"/>
              </a:lnSpc>
              <a:spcBef>
                <a:spcPts val="0"/>
              </a:spcBef>
              <a:spcAft>
                <a:spcPts val="0"/>
              </a:spcAft>
              <a:buClr>
                <a:srgbClr val="CC33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auto" latinLnBrk="0" hangingPunct="0">
              <a:lnSpc>
                <a:spcPct val="100000"/>
              </a:lnSpc>
              <a:spcBef>
                <a:spcPts val="0"/>
              </a:spcBef>
              <a:spcAft>
                <a:spcPts val="0"/>
              </a:spcAft>
              <a:buClr>
                <a:srgbClr val="CC33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auto" latinLnBrk="0" hangingPunct="0">
              <a:lnSpc>
                <a:spcPct val="100000"/>
              </a:lnSpc>
              <a:spcBef>
                <a:spcPts val="0"/>
              </a:spcBef>
              <a:spcAft>
                <a:spcPts val="0"/>
              </a:spcAft>
              <a:buClr>
                <a:srgbClr val="CC33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1685" name="Picture 5" descr="exafs"/>
          <p:cNvPicPr>
            <a:picLocks noChangeAspect="1" noChangeArrowheads="1"/>
          </p:cNvPicPr>
          <p:nvPr/>
        </p:nvPicPr>
        <p:blipFill rotWithShape="1">
          <a:blip r:embed="rId3" cstate="print"/>
          <a:srcRect t="11029" r="6834"/>
          <a:stretch/>
        </p:blipFill>
        <p:spPr bwMode="auto">
          <a:xfrm>
            <a:off x="376475" y="2895600"/>
            <a:ext cx="4533629" cy="3048000"/>
          </a:xfrm>
          <a:prstGeom prst="rect">
            <a:avLst/>
          </a:prstGeom>
          <a:noFill/>
          <a:ln w="9525">
            <a:noFill/>
            <a:miter lim="800000"/>
            <a:headEnd/>
            <a:tailEnd/>
          </a:ln>
        </p:spPr>
      </p:pic>
      <p:sp>
        <p:nvSpPr>
          <p:cNvPr id="71686" name="Text Box 6"/>
          <p:cNvSpPr txBox="1">
            <a:spLocks noChangeArrowheads="1"/>
          </p:cNvSpPr>
          <p:nvPr/>
        </p:nvSpPr>
        <p:spPr bwMode="auto">
          <a:xfrm>
            <a:off x="957265" y="5999165"/>
            <a:ext cx="3992183" cy="277641"/>
          </a:xfrm>
          <a:prstGeom prst="rect">
            <a:avLst/>
          </a:prstGeom>
          <a:noFill/>
          <a:ln w="9525">
            <a:noFill/>
            <a:miter lim="800000"/>
            <a:headEnd/>
            <a:tailEnd/>
          </a:ln>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
                <a:srgbClr val="333399"/>
              </a:buClr>
              <a:buSzTx/>
              <a:buFontTx/>
              <a:buNone/>
              <a:tabLst/>
              <a:defRPr/>
            </a:pPr>
            <a:r>
              <a:rPr kumimoji="0" lang="en-US" sz="1200" b="1" i="0" u="none" strike="noStrike" kern="1200" cap="none" spc="0" normalizeH="0" baseline="0" noProof="0" dirty="0">
                <a:ln>
                  <a:noFill/>
                </a:ln>
                <a:solidFill>
                  <a:srgbClr val="A50021"/>
                </a:solidFill>
                <a:effectLst/>
                <a:uLnTx/>
                <a:uFillTx/>
                <a:latin typeface="Arial" charset="0"/>
                <a:ea typeface="+mn-ea"/>
                <a:cs typeface="+mn-cs"/>
              </a:rPr>
              <a:t>EXAFS</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  = </a:t>
            </a:r>
            <a:r>
              <a:rPr kumimoji="0" lang="en-US" sz="1200" b="1" i="0" u="none" strike="noStrike" kern="1200" cap="none" spc="0" normalizeH="0" baseline="0" noProof="0" dirty="0">
                <a:ln>
                  <a:noFill/>
                </a:ln>
                <a:solidFill>
                  <a:srgbClr val="A50021"/>
                </a:solidFill>
                <a:effectLst/>
                <a:uLnTx/>
                <a:uFillTx/>
                <a:latin typeface="Arial" charset="0"/>
                <a:ea typeface="+mn-ea"/>
                <a:cs typeface="+mn-cs"/>
              </a:rPr>
              <a:t>E</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xtended </a:t>
            </a:r>
            <a:r>
              <a:rPr kumimoji="0" lang="en-US" sz="1200" b="1" i="0" u="none" strike="noStrike" kern="1200" cap="none" spc="0" normalizeH="0" baseline="0" noProof="0" dirty="0">
                <a:ln>
                  <a:noFill/>
                </a:ln>
                <a:solidFill>
                  <a:srgbClr val="A50021"/>
                </a:solidFill>
                <a:effectLst/>
                <a:uLnTx/>
                <a:uFillTx/>
                <a:latin typeface="Arial" charset="0"/>
                <a:ea typeface="+mn-ea"/>
                <a:cs typeface="+mn-cs"/>
              </a:rPr>
              <a:t>X</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-ray </a:t>
            </a:r>
            <a:r>
              <a:rPr kumimoji="0" lang="en-US" sz="1200" b="1" i="0" u="none" strike="noStrike" kern="1200" cap="none" spc="0" normalizeH="0" baseline="0" noProof="0" dirty="0">
                <a:ln>
                  <a:noFill/>
                </a:ln>
                <a:solidFill>
                  <a:srgbClr val="A50021"/>
                </a:solidFill>
                <a:effectLst/>
                <a:uLnTx/>
                <a:uFillTx/>
                <a:latin typeface="Arial" charset="0"/>
                <a:ea typeface="+mn-ea"/>
                <a:cs typeface="+mn-cs"/>
              </a:rPr>
              <a:t>A</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bsorption </a:t>
            </a:r>
            <a:r>
              <a:rPr kumimoji="0" lang="en-US" sz="1200" b="1" i="0" u="none" strike="noStrike" kern="1200" cap="none" spc="0" normalizeH="0" baseline="0" noProof="0" dirty="0">
                <a:ln>
                  <a:noFill/>
                </a:ln>
                <a:solidFill>
                  <a:srgbClr val="A50021"/>
                </a:solidFill>
                <a:effectLst/>
                <a:uLnTx/>
                <a:uFillTx/>
                <a:latin typeface="Arial" charset="0"/>
                <a:ea typeface="+mn-ea"/>
                <a:cs typeface="+mn-cs"/>
              </a:rPr>
              <a:t>F</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ine-</a:t>
            </a:r>
            <a:r>
              <a:rPr kumimoji="0" lang="en-US" sz="1200" b="1" i="0" u="none" strike="noStrike" kern="1200" cap="none" spc="0" normalizeH="0" baseline="0" noProof="0" dirty="0">
                <a:ln>
                  <a:noFill/>
                </a:ln>
                <a:solidFill>
                  <a:srgbClr val="A50021"/>
                </a:solidFill>
                <a:effectLst/>
                <a:uLnTx/>
                <a:uFillTx/>
                <a:latin typeface="Arial" charset="0"/>
                <a:ea typeface="+mn-ea"/>
                <a:cs typeface="+mn-cs"/>
              </a:rPr>
              <a:t>S</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tructure</a:t>
            </a:r>
          </a:p>
        </p:txBody>
      </p:sp>
      <p:sp>
        <p:nvSpPr>
          <p:cNvPr id="71687" name="Text Box 7"/>
          <p:cNvSpPr txBox="1">
            <a:spLocks noChangeArrowheads="1"/>
          </p:cNvSpPr>
          <p:nvPr/>
        </p:nvSpPr>
        <p:spPr bwMode="auto">
          <a:xfrm>
            <a:off x="944441" y="5804779"/>
            <a:ext cx="4005007" cy="277641"/>
          </a:xfrm>
          <a:prstGeom prst="rect">
            <a:avLst/>
          </a:prstGeom>
          <a:noFill/>
          <a:ln w="9525">
            <a:noFill/>
            <a:miter lim="800000"/>
            <a:headEnd/>
            <a:tailEnd/>
          </a:ln>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
                <a:srgbClr val="333399"/>
              </a:buClr>
              <a:buSzTx/>
              <a:buFontTx/>
              <a:buNone/>
              <a:tabLst/>
              <a:defRPr/>
            </a:pPr>
            <a:r>
              <a:rPr kumimoji="0" lang="en-US" sz="1200" b="1" i="0" u="none" strike="noStrike" kern="1200" cap="none" spc="0" normalizeH="0" baseline="0" noProof="0" dirty="0">
                <a:ln>
                  <a:noFill/>
                </a:ln>
                <a:solidFill>
                  <a:srgbClr val="A50021"/>
                </a:solidFill>
                <a:effectLst/>
                <a:uLnTx/>
                <a:uFillTx/>
                <a:latin typeface="Arial" charset="0"/>
                <a:ea typeface="+mn-ea"/>
                <a:cs typeface="+mn-cs"/>
              </a:rPr>
              <a:t>XANES </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200" b="1" i="0" u="none" strike="noStrike" kern="1200" cap="none" spc="0" normalizeH="0" baseline="0" noProof="0" dirty="0">
                <a:ln>
                  <a:noFill/>
                </a:ln>
                <a:solidFill>
                  <a:srgbClr val="A50021"/>
                </a:solidFill>
                <a:effectLst/>
                <a:uLnTx/>
                <a:uFillTx/>
                <a:latin typeface="Arial" charset="0"/>
                <a:ea typeface="+mn-ea"/>
                <a:cs typeface="+mn-cs"/>
              </a:rPr>
              <a:t>X</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-ray </a:t>
            </a:r>
            <a:r>
              <a:rPr kumimoji="0" lang="en-US" sz="1200" b="1" i="0" u="none" strike="noStrike" kern="1200" cap="none" spc="0" normalizeH="0" baseline="0" noProof="0" dirty="0">
                <a:ln>
                  <a:noFill/>
                </a:ln>
                <a:solidFill>
                  <a:srgbClr val="A50021"/>
                </a:solidFill>
                <a:effectLst/>
                <a:uLnTx/>
                <a:uFillTx/>
                <a:latin typeface="Arial" charset="0"/>
                <a:ea typeface="+mn-ea"/>
                <a:cs typeface="+mn-cs"/>
              </a:rPr>
              <a:t>A</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bsorption </a:t>
            </a:r>
            <a:r>
              <a:rPr kumimoji="0" lang="en-US" sz="1200" b="1" i="0" u="none" strike="noStrike" kern="1200" cap="none" spc="0" normalizeH="0" baseline="0" noProof="0" dirty="0">
                <a:ln>
                  <a:noFill/>
                </a:ln>
                <a:solidFill>
                  <a:srgbClr val="A50021"/>
                </a:solidFill>
                <a:effectLst/>
                <a:uLnTx/>
                <a:uFillTx/>
                <a:latin typeface="Arial" charset="0"/>
                <a:ea typeface="+mn-ea"/>
                <a:cs typeface="+mn-cs"/>
              </a:rPr>
              <a:t>N</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ear-</a:t>
            </a:r>
            <a:r>
              <a:rPr kumimoji="0" lang="en-US" sz="1200" b="1" i="0" u="none" strike="noStrike" kern="1200" cap="none" spc="0" normalizeH="0" baseline="0" noProof="0" dirty="0">
                <a:ln>
                  <a:noFill/>
                </a:ln>
                <a:solidFill>
                  <a:srgbClr val="A50021"/>
                </a:solidFill>
                <a:effectLst/>
                <a:uLnTx/>
                <a:uFillTx/>
                <a:latin typeface="Arial" charset="0"/>
                <a:ea typeface="+mn-ea"/>
                <a:cs typeface="+mn-cs"/>
              </a:rPr>
              <a:t>E</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dge </a:t>
            </a:r>
            <a:r>
              <a:rPr kumimoji="0" lang="en-US" sz="1200" b="1" i="0" u="none" strike="noStrike" kern="1200" cap="none" spc="0" normalizeH="0" baseline="0" noProof="0" dirty="0">
                <a:ln>
                  <a:noFill/>
                </a:ln>
                <a:solidFill>
                  <a:srgbClr val="A50021"/>
                </a:solidFill>
                <a:effectLst/>
                <a:uLnTx/>
                <a:uFillTx/>
                <a:latin typeface="Arial" charset="0"/>
                <a:ea typeface="+mn-ea"/>
                <a:cs typeface="+mn-cs"/>
              </a:rPr>
              <a:t>S</a:t>
            </a:r>
            <a:r>
              <a:rPr kumimoji="0" lang="en-US" sz="1200" b="1" i="0" u="none" strike="noStrike" kern="1200" cap="none" spc="0" normalizeH="0" baseline="0" noProof="0" dirty="0">
                <a:ln>
                  <a:noFill/>
                </a:ln>
                <a:solidFill>
                  <a:srgbClr val="000000"/>
                </a:solidFill>
                <a:effectLst/>
                <a:uLnTx/>
                <a:uFillTx/>
                <a:latin typeface="Arial" charset="0"/>
                <a:ea typeface="+mn-ea"/>
                <a:cs typeface="+mn-cs"/>
              </a:rPr>
              <a:t>pectroscopy</a:t>
            </a:r>
          </a:p>
        </p:txBody>
      </p:sp>
      <p:pic>
        <p:nvPicPr>
          <p:cNvPr id="71688" name="Picture 8" descr="xafs-exp"/>
          <p:cNvPicPr>
            <a:picLocks noChangeAspect="1" noChangeArrowheads="1"/>
          </p:cNvPicPr>
          <p:nvPr/>
        </p:nvPicPr>
        <p:blipFill>
          <a:blip r:embed="rId4" cstate="print"/>
          <a:srcRect/>
          <a:stretch>
            <a:fillRect/>
          </a:stretch>
        </p:blipFill>
        <p:spPr bwMode="auto">
          <a:xfrm>
            <a:off x="475314" y="1681364"/>
            <a:ext cx="4368800" cy="1309687"/>
          </a:xfrm>
          <a:prstGeom prst="rect">
            <a:avLst/>
          </a:prstGeom>
          <a:noFill/>
          <a:ln w="9525">
            <a:noFill/>
            <a:miter lim="800000"/>
            <a:headEnd/>
            <a:tailEnd/>
          </a:ln>
        </p:spPr>
      </p:pic>
    </p:spTree>
    <p:extLst>
      <p:ext uri="{BB962C8B-B14F-4D97-AF65-F5344CB8AC3E}">
        <p14:creationId xmlns:p14="http://schemas.microsoft.com/office/powerpoint/2010/main" val="1772099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228600" y="381000"/>
            <a:ext cx="86868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U" sz="2800" b="1" i="0" u="none" strike="noStrike" kern="1200" cap="none" spc="0" normalizeH="0" baseline="0" noProof="0">
                <a:ln>
                  <a:noFill/>
                </a:ln>
                <a:solidFill>
                  <a:srgbClr val="3333FF"/>
                </a:solidFill>
                <a:effectLst/>
                <a:uLnTx/>
                <a:uFillTx/>
                <a:latin typeface="Times New Roman"/>
                <a:ea typeface="+mn-ea"/>
                <a:cs typeface="+mn-cs"/>
              </a:rPr>
              <a:t>Oxidation state of iron in komatiitic melt inclusions</a:t>
            </a:r>
            <a:br>
              <a:rPr kumimoji="0" lang="en-US" altLang="en-AU" sz="2800" b="1" i="0" u="none" strike="noStrike" kern="1200" cap="none" spc="0" normalizeH="0" baseline="0" noProof="0">
                <a:ln>
                  <a:noFill/>
                </a:ln>
                <a:solidFill>
                  <a:srgbClr val="3333FF"/>
                </a:solidFill>
                <a:effectLst/>
                <a:uLnTx/>
                <a:uFillTx/>
                <a:latin typeface="Times New Roman"/>
                <a:ea typeface="+mn-ea"/>
                <a:cs typeface="+mn-cs"/>
              </a:rPr>
            </a:br>
            <a:r>
              <a:rPr kumimoji="0" lang="en-US" altLang="en-AU" sz="2800" b="1" i="0" u="none" strike="noStrike" kern="1200" cap="none" spc="0" normalizeH="0" baseline="0" noProof="0">
                <a:ln>
                  <a:noFill/>
                </a:ln>
                <a:solidFill>
                  <a:srgbClr val="3333FF"/>
                </a:solidFill>
                <a:effectLst/>
                <a:uLnTx/>
                <a:uFillTx/>
                <a:latin typeface="Times New Roman"/>
                <a:ea typeface="+mn-ea"/>
                <a:cs typeface="+mn-cs"/>
              </a:rPr>
              <a:t>indicates hot Archean mantle</a:t>
            </a:r>
            <a:endParaRPr kumimoji="0" lang="en-AU" altLang="en-AU" sz="2800" b="1" i="0" u="none" strike="noStrike" kern="1200" cap="none" spc="0" normalizeH="0" baseline="0" noProof="0">
              <a:ln>
                <a:noFill/>
              </a:ln>
              <a:solidFill>
                <a:srgbClr val="3333FF"/>
              </a:solidFill>
              <a:effectLst/>
              <a:uLnTx/>
              <a:uFillTx/>
              <a:latin typeface="Times New Roman"/>
              <a:ea typeface="+mn-ea"/>
              <a:cs typeface="+mn-cs"/>
            </a:endParaRPr>
          </a:p>
        </p:txBody>
      </p:sp>
      <p:sp>
        <p:nvSpPr>
          <p:cNvPr id="80899" name="Rectangle 3"/>
          <p:cNvSpPr>
            <a:spLocks noChangeArrowheads="1"/>
          </p:cNvSpPr>
          <p:nvPr/>
        </p:nvSpPr>
        <p:spPr bwMode="auto">
          <a:xfrm>
            <a:off x="685800" y="1524000"/>
            <a:ext cx="7772400" cy="16922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25000"/>
              </a:spcBef>
              <a:spcAft>
                <a:spcPct val="0"/>
              </a:spcAft>
              <a:buClrTx/>
              <a:buSzTx/>
              <a:buFontTx/>
              <a:buChar char="•"/>
              <a:tabLst/>
              <a:defRPr/>
            </a:pPr>
            <a:r>
              <a:rPr kumimoji="0" lang="en-US" sz="2000" b="0" i="0" u="none" strike="noStrike" kern="1200" cap="none" spc="0" normalizeH="0" baseline="0" noProof="0">
                <a:ln>
                  <a:noFill/>
                </a:ln>
                <a:solidFill>
                  <a:srgbClr val="000000"/>
                </a:solidFill>
                <a:effectLst/>
                <a:uLnTx/>
                <a:uFillTx/>
                <a:latin typeface="Times New Roman"/>
                <a:ea typeface="+mn-ea"/>
                <a:cs typeface="+mn-cs"/>
              </a:rPr>
              <a:t> Komatiites are volcanic rocks mainly of Archean age that formed by unusually high degrees of melting of mantle peridotite. </a:t>
            </a:r>
          </a:p>
          <a:p>
            <a:pPr marL="0" marR="0" lvl="0" indent="0" algn="l" defTabSz="914400" rtl="0" eaLnBrk="1" fontAlgn="base" latinLnBrk="0" hangingPunct="1">
              <a:lnSpc>
                <a:spcPct val="100000"/>
              </a:lnSpc>
              <a:spcBef>
                <a:spcPct val="25000"/>
              </a:spcBef>
              <a:spcAft>
                <a:spcPct val="0"/>
              </a:spcAft>
              <a:buClrTx/>
              <a:buSzTx/>
              <a:buFontTx/>
              <a:buChar char="•"/>
              <a:tabLst/>
              <a:defRPr/>
            </a:pPr>
            <a:r>
              <a:rPr kumimoji="0" lang="en-US" sz="2000" b="0" i="0" u="none" strike="noStrike" kern="1200" cap="none" spc="0" normalizeH="0" baseline="0" noProof="0">
                <a:ln>
                  <a:noFill/>
                </a:ln>
                <a:solidFill>
                  <a:srgbClr val="000000"/>
                </a:solidFill>
                <a:effectLst/>
                <a:uLnTx/>
                <a:uFillTx/>
                <a:latin typeface="Times New Roman"/>
                <a:ea typeface="+mn-ea"/>
                <a:cs typeface="+mn-cs"/>
              </a:rPr>
              <a:t> Their origin is controversial and has been attributed to either anhydrous melting of anomalously hot mantle or hydrous melting at temperatures only modestly greater than those found today</a:t>
            </a:r>
          </a:p>
        </p:txBody>
      </p:sp>
      <p:pic>
        <p:nvPicPr>
          <p:cNvPr id="80900" name="Picture 4"/>
          <p:cNvPicPr>
            <a:picLocks noChangeAspect="1" noChangeArrowheads="1"/>
          </p:cNvPicPr>
          <p:nvPr/>
        </p:nvPicPr>
        <p:blipFill>
          <a:blip r:embed="rId3" cstate="print"/>
          <a:srcRect/>
          <a:stretch>
            <a:fillRect/>
          </a:stretch>
        </p:blipFill>
        <p:spPr bwMode="auto">
          <a:xfrm>
            <a:off x="5441950" y="2955925"/>
            <a:ext cx="3321050" cy="3292475"/>
          </a:xfrm>
          <a:prstGeom prst="rect">
            <a:avLst/>
          </a:prstGeom>
          <a:noFill/>
          <a:ln w="9525">
            <a:noFill/>
            <a:miter lim="800000"/>
            <a:headEnd/>
            <a:tailEnd/>
          </a:ln>
        </p:spPr>
      </p:pic>
      <p:grpSp>
        <p:nvGrpSpPr>
          <p:cNvPr id="2" name="Group 5"/>
          <p:cNvGrpSpPr>
            <a:grpSpLocks/>
          </p:cNvGrpSpPr>
          <p:nvPr/>
        </p:nvGrpSpPr>
        <p:grpSpPr bwMode="auto">
          <a:xfrm>
            <a:off x="8001000" y="5638800"/>
            <a:ext cx="692150" cy="315913"/>
            <a:chOff x="2448" y="2633"/>
            <a:chExt cx="436" cy="199"/>
          </a:xfrm>
        </p:grpSpPr>
        <p:sp>
          <p:nvSpPr>
            <p:cNvPr id="80904" name="Rectangle 6"/>
            <p:cNvSpPr>
              <a:spLocks noChangeArrowheads="1"/>
            </p:cNvSpPr>
            <p:nvPr/>
          </p:nvSpPr>
          <p:spPr bwMode="auto">
            <a:xfrm>
              <a:off x="2486" y="2633"/>
              <a:ext cx="344" cy="18"/>
            </a:xfrm>
            <a:prstGeom prst="rect">
              <a:avLst/>
            </a:prstGeom>
            <a:solidFill>
              <a:srgbClr val="000000"/>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0905" name="Text Box 7"/>
            <p:cNvSpPr txBox="1">
              <a:spLocks noChangeArrowheads="1"/>
            </p:cNvSpPr>
            <p:nvPr/>
          </p:nvSpPr>
          <p:spPr bwMode="auto">
            <a:xfrm>
              <a:off x="2448" y="2640"/>
              <a:ext cx="436" cy="192"/>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AU" sz="1400" b="1" i="0" u="none" strike="noStrike" kern="1200" cap="none" spc="0" normalizeH="0" baseline="0" noProof="0">
                  <a:ln>
                    <a:noFill/>
                  </a:ln>
                  <a:solidFill>
                    <a:srgbClr val="000000"/>
                  </a:solidFill>
                  <a:effectLst/>
                  <a:uLnTx/>
                  <a:uFillTx/>
                  <a:latin typeface="Helvetica" pitchFamily="34" charset="0"/>
                  <a:ea typeface="+mn-ea"/>
                  <a:cs typeface="+mn-cs"/>
                </a:rPr>
                <a:t>50 </a:t>
              </a:r>
              <a:r>
                <a:rPr kumimoji="0" lang="en-AU" altLang="en-AU" sz="1400" b="1" i="0" u="none" strike="noStrike" kern="1200" cap="none" spc="0" normalizeH="0" baseline="0" noProof="0">
                  <a:ln>
                    <a:noFill/>
                  </a:ln>
                  <a:solidFill>
                    <a:srgbClr val="000000"/>
                  </a:solidFill>
                  <a:effectLst/>
                  <a:uLnTx/>
                  <a:uFillTx/>
                  <a:latin typeface="Symbol" pitchFamily="18" charset="2"/>
                  <a:ea typeface="+mn-ea"/>
                  <a:cs typeface="+mn-cs"/>
                </a:rPr>
                <a:t>m</a:t>
              </a:r>
              <a:r>
                <a:rPr kumimoji="0" lang="en-AU" altLang="en-AU" sz="1400" b="1" i="0" u="none" strike="noStrike" kern="1200" cap="none" spc="0" normalizeH="0" baseline="0" noProof="0">
                  <a:ln>
                    <a:noFill/>
                  </a:ln>
                  <a:solidFill>
                    <a:srgbClr val="000000"/>
                  </a:solidFill>
                  <a:effectLst/>
                  <a:uLnTx/>
                  <a:uFillTx/>
                  <a:latin typeface="Helvetica" pitchFamily="34" charset="0"/>
                  <a:ea typeface="+mn-ea"/>
                  <a:cs typeface="+mn-cs"/>
                </a:rPr>
                <a:t>m</a:t>
              </a:r>
            </a:p>
          </p:txBody>
        </p:sp>
      </p:grpSp>
      <p:sp>
        <p:nvSpPr>
          <p:cNvPr id="80902" name="Text Box 8"/>
          <p:cNvSpPr txBox="1">
            <a:spLocks noChangeArrowheads="1"/>
          </p:cNvSpPr>
          <p:nvPr/>
        </p:nvSpPr>
        <p:spPr bwMode="auto">
          <a:xfrm>
            <a:off x="685800" y="3200400"/>
            <a:ext cx="4876800" cy="240065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25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Minerals contain inclusions of trapped magma. </a:t>
            </a:r>
          </a:p>
          <a:p>
            <a:pPr marL="0" marR="0" lvl="0" indent="0" algn="l" defTabSz="914400" rtl="0" eaLnBrk="1" fontAlgn="base" latinLnBrk="0" hangingPunct="1">
              <a:lnSpc>
                <a:spcPct val="100000"/>
              </a:lnSpc>
              <a:spcBef>
                <a:spcPct val="25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Can use ferrous/ferric ratio determined by </a:t>
            </a:r>
            <a:r>
              <a:rPr kumimoji="0" lang="en-US" sz="2000" b="0" i="0" u="none" strike="noStrike" kern="1200" cap="none" spc="0" normalizeH="0" baseline="0" noProof="0" dirty="0" err="1">
                <a:ln>
                  <a:noFill/>
                </a:ln>
                <a:solidFill>
                  <a:srgbClr val="000000"/>
                </a:solidFill>
                <a:effectLst/>
                <a:uLnTx/>
                <a:uFillTx/>
                <a:latin typeface="Times New Roman"/>
                <a:ea typeface="+mn-ea"/>
                <a:cs typeface="+mn-cs"/>
              </a:rPr>
              <a:t>microXAFS</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to distinguish between these two hypotheses</a:t>
            </a: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a:t>
            </a:r>
          </a:p>
          <a:p>
            <a:pPr marL="0" marR="0" lvl="0" indent="0" algn="l" defTabSz="914400" rtl="0" eaLnBrk="1" fontAlgn="base" latinLnBrk="0" hangingPunct="1">
              <a:lnSpc>
                <a:spcPct val="100000"/>
              </a:lnSpc>
              <a:spcBef>
                <a:spcPct val="25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We measured reduced Fe (Fe</a:t>
            </a:r>
            <a:r>
              <a:rPr kumimoji="0" lang="en-US" sz="2000" b="0" i="0" u="none" strike="noStrike" kern="1200" cap="none" spc="0" normalizeH="0" baseline="30000" noProof="0" dirty="0" smtClean="0">
                <a:ln>
                  <a:noFill/>
                </a:ln>
                <a:solidFill>
                  <a:srgbClr val="000000"/>
                </a:solidFill>
                <a:effectLst/>
                <a:uLnTx/>
                <a:uFillTx/>
                <a:latin typeface="Times New Roman"/>
                <a:ea typeface="+mn-ea"/>
                <a:cs typeface="+mn-cs"/>
              </a:rPr>
              <a:t>2+ </a:t>
            </a:r>
            <a:r>
              <a:rPr kumimoji="0" lang="en-US" sz="2000" b="0" i="0" u="none" strike="noStrike" kern="1200" cap="none" spc="0" normalizeH="0" baseline="0" noProof="0" dirty="0" smtClean="0">
                <a:ln>
                  <a:noFill/>
                </a:ln>
                <a:solidFill>
                  <a:srgbClr val="000000"/>
                </a:solidFill>
                <a:effectLst/>
                <a:uLnTx/>
                <a:uFillTx/>
                <a:latin typeface="Times New Roman"/>
                <a:ea typeface="+mn-ea"/>
                <a:cs typeface="+mn-cs"/>
              </a:rPr>
              <a:t>dominated) in the inclusions (valence=2.1). </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80903" name="Text Box 9"/>
          <p:cNvSpPr txBox="1">
            <a:spLocks noChangeArrowheads="1"/>
          </p:cNvSpPr>
          <p:nvPr/>
        </p:nvSpPr>
        <p:spPr bwMode="auto">
          <a:xfrm>
            <a:off x="838200" y="5681246"/>
            <a:ext cx="4038600" cy="338554"/>
          </a:xfrm>
          <a:prstGeom prst="rect">
            <a:avLst/>
          </a:prstGeom>
          <a:noFill/>
          <a:ln w="3175">
            <a:solidFill>
              <a:schemeClr val="tx1"/>
            </a:solid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a:ea typeface="+mn-ea"/>
                <a:cs typeface="+mn-cs"/>
              </a:rPr>
              <a:t>Berry, A. J., </a:t>
            </a:r>
            <a:r>
              <a:rPr kumimoji="0" lang="en-US" sz="1600" b="0" i="0" u="none" strike="noStrike" kern="1200" cap="none" spc="0" normalizeH="0" baseline="0" noProof="0" dirty="0" smtClean="0">
                <a:ln>
                  <a:noFill/>
                </a:ln>
                <a:solidFill>
                  <a:srgbClr val="000000"/>
                </a:solidFill>
                <a:effectLst/>
                <a:uLnTx/>
                <a:uFillTx/>
                <a:latin typeface="Times New Roman"/>
                <a:ea typeface="+mn-ea"/>
                <a:cs typeface="+mn-cs"/>
              </a:rPr>
              <a:t>et al. (2008</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600" b="0" i="0" u="none" strike="noStrike" kern="1200" cap="none" spc="0" normalizeH="0" baseline="0" noProof="0" dirty="0" smtClean="0">
                <a:ln>
                  <a:noFill/>
                </a:ln>
                <a:solidFill>
                  <a:srgbClr val="000000"/>
                </a:solidFill>
                <a:effectLst/>
                <a:uLnTx/>
                <a:uFillTx/>
                <a:latin typeface="Times New Roman"/>
                <a:ea typeface="+mn-ea"/>
                <a:cs typeface="+mn-cs"/>
              </a:rPr>
              <a:t>Nature </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455, 960-964. </a:t>
            </a:r>
          </a:p>
        </p:txBody>
      </p:sp>
    </p:spTree>
    <p:extLst>
      <p:ext uri="{BB962C8B-B14F-4D97-AF65-F5344CB8AC3E}">
        <p14:creationId xmlns:p14="http://schemas.microsoft.com/office/powerpoint/2010/main" val="26664602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85800" y="381000"/>
            <a:ext cx="7772400" cy="609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altLang="en-AU" sz="2800" b="1" i="0" u="none" strike="noStrike" kern="1200" cap="none" spc="0" normalizeH="0" baseline="0" noProof="0">
                <a:ln>
                  <a:noFill/>
                </a:ln>
                <a:solidFill>
                  <a:srgbClr val="3333FF"/>
                </a:solidFill>
                <a:effectLst/>
                <a:uLnTx/>
                <a:uFillTx/>
                <a:latin typeface="Times New Roman"/>
                <a:ea typeface="+mn-ea"/>
                <a:cs typeface="+mn-cs"/>
              </a:rPr>
              <a:t>Komatiites</a:t>
            </a:r>
          </a:p>
        </p:txBody>
      </p:sp>
      <p:sp>
        <p:nvSpPr>
          <p:cNvPr id="81923" name="Rectangle 3"/>
          <p:cNvSpPr>
            <a:spLocks noChangeArrowheads="1"/>
          </p:cNvSpPr>
          <p:nvPr/>
        </p:nvSpPr>
        <p:spPr bwMode="auto">
          <a:xfrm>
            <a:off x="609600" y="990600"/>
            <a:ext cx="6629400" cy="4953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5000"/>
              </a:spcBef>
              <a:spcAft>
                <a:spcPct val="0"/>
              </a:spcAft>
              <a:buClrTx/>
              <a:buSzTx/>
              <a:buFontTx/>
              <a:buChar char="•"/>
              <a:tabLst/>
              <a:defRPr/>
            </a:pP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Hydrous melting model requires 3-5 wt% H</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2</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O (</a:t>
            </a:r>
            <a:r>
              <a:rPr kumimoji="0" lang="en-AU" altLang="en-AU" sz="2400" b="0" i="0" u="none" strike="noStrike" kern="1200" cap="none" spc="0" normalizeH="0" baseline="0" noProof="0" dirty="0" err="1">
                <a:ln>
                  <a:noFill/>
                </a:ln>
                <a:solidFill>
                  <a:srgbClr val="000000"/>
                </a:solidFill>
                <a:effectLst/>
                <a:uLnTx/>
                <a:uFillTx/>
                <a:latin typeface="Times New Roman"/>
                <a:ea typeface="+mn-ea"/>
                <a:cs typeface="+mn-cs"/>
              </a:rPr>
              <a:t>subduction</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a:t>
            </a:r>
          </a:p>
          <a:p>
            <a:pPr marL="342900" marR="0" lvl="0" indent="-342900" algn="l" defTabSz="914400" rtl="0" eaLnBrk="1" fontAlgn="base" latinLnBrk="0" hangingPunct="1">
              <a:lnSpc>
                <a:spcPct val="100000"/>
              </a:lnSpc>
              <a:spcBef>
                <a:spcPct val="25000"/>
              </a:spcBef>
              <a:spcAft>
                <a:spcPct val="0"/>
              </a:spcAft>
              <a:buClrTx/>
              <a:buSzTx/>
              <a:buFontTx/>
              <a:buChar char="•"/>
              <a:tabLst/>
              <a:defRPr/>
            </a:pPr>
            <a:r>
              <a:rPr kumimoji="0" lang="en-AU" altLang="en-AU" sz="2400" b="0" i="0" u="none" strike="noStrike" kern="1200" cap="none" spc="0" normalizeH="0" baseline="0" noProof="0" dirty="0" err="1">
                <a:ln>
                  <a:noFill/>
                </a:ln>
                <a:solidFill>
                  <a:srgbClr val="000000"/>
                </a:solidFill>
                <a:effectLst/>
                <a:uLnTx/>
                <a:uFillTx/>
                <a:latin typeface="Times New Roman"/>
                <a:ea typeface="+mn-ea"/>
                <a:cs typeface="+mn-cs"/>
              </a:rPr>
              <a:t>Komatiite</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 inclusions: H</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2</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O 0.18-0.26 wt% (dry) much less than required by the wet-melting model. </a:t>
            </a:r>
          </a:p>
          <a:p>
            <a:pPr marL="342900" marR="0" lvl="0" indent="-342900" algn="l" defTabSz="914400" rtl="0" eaLnBrk="1" fontAlgn="base" latinLnBrk="0" hangingPunct="1">
              <a:lnSpc>
                <a:spcPct val="100000"/>
              </a:lnSpc>
              <a:spcBef>
                <a:spcPct val="25000"/>
              </a:spcBef>
              <a:spcAft>
                <a:spcPct val="0"/>
              </a:spcAft>
              <a:buClrTx/>
              <a:buSzTx/>
              <a:buFontTx/>
              <a:buChar char="•"/>
              <a:tabLst/>
              <a:defRPr/>
            </a:pP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Loss of H</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2</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O as H</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2 </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can result in Fe oxidation:</a:t>
            </a:r>
          </a:p>
          <a:p>
            <a:pPr marL="342900" marR="0" lvl="0" indent="-342900" algn="l" defTabSz="914400" rtl="0" eaLnBrk="1" fontAlgn="base" latinLnBrk="0" hangingPunct="1">
              <a:lnSpc>
                <a:spcPct val="100000"/>
              </a:lnSpc>
              <a:spcBef>
                <a:spcPct val="25000"/>
              </a:spcBef>
              <a:spcAft>
                <a:spcPct val="0"/>
              </a:spcAft>
              <a:buClrTx/>
              <a:buSzTx/>
              <a:buFontTx/>
              <a:buNone/>
              <a:tabLst/>
              <a:defRPr/>
            </a:pP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		H</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2</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O + 2FeO </a:t>
            </a:r>
            <a:r>
              <a:rPr kumimoji="0" lang="en-AU" altLang="en-AU" sz="2400" b="0" i="0" u="none" strike="noStrike" kern="1200" cap="none" spc="0" normalizeH="0" baseline="0" noProof="0" dirty="0">
                <a:ln>
                  <a:noFill/>
                </a:ln>
                <a:solidFill>
                  <a:srgbClr val="000000"/>
                </a:solidFill>
                <a:effectLst/>
                <a:uLnTx/>
                <a:uFillTx/>
                <a:latin typeface="Symbol" pitchFamily="18" charset="2"/>
                <a:ea typeface="+mn-ea"/>
                <a:cs typeface="+mn-cs"/>
              </a:rPr>
              <a:t>®</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  Fe</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2</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O</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3</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 + H</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2				</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H</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2</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O + 3FeO </a:t>
            </a:r>
            <a:r>
              <a:rPr kumimoji="0" lang="en-AU" altLang="en-AU" sz="2400" b="0" i="0" u="none" strike="noStrike" kern="1200" cap="none" spc="0" normalizeH="0" baseline="0" noProof="0" dirty="0">
                <a:ln>
                  <a:noFill/>
                </a:ln>
                <a:solidFill>
                  <a:srgbClr val="000000"/>
                </a:solidFill>
                <a:effectLst/>
                <a:uLnTx/>
                <a:uFillTx/>
                <a:latin typeface="Symbol" pitchFamily="18" charset="2"/>
                <a:ea typeface="+mn-ea"/>
                <a:cs typeface="+mn-cs"/>
              </a:rPr>
              <a:t>®</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  Fe</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3</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O</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4</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 + H</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2</a:t>
            </a:r>
          </a:p>
          <a:p>
            <a:pPr marL="342900" marR="0" lvl="0" indent="-342900" algn="l" defTabSz="914400" rtl="0" eaLnBrk="1" fontAlgn="base" latinLnBrk="0" hangingPunct="1">
              <a:lnSpc>
                <a:spcPct val="100000"/>
              </a:lnSpc>
              <a:spcBef>
                <a:spcPct val="25000"/>
              </a:spcBef>
              <a:spcAft>
                <a:spcPct val="0"/>
              </a:spcAft>
              <a:buClrTx/>
              <a:buSzTx/>
              <a:buFontTx/>
              <a:buChar char="•"/>
              <a:tabLst/>
              <a:defRPr/>
            </a:pP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No </a:t>
            </a:r>
            <a:r>
              <a:rPr kumimoji="0" lang="en-AU" altLang="en-AU" sz="2400" b="0" i="0" u="none" strike="noStrike" kern="1200" cap="none" spc="0" normalizeH="0" baseline="0" noProof="0" dirty="0" err="1">
                <a:ln>
                  <a:noFill/>
                </a:ln>
                <a:solidFill>
                  <a:srgbClr val="000000"/>
                </a:solidFill>
                <a:effectLst/>
                <a:uLnTx/>
                <a:uFillTx/>
                <a:latin typeface="Times New Roman"/>
                <a:ea typeface="+mn-ea"/>
                <a:cs typeface="+mn-cs"/>
              </a:rPr>
              <a:t>petrographic</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 evidence of water loss</a:t>
            </a:r>
          </a:p>
          <a:p>
            <a:pPr marL="342900" marR="0" lvl="0" indent="-342900" algn="l" defTabSz="914400" rtl="0" eaLnBrk="1" fontAlgn="base" latinLnBrk="0" hangingPunct="1">
              <a:lnSpc>
                <a:spcPct val="100000"/>
              </a:lnSpc>
              <a:spcBef>
                <a:spcPct val="25000"/>
              </a:spcBef>
              <a:spcAft>
                <a:spcPct val="0"/>
              </a:spcAft>
              <a:buClrTx/>
              <a:buSzTx/>
              <a:buFontTx/>
              <a:buChar char="•"/>
              <a:tabLst/>
              <a:defRPr/>
            </a:pP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Loss of only 1.5 </a:t>
            </a:r>
            <a:r>
              <a:rPr kumimoji="0" lang="en-AU" altLang="en-AU" sz="2400" b="0" i="0" u="none" strike="noStrike" kern="1200" cap="none" spc="0" normalizeH="0" baseline="0" noProof="0" dirty="0" err="1">
                <a:ln>
                  <a:noFill/>
                </a:ln>
                <a:solidFill>
                  <a:srgbClr val="000000"/>
                </a:solidFill>
                <a:effectLst/>
                <a:uLnTx/>
                <a:uFillTx/>
                <a:latin typeface="Times New Roman"/>
                <a:ea typeface="+mn-ea"/>
                <a:cs typeface="+mn-cs"/>
              </a:rPr>
              <a:t>wt</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 H</a:t>
            </a:r>
            <a:r>
              <a:rPr kumimoji="0" lang="en-AU" altLang="en-AU" sz="2400" b="0" i="0" u="none" strike="noStrike" kern="1200" cap="none" spc="0" normalizeH="0" baseline="-25000" noProof="0" dirty="0">
                <a:ln>
                  <a:noFill/>
                </a:ln>
                <a:solidFill>
                  <a:srgbClr val="000000"/>
                </a:solidFill>
                <a:effectLst/>
                <a:uLnTx/>
                <a:uFillTx/>
                <a:latin typeface="Times New Roman"/>
                <a:ea typeface="+mn-ea"/>
                <a:cs typeface="+mn-cs"/>
              </a:rPr>
              <a:t>2</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O from the inclusion would completely </a:t>
            </a:r>
            <a:r>
              <a:rPr kumimoji="0" lang="en-AU" altLang="en-AU" sz="2400" b="0" i="0" u="none" strike="noStrike" kern="1200" cap="none" spc="0" normalizeH="0" baseline="0" noProof="0" dirty="0" smtClean="0">
                <a:ln>
                  <a:noFill/>
                </a:ln>
                <a:solidFill>
                  <a:srgbClr val="000000"/>
                </a:solidFill>
                <a:effectLst/>
                <a:uLnTx/>
                <a:uFillTx/>
                <a:latin typeface="Times New Roman"/>
                <a:ea typeface="+mn-ea"/>
                <a:cs typeface="+mn-cs"/>
              </a:rPr>
              <a:t>oxidize </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iron (Fe</a:t>
            </a:r>
            <a:r>
              <a:rPr kumimoji="0" lang="en-AU" altLang="en-AU" sz="2400" b="0" i="0" u="none" strike="noStrike" kern="1200" cap="none" spc="0" normalizeH="0" baseline="30000" noProof="0" dirty="0">
                <a:ln>
                  <a:noFill/>
                </a:ln>
                <a:solidFill>
                  <a:srgbClr val="000000"/>
                </a:solidFill>
                <a:effectLst/>
                <a:uLnTx/>
                <a:uFillTx/>
                <a:latin typeface="Times New Roman"/>
                <a:ea typeface="+mn-ea"/>
                <a:cs typeface="+mn-cs"/>
              </a:rPr>
              <a:t>3+</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a:t>
            </a:r>
            <a:r>
              <a:rPr kumimoji="0" lang="en-AU" altLang="en-AU" sz="2400" b="0" i="0" u="none" strike="noStrike" kern="1200" cap="none" spc="0" normalizeH="0" baseline="0" noProof="0" dirty="0" err="1">
                <a:ln>
                  <a:noFill/>
                </a:ln>
                <a:solidFill>
                  <a:srgbClr val="000000"/>
                </a:solidFill>
                <a:effectLst/>
                <a:uLnTx/>
                <a:uFillTx/>
                <a:latin typeface="Symbol" pitchFamily="18" charset="2"/>
                <a:ea typeface="+mn-ea"/>
                <a:cs typeface="+mn-cs"/>
              </a:rPr>
              <a:t>S</a:t>
            </a:r>
            <a:r>
              <a:rPr kumimoji="0" lang="en-AU" altLang="en-AU" sz="2400" b="0" i="0" u="none" strike="noStrike" kern="1200" cap="none" spc="0" normalizeH="0" baseline="0" noProof="0" dirty="0" err="1">
                <a:ln>
                  <a:noFill/>
                </a:ln>
                <a:solidFill>
                  <a:srgbClr val="000000"/>
                </a:solidFill>
                <a:effectLst/>
                <a:uLnTx/>
                <a:uFillTx/>
                <a:latin typeface="Times New Roman"/>
                <a:ea typeface="+mn-ea"/>
                <a:cs typeface="+mn-cs"/>
              </a:rPr>
              <a:t>Fe</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 = 1)</a:t>
            </a:r>
          </a:p>
          <a:p>
            <a:pPr marL="342900" marR="0" lvl="0" indent="-342900" algn="l" defTabSz="914400" rtl="0" eaLnBrk="1" fontAlgn="base" latinLnBrk="0" hangingPunct="1">
              <a:lnSpc>
                <a:spcPct val="100000"/>
              </a:lnSpc>
              <a:spcBef>
                <a:spcPct val="25000"/>
              </a:spcBef>
              <a:spcAft>
                <a:spcPct val="0"/>
              </a:spcAft>
              <a:buClrTx/>
              <a:buSzTx/>
              <a:buFontTx/>
              <a:buChar char="•"/>
              <a:tabLst/>
              <a:defRPr/>
            </a:pP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Thus, reduced Fe consistent with ‘anomalous hot mantle’ model for </a:t>
            </a:r>
            <a:r>
              <a:rPr kumimoji="0" lang="en-AU" altLang="en-AU" sz="2400" b="0" i="0" u="none" strike="noStrike" kern="1200" cap="none" spc="0" normalizeH="0" baseline="0" noProof="0" dirty="0" err="1">
                <a:ln>
                  <a:noFill/>
                </a:ln>
                <a:solidFill>
                  <a:srgbClr val="000000"/>
                </a:solidFill>
                <a:effectLst/>
                <a:uLnTx/>
                <a:uFillTx/>
                <a:latin typeface="Times New Roman"/>
                <a:ea typeface="+mn-ea"/>
                <a:cs typeface="+mn-cs"/>
              </a:rPr>
              <a:t>Archean</a:t>
            </a:r>
            <a:r>
              <a:rPr kumimoji="0" lang="en-AU" altLang="en-AU" sz="2400" b="0" i="0" u="none" strike="noStrike" kern="1200" cap="none" spc="0" normalizeH="0" baseline="0" noProof="0" dirty="0">
                <a:ln>
                  <a:noFill/>
                </a:ln>
                <a:solidFill>
                  <a:srgbClr val="000000"/>
                </a:solidFill>
                <a:effectLst/>
                <a:uLnTx/>
                <a:uFillTx/>
                <a:latin typeface="Times New Roman"/>
                <a:ea typeface="+mn-ea"/>
                <a:cs typeface="+mn-cs"/>
              </a:rPr>
              <a:t>. </a:t>
            </a:r>
          </a:p>
        </p:txBody>
      </p:sp>
      <p:grpSp>
        <p:nvGrpSpPr>
          <p:cNvPr id="2" name="Group 4"/>
          <p:cNvGrpSpPr>
            <a:grpSpLocks/>
          </p:cNvGrpSpPr>
          <p:nvPr/>
        </p:nvGrpSpPr>
        <p:grpSpPr bwMode="auto">
          <a:xfrm>
            <a:off x="6934200" y="1676400"/>
            <a:ext cx="2209800" cy="3875088"/>
            <a:chOff x="4512" y="1440"/>
            <a:chExt cx="1248" cy="2246"/>
          </a:xfrm>
        </p:grpSpPr>
        <p:pic>
          <p:nvPicPr>
            <p:cNvPr id="81926" name="Picture 5" descr="YK3=OL1=62(20x)after"/>
            <p:cNvPicPr preferRelativeResize="0">
              <a:picLocks noChangeAspect="1" noChangeArrowheads="1"/>
            </p:cNvPicPr>
            <p:nvPr/>
          </p:nvPicPr>
          <p:blipFill>
            <a:blip r:embed="rId2" cstate="print">
              <a:lum bright="12000"/>
            </a:blip>
            <a:srcRect/>
            <a:stretch>
              <a:fillRect/>
            </a:stretch>
          </p:blipFill>
          <p:spPr bwMode="auto">
            <a:xfrm>
              <a:off x="4573" y="2640"/>
              <a:ext cx="1079" cy="763"/>
            </a:xfrm>
            <a:prstGeom prst="rect">
              <a:avLst/>
            </a:prstGeom>
            <a:noFill/>
            <a:ln w="12700">
              <a:solidFill>
                <a:schemeClr val="tx1"/>
              </a:solidFill>
              <a:miter lim="800000"/>
              <a:headEnd/>
              <a:tailEnd/>
            </a:ln>
          </p:spPr>
        </p:pic>
        <p:pic>
          <p:nvPicPr>
            <p:cNvPr id="81927" name="Picture 6" descr="MI2-1 x40t"/>
            <p:cNvPicPr>
              <a:picLocks noChangeAspect="1" noChangeArrowheads="1"/>
            </p:cNvPicPr>
            <p:nvPr/>
          </p:nvPicPr>
          <p:blipFill>
            <a:blip r:embed="rId3" cstate="print"/>
            <a:srcRect t="-2000" r="792" b="1501"/>
            <a:stretch>
              <a:fillRect/>
            </a:stretch>
          </p:blipFill>
          <p:spPr bwMode="auto">
            <a:xfrm>
              <a:off x="4560" y="1776"/>
              <a:ext cx="1077" cy="778"/>
            </a:xfrm>
            <a:prstGeom prst="rect">
              <a:avLst/>
            </a:prstGeom>
            <a:noFill/>
            <a:ln w="9525">
              <a:noFill/>
              <a:miter lim="800000"/>
              <a:headEnd/>
              <a:tailEnd/>
            </a:ln>
          </p:spPr>
        </p:pic>
        <p:sp>
          <p:nvSpPr>
            <p:cNvPr id="81928" name="Text Box 7"/>
            <p:cNvSpPr txBox="1">
              <a:spLocks noChangeArrowheads="1"/>
            </p:cNvSpPr>
            <p:nvPr/>
          </p:nvSpPr>
          <p:spPr bwMode="auto">
            <a:xfrm>
              <a:off x="4606" y="3456"/>
              <a:ext cx="1154" cy="23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AU" sz="2000" b="1" i="0" u="none" strike="noStrike" kern="1200" cap="none" spc="0" normalizeH="0" baseline="0" noProof="0">
                  <a:ln>
                    <a:noFill/>
                  </a:ln>
                  <a:solidFill>
                    <a:srgbClr val="000000"/>
                  </a:solidFill>
                  <a:effectLst/>
                  <a:uLnTx/>
                  <a:uFillTx/>
                  <a:latin typeface="Times" pitchFamily="18" charset="0"/>
                  <a:ea typeface="+mn-ea"/>
                  <a:cs typeface="+mn-cs"/>
                </a:rPr>
                <a:t>shoshonite </a:t>
              </a:r>
            </a:p>
          </p:txBody>
        </p:sp>
        <p:sp>
          <p:nvSpPr>
            <p:cNvPr id="81929" name="Text Box 8"/>
            <p:cNvSpPr txBox="1">
              <a:spLocks noChangeArrowheads="1"/>
            </p:cNvSpPr>
            <p:nvPr/>
          </p:nvSpPr>
          <p:spPr bwMode="auto">
            <a:xfrm>
              <a:off x="4512" y="1440"/>
              <a:ext cx="1154" cy="23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AU" sz="2000" b="1" i="0" u="none" strike="noStrike" kern="1200" cap="none" spc="0" normalizeH="0" baseline="0" noProof="0">
                  <a:ln>
                    <a:noFill/>
                  </a:ln>
                  <a:solidFill>
                    <a:srgbClr val="000000"/>
                  </a:solidFill>
                  <a:effectLst/>
                  <a:uLnTx/>
                  <a:uFillTx/>
                  <a:latin typeface="Times" pitchFamily="18" charset="0"/>
                  <a:ea typeface="+mn-ea"/>
                  <a:cs typeface="+mn-cs"/>
                </a:rPr>
                <a:t>komatiite </a:t>
              </a:r>
            </a:p>
          </p:txBody>
        </p:sp>
        <p:sp>
          <p:nvSpPr>
            <p:cNvPr id="81930" name="Text Box 9"/>
            <p:cNvSpPr txBox="1">
              <a:spLocks noChangeArrowheads="1"/>
            </p:cNvSpPr>
            <p:nvPr/>
          </p:nvSpPr>
          <p:spPr bwMode="auto">
            <a:xfrm>
              <a:off x="5268" y="3250"/>
              <a:ext cx="391" cy="177"/>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AU" sz="1400" b="1" i="0" u="none" strike="noStrike" kern="1200" cap="none" spc="0" normalizeH="0" baseline="0" noProof="0">
                  <a:ln>
                    <a:noFill/>
                  </a:ln>
                  <a:solidFill>
                    <a:srgbClr val="3333FF"/>
                  </a:solidFill>
                  <a:effectLst/>
                  <a:uLnTx/>
                  <a:uFillTx/>
                  <a:latin typeface="Helvetica" pitchFamily="34" charset="0"/>
                  <a:ea typeface="+mn-ea"/>
                  <a:cs typeface="+mn-cs"/>
                </a:rPr>
                <a:t>30 </a:t>
              </a:r>
              <a:r>
                <a:rPr kumimoji="0" lang="en-AU" altLang="en-AU" sz="1400" b="1" i="0" u="none" strike="noStrike" kern="1200" cap="none" spc="0" normalizeH="0" baseline="0" noProof="0">
                  <a:ln>
                    <a:noFill/>
                  </a:ln>
                  <a:solidFill>
                    <a:srgbClr val="3333FF"/>
                  </a:solidFill>
                  <a:effectLst/>
                  <a:uLnTx/>
                  <a:uFillTx/>
                  <a:latin typeface="Symbol" pitchFamily="18" charset="2"/>
                  <a:ea typeface="+mn-ea"/>
                  <a:cs typeface="+mn-cs"/>
                </a:rPr>
                <a:t>m</a:t>
              </a:r>
              <a:r>
                <a:rPr kumimoji="0" lang="en-AU" altLang="en-AU" sz="1400" b="1" i="0" u="none" strike="noStrike" kern="1200" cap="none" spc="0" normalizeH="0" baseline="0" noProof="0">
                  <a:ln>
                    <a:noFill/>
                  </a:ln>
                  <a:solidFill>
                    <a:srgbClr val="3333FF"/>
                  </a:solidFill>
                  <a:effectLst/>
                  <a:uLnTx/>
                  <a:uFillTx/>
                  <a:latin typeface="Helvetica" pitchFamily="34" charset="0"/>
                  <a:ea typeface="+mn-ea"/>
                  <a:cs typeface="+mn-cs"/>
                </a:rPr>
                <a:t>m</a:t>
              </a:r>
            </a:p>
          </p:txBody>
        </p:sp>
        <p:sp>
          <p:nvSpPr>
            <p:cNvPr id="81931" name="Rectangle 10"/>
            <p:cNvSpPr>
              <a:spLocks noChangeArrowheads="1"/>
            </p:cNvSpPr>
            <p:nvPr/>
          </p:nvSpPr>
          <p:spPr bwMode="auto">
            <a:xfrm>
              <a:off x="5376" y="3264"/>
              <a:ext cx="234" cy="11"/>
            </a:xfrm>
            <a:prstGeom prst="rect">
              <a:avLst/>
            </a:prstGeom>
            <a:solidFill>
              <a:srgbClr val="000000"/>
            </a:solidFill>
            <a:ln w="12700">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81932" name="Text Box 11"/>
            <p:cNvSpPr txBox="1">
              <a:spLocks noChangeArrowheads="1"/>
            </p:cNvSpPr>
            <p:nvPr/>
          </p:nvSpPr>
          <p:spPr bwMode="auto">
            <a:xfrm>
              <a:off x="5216" y="2392"/>
              <a:ext cx="391" cy="177"/>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AU" sz="1400" b="1" i="0" u="none" strike="noStrike" kern="1200" cap="none" spc="0" normalizeH="0" baseline="0" noProof="0">
                  <a:ln>
                    <a:noFill/>
                  </a:ln>
                  <a:solidFill>
                    <a:srgbClr val="3333FF"/>
                  </a:solidFill>
                  <a:effectLst/>
                  <a:uLnTx/>
                  <a:uFillTx/>
                  <a:latin typeface="Helvetica" pitchFamily="34" charset="0"/>
                  <a:ea typeface="+mn-ea"/>
                  <a:cs typeface="+mn-cs"/>
                </a:rPr>
                <a:t>20 </a:t>
              </a:r>
              <a:r>
                <a:rPr kumimoji="0" lang="en-AU" altLang="en-AU" sz="1400" b="1" i="0" u="none" strike="noStrike" kern="1200" cap="none" spc="0" normalizeH="0" baseline="0" noProof="0">
                  <a:ln>
                    <a:noFill/>
                  </a:ln>
                  <a:solidFill>
                    <a:srgbClr val="3333FF"/>
                  </a:solidFill>
                  <a:effectLst/>
                  <a:uLnTx/>
                  <a:uFillTx/>
                  <a:latin typeface="Symbol" pitchFamily="18" charset="2"/>
                  <a:ea typeface="+mn-ea"/>
                  <a:cs typeface="+mn-cs"/>
                </a:rPr>
                <a:t>m</a:t>
              </a:r>
              <a:r>
                <a:rPr kumimoji="0" lang="en-AU" altLang="en-AU" sz="1400" b="1" i="0" u="none" strike="noStrike" kern="1200" cap="none" spc="0" normalizeH="0" baseline="0" noProof="0">
                  <a:ln>
                    <a:noFill/>
                  </a:ln>
                  <a:solidFill>
                    <a:srgbClr val="3333FF"/>
                  </a:solidFill>
                  <a:effectLst/>
                  <a:uLnTx/>
                  <a:uFillTx/>
                  <a:latin typeface="Helvetica" pitchFamily="34" charset="0"/>
                  <a:ea typeface="+mn-ea"/>
                  <a:cs typeface="+mn-cs"/>
                </a:rPr>
                <a:t>m</a:t>
              </a:r>
            </a:p>
          </p:txBody>
        </p:sp>
        <p:sp>
          <p:nvSpPr>
            <p:cNvPr id="81933" name="Rectangle 12"/>
            <p:cNvSpPr>
              <a:spLocks noChangeArrowheads="1"/>
            </p:cNvSpPr>
            <p:nvPr/>
          </p:nvSpPr>
          <p:spPr bwMode="auto">
            <a:xfrm>
              <a:off x="5330" y="2388"/>
              <a:ext cx="234" cy="11"/>
            </a:xfrm>
            <a:prstGeom prst="rect">
              <a:avLst/>
            </a:prstGeom>
            <a:solidFill>
              <a:srgbClr val="000000"/>
            </a:solidFill>
            <a:ln w="12700">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grpSp>
      <p:sp>
        <p:nvSpPr>
          <p:cNvPr id="81925" name="Line 13"/>
          <p:cNvSpPr>
            <a:spLocks noChangeShapeType="1"/>
          </p:cNvSpPr>
          <p:nvPr/>
        </p:nvSpPr>
        <p:spPr bwMode="auto">
          <a:xfrm flipV="1">
            <a:off x="6019800" y="3886200"/>
            <a:ext cx="838200" cy="533400"/>
          </a:xfrm>
          <a:prstGeom prst="line">
            <a:avLst/>
          </a:prstGeom>
          <a:noFill/>
          <a:ln w="25400">
            <a:solidFill>
              <a:srgbClr val="3333FF"/>
            </a:solidFill>
            <a:round/>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591762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2"/>
          <a:srcRect b="7377"/>
          <a:stretch/>
        </p:blipFill>
        <p:spPr>
          <a:xfrm>
            <a:off x="691115" y="2202185"/>
            <a:ext cx="8096693" cy="4273044"/>
          </a:xfrm>
          <a:prstGeom prst="rect">
            <a:avLst/>
          </a:prstGeom>
        </p:spPr>
      </p:pic>
      <p:sp>
        <p:nvSpPr>
          <p:cNvPr id="37" name="Rectangle 12"/>
          <p:cNvSpPr txBox="1">
            <a:spLocks/>
          </p:cNvSpPr>
          <p:nvPr/>
        </p:nvSpPr>
        <p:spPr>
          <a:xfrm>
            <a:off x="467544" y="15188"/>
            <a:ext cx="8372901" cy="508032"/>
          </a:xfrm>
          <a:prstGeom prst="rect">
            <a:avLst/>
          </a:prstGeom>
        </p:spPr>
        <p:txBody>
          <a:bodyPr/>
          <a:lstStyle>
            <a:defPPr lvl="0">
              <a:buSzPct val="45000"/>
              <a:buFont typeface="StarSymbol"/>
              <a:buNone/>
              <a:defRPr/>
            </a:defPPr>
            <a:lvl1pPr lvl="0" algn="ctr" defTabSz="457200" rtl="0" eaLnBrk="1" latinLnBrk="0" hangingPunct="1">
              <a:lnSpc>
                <a:spcPct val="100000"/>
              </a:lnSpc>
              <a:spcBef>
                <a:spcPct val="0"/>
              </a:spcBef>
              <a:buSzPct val="45000"/>
              <a:buFont typeface="StarSymbol"/>
              <a:buChar char="●"/>
              <a:defRPr sz="3200" b="1" i="0" kern="1200" cap="none" baseline="0">
                <a:solidFill>
                  <a:schemeClr val="tx2">
                    <a:lumMod val="50000"/>
                  </a:schemeClr>
                </a:solidFill>
                <a:latin typeface="+mj-lt"/>
                <a:ea typeface="+mj-ea"/>
                <a:cs typeface="+mj-cs"/>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marR="0" lvl="0" indent="0" algn="ctr" defTabSz="457200" rtl="0" eaLnBrk="1" fontAlgn="auto" latinLnBrk="0" hangingPunct="1">
              <a:lnSpc>
                <a:spcPct val="100000"/>
              </a:lnSpc>
              <a:spcBef>
                <a:spcPct val="0"/>
              </a:spcBef>
              <a:spcAft>
                <a:spcPts val="0"/>
              </a:spcAft>
              <a:buClrTx/>
              <a:buSzPct val="45000"/>
              <a:buFont typeface="StarSymbol"/>
              <a:buNone/>
              <a:tabLst/>
              <a:defRPr/>
            </a:pPr>
            <a:r>
              <a:rPr kumimoji="0" lang="en-US" sz="2400" b="1" i="0" u="none" strike="noStrike" kern="1200" cap="none" spc="0" normalizeH="0" baseline="0" noProof="0" dirty="0" smtClean="0">
                <a:ln>
                  <a:noFill/>
                </a:ln>
                <a:solidFill>
                  <a:srgbClr val="0066FF"/>
                </a:solidFill>
                <a:effectLst/>
                <a:uLnTx/>
                <a:uFillTx/>
                <a:latin typeface="Arial"/>
                <a:ea typeface="+mj-ea"/>
                <a:cs typeface="+mj-cs"/>
              </a:rPr>
              <a:t>XRD Tomography </a:t>
            </a:r>
            <a:r>
              <a:rPr kumimoji="0" lang="en-US" sz="2400" b="1" i="0" u="none" strike="noStrike" kern="1200" cap="none" spc="0" normalizeH="0" baseline="0" noProof="0" dirty="0">
                <a:ln>
                  <a:noFill/>
                </a:ln>
                <a:solidFill>
                  <a:srgbClr val="0066FF"/>
                </a:solidFill>
                <a:effectLst/>
                <a:uLnTx/>
                <a:uFillTx/>
                <a:latin typeface="Arial"/>
                <a:ea typeface="+mj-ea"/>
                <a:cs typeface="+mj-cs"/>
              </a:rPr>
              <a:t>-  </a:t>
            </a:r>
            <a:r>
              <a:rPr kumimoji="0" lang="en-US" sz="2400" b="1" i="0" u="none" strike="noStrike" kern="1200" cap="none" spc="0" normalizeH="0" baseline="0" noProof="0" dirty="0" smtClean="0">
                <a:ln>
                  <a:noFill/>
                </a:ln>
                <a:solidFill>
                  <a:srgbClr val="0066FF"/>
                </a:solidFill>
                <a:effectLst/>
                <a:uLnTx/>
                <a:uFillTx/>
                <a:latin typeface="Arial"/>
                <a:ea typeface="+mj-ea"/>
                <a:cs typeface="+mj-cs"/>
              </a:rPr>
              <a:t>3D imaging of mineralogy in </a:t>
            </a:r>
            <a:r>
              <a:rPr kumimoji="0" lang="en-US" sz="2400" b="1" i="0" u="none" strike="noStrike" kern="1200" cap="none" spc="0" normalizeH="0" baseline="0" noProof="0" dirty="0" err="1" smtClean="0">
                <a:ln>
                  <a:noFill/>
                </a:ln>
                <a:solidFill>
                  <a:srgbClr val="0066FF"/>
                </a:solidFill>
                <a:effectLst/>
                <a:uLnTx/>
                <a:uFillTx/>
                <a:latin typeface="Arial"/>
                <a:ea typeface="+mj-ea"/>
                <a:cs typeface="+mj-cs"/>
              </a:rPr>
              <a:t>unsectioned</a:t>
            </a:r>
            <a:r>
              <a:rPr kumimoji="0" lang="en-US" sz="2400" b="1" i="0" u="none" strike="noStrike" kern="1200" cap="none" spc="0" normalizeH="0" baseline="0" noProof="0" dirty="0" smtClean="0">
                <a:ln>
                  <a:noFill/>
                </a:ln>
                <a:solidFill>
                  <a:srgbClr val="0066FF"/>
                </a:solidFill>
                <a:effectLst/>
                <a:uLnTx/>
                <a:uFillTx/>
                <a:latin typeface="Arial"/>
                <a:ea typeface="+mj-ea"/>
                <a:cs typeface="+mj-cs"/>
              </a:rPr>
              <a:t> geologic materials</a:t>
            </a:r>
            <a:endParaRPr kumimoji="0" lang="en-US" sz="2400" b="1" i="0" u="none" strike="noStrike" kern="1200" cap="none" spc="0" normalizeH="0" baseline="0" noProof="0" dirty="0">
              <a:ln>
                <a:noFill/>
              </a:ln>
              <a:solidFill>
                <a:srgbClr val="0066FF"/>
              </a:solidFill>
              <a:effectLst/>
              <a:uLnTx/>
              <a:uFillTx/>
              <a:latin typeface="Arial"/>
              <a:ea typeface="+mj-ea"/>
              <a:cs typeface="+mj-cs"/>
            </a:endParaRPr>
          </a:p>
        </p:txBody>
      </p:sp>
      <p:sp>
        <p:nvSpPr>
          <p:cNvPr id="38" name="TextBox 37"/>
          <p:cNvSpPr txBox="1"/>
          <p:nvPr/>
        </p:nvSpPr>
        <p:spPr>
          <a:xfrm>
            <a:off x="366823" y="818707"/>
            <a:ext cx="87771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7484A"/>
                </a:solidFill>
                <a:effectLst/>
                <a:uLnTx/>
                <a:uFillTx/>
                <a:latin typeface="Arial"/>
                <a:ea typeface="+mn-ea"/>
                <a:cs typeface="+mn-cs"/>
              </a:rPr>
              <a:t>Micro-XRD tomography allows imaging of internal mineralogy without sectioning. Samples in sealed </a:t>
            </a:r>
            <a:r>
              <a:rPr kumimoji="0" lang="en-US" sz="1800" b="0" i="0" u="none" strike="noStrike" kern="1200" cap="none" spc="0" normalizeH="0" baseline="0" noProof="0" dirty="0">
                <a:ln>
                  <a:noFill/>
                </a:ln>
                <a:solidFill>
                  <a:srgbClr val="47484A"/>
                </a:solidFill>
                <a:effectLst/>
                <a:uLnTx/>
                <a:uFillTx/>
                <a:latin typeface="Arial"/>
                <a:ea typeface="+mn-ea"/>
                <a:cs typeface="+mn-cs"/>
              </a:rPr>
              <a:t>containers and capture media </a:t>
            </a:r>
            <a:r>
              <a:rPr kumimoji="0" lang="en-US" sz="1800" b="0" i="0" u="none" strike="noStrike" kern="1200" cap="none" spc="0" normalizeH="0" baseline="0" noProof="0" dirty="0" smtClean="0">
                <a:ln>
                  <a:noFill/>
                </a:ln>
                <a:solidFill>
                  <a:srgbClr val="47484A"/>
                </a:solidFill>
                <a:effectLst/>
                <a:uLnTx/>
                <a:uFillTx/>
                <a:latin typeface="Arial"/>
                <a:ea typeface="+mn-ea"/>
                <a:cs typeface="+mn-cs"/>
              </a:rPr>
              <a:t>can be interrogated non-invasively</a:t>
            </a:r>
            <a:r>
              <a:rPr kumimoji="0" lang="en-US" sz="1800" b="0" i="0" u="none" strike="noStrike" kern="1200" cap="none" spc="0" normalizeH="0" baseline="0" noProof="0" dirty="0">
                <a:ln>
                  <a:noFill/>
                </a:ln>
                <a:solidFill>
                  <a:srgbClr val="47484A"/>
                </a:solidFill>
                <a:effectLst/>
                <a:uLnTx/>
                <a:uFillTx/>
                <a:latin typeface="Arial"/>
                <a:ea typeface="+mn-ea"/>
                <a:cs typeface="+mn-cs"/>
              </a:rPr>
              <a:t>, without the need for </a:t>
            </a:r>
            <a:r>
              <a:rPr kumimoji="0" lang="en-US" sz="1800" b="0" i="0" u="none" strike="noStrike" kern="1200" cap="none" spc="0" normalizeH="0" baseline="0" noProof="0" dirty="0" smtClean="0">
                <a:ln>
                  <a:noFill/>
                </a:ln>
                <a:solidFill>
                  <a:srgbClr val="47484A"/>
                </a:solidFill>
                <a:effectLst/>
                <a:uLnTx/>
                <a:uFillTx/>
                <a:latin typeface="Arial"/>
                <a:ea typeface="+mn-ea"/>
                <a:cs typeface="+mn-cs"/>
              </a:rPr>
              <a:t>extraction, at micrometer scale. </a:t>
            </a:r>
            <a:r>
              <a:rPr kumimoji="0" lang="en-US" sz="1800" b="0" i="0" u="none" strike="noStrike" kern="1200" cap="none" spc="0" normalizeH="0" baseline="0" noProof="0" dirty="0">
                <a:ln>
                  <a:noFill/>
                </a:ln>
                <a:solidFill>
                  <a:srgbClr val="47484A"/>
                </a:solidFill>
                <a:effectLst/>
                <a:uLnTx/>
                <a:uFillTx/>
                <a:latin typeface="Arial"/>
                <a:ea typeface="+mn-ea"/>
                <a:cs typeface="+mn-cs"/>
              </a:rPr>
              <a:t>S</a:t>
            </a:r>
            <a:r>
              <a:rPr kumimoji="0" lang="en-US" sz="1800" b="0" i="0" u="none" strike="noStrike" kern="1200" cap="none" spc="0" normalizeH="0" baseline="0" noProof="0" dirty="0" smtClean="0">
                <a:ln>
                  <a:noFill/>
                </a:ln>
                <a:solidFill>
                  <a:srgbClr val="47484A"/>
                </a:solidFill>
                <a:effectLst/>
                <a:uLnTx/>
                <a:uFillTx/>
                <a:latin typeface="Arial"/>
                <a:ea typeface="+mn-ea"/>
                <a:cs typeface="+mn-cs"/>
              </a:rPr>
              <a:t>imultaneously provides information regarding the sample microstructure.</a:t>
            </a:r>
            <a:endParaRPr kumimoji="0" lang="en-US" sz="1800" b="0" i="0" u="none" strike="noStrike" kern="1200" cap="none" spc="0" normalizeH="0" baseline="0" noProof="0" dirty="0">
              <a:ln>
                <a:noFill/>
              </a:ln>
              <a:solidFill>
                <a:srgbClr val="47484A"/>
              </a:solidFill>
              <a:effectLst/>
              <a:uLnTx/>
              <a:uFillTx/>
              <a:latin typeface="Arial"/>
              <a:ea typeface="+mn-ea"/>
              <a:cs typeface="+mn-cs"/>
            </a:endParaRPr>
          </a:p>
        </p:txBody>
      </p:sp>
      <p:sp>
        <p:nvSpPr>
          <p:cNvPr id="40" name="TextBox 39"/>
          <p:cNvSpPr txBox="1"/>
          <p:nvPr/>
        </p:nvSpPr>
        <p:spPr>
          <a:xfrm>
            <a:off x="6469913" y="5039831"/>
            <a:ext cx="25464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a:ea typeface="+mn-ea"/>
                <a:cs typeface="+mn-cs"/>
              </a:rPr>
              <a:t>Sinogram of X-ray diffraction, fluorescence and absorption intensities can then be </a:t>
            </a:r>
            <a:r>
              <a:rPr kumimoji="0" lang="en-US" sz="1600" b="0"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Arial"/>
                <a:ea typeface="+mn-ea"/>
                <a:cs typeface="+mn-cs"/>
              </a:rPr>
              <a:t>tomographically</a:t>
            </a:r>
            <a:r>
              <a:rPr kumimoji="0" lang="en-US" sz="16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a:ea typeface="+mn-ea"/>
                <a:cs typeface="+mn-cs"/>
              </a:rPr>
              <a:t> reconstructed</a:t>
            </a:r>
            <a:endParaRPr kumimoji="0" lang="en-US" sz="1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36223377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321781" y="2859921"/>
            <a:ext cx="5930163" cy="3618975"/>
            <a:chOff x="321781" y="2289769"/>
            <a:chExt cx="8742475" cy="4189128"/>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26421" t="12463" r="5453" b="16087"/>
            <a:stretch/>
          </p:blipFill>
          <p:spPr>
            <a:xfrm rot="5400000">
              <a:off x="2526447" y="121839"/>
              <a:ext cx="4189128" cy="8524987"/>
            </a:xfrm>
            <a:prstGeom prst="rect">
              <a:avLst/>
            </a:prstGeom>
          </p:spPr>
        </p:pic>
        <p:grpSp>
          <p:nvGrpSpPr>
            <p:cNvPr id="2" name="Group 1"/>
            <p:cNvGrpSpPr/>
            <p:nvPr/>
          </p:nvGrpSpPr>
          <p:grpSpPr>
            <a:xfrm>
              <a:off x="321781" y="2311404"/>
              <a:ext cx="8742475" cy="4151062"/>
              <a:chOff x="256029" y="2770888"/>
              <a:chExt cx="3512906" cy="3689425"/>
            </a:xfrm>
          </p:grpSpPr>
          <p:cxnSp>
            <p:nvCxnSpPr>
              <p:cNvPr id="26" name="Straight Arrow Connector 25"/>
              <p:cNvCxnSpPr/>
              <p:nvPr/>
            </p:nvCxnSpPr>
            <p:spPr>
              <a:xfrm>
                <a:off x="268356" y="6460313"/>
                <a:ext cx="33594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68356" y="2770888"/>
                <a:ext cx="0" cy="36847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629555" y="5480304"/>
                <a:ext cx="1863922" cy="927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w="1270">
                      <a:noFill/>
                    </a:ln>
                    <a:solidFill>
                      <a:srgbClr val="47484A"/>
                    </a:solidFill>
                    <a:effectLst/>
                    <a:uLnTx/>
                    <a:uFillTx/>
                    <a:latin typeface="Arial"/>
                    <a:ea typeface="+mn-ea"/>
                    <a:cs typeface="+mn-cs"/>
                  </a:rPr>
                  <a:t>Translation</a:t>
                </a:r>
                <a:endParaRPr kumimoji="0" lang="en-US" sz="900" b="1" i="0" u="none" strike="noStrike" kern="1200" cap="none" spc="0" normalizeH="0" baseline="0" noProof="0" dirty="0">
                  <a:ln w="1270">
                    <a:noFill/>
                  </a:ln>
                  <a:solidFill>
                    <a:srgbClr val="47484A"/>
                  </a:solidFill>
                  <a:effectLst/>
                  <a:uLnTx/>
                  <a:uFillTx/>
                  <a:latin typeface="Arial"/>
                  <a:ea typeface="+mn-ea"/>
                  <a:cs typeface="+mn-cs"/>
                </a:endParaRPr>
              </a:p>
            </p:txBody>
          </p:sp>
          <p:sp>
            <p:nvSpPr>
              <p:cNvPr id="31" name="TextBox 30"/>
              <p:cNvSpPr txBox="1"/>
              <p:nvPr/>
            </p:nvSpPr>
            <p:spPr>
              <a:xfrm>
                <a:off x="3206711" y="6240550"/>
                <a:ext cx="562224" cy="2051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w="1270">
                      <a:noFill/>
                    </a:ln>
                    <a:solidFill>
                      <a:srgbClr val="47484A"/>
                    </a:solidFill>
                    <a:effectLst/>
                    <a:uLnTx/>
                    <a:uFillTx/>
                    <a:latin typeface="Arial"/>
                    <a:ea typeface="+mn-ea"/>
                    <a:cs typeface="+mn-cs"/>
                  </a:rPr>
                  <a:t>Rotation</a:t>
                </a:r>
                <a:endParaRPr kumimoji="0" lang="en-US" sz="900" b="1" i="0" u="none" strike="noStrike" kern="1200" cap="none" spc="0" normalizeH="0" baseline="0" noProof="0" dirty="0">
                  <a:ln w="1270">
                    <a:noFill/>
                  </a:ln>
                  <a:solidFill>
                    <a:srgbClr val="47484A"/>
                  </a:solidFill>
                  <a:effectLst/>
                  <a:uLnTx/>
                  <a:uFillTx/>
                  <a:latin typeface="Arial"/>
                  <a:ea typeface="+mn-ea"/>
                  <a:cs typeface="+mn-cs"/>
                </a:endParaRPr>
              </a:p>
            </p:txBody>
          </p:sp>
        </p:grpSp>
      </p:grpSp>
      <p:grpSp>
        <p:nvGrpSpPr>
          <p:cNvPr id="22" name="Group 21"/>
          <p:cNvGrpSpPr/>
          <p:nvPr/>
        </p:nvGrpSpPr>
        <p:grpSpPr>
          <a:xfrm>
            <a:off x="635714" y="734457"/>
            <a:ext cx="8247791" cy="1998020"/>
            <a:chOff x="854927" y="2331096"/>
            <a:chExt cx="10103005" cy="2447444"/>
          </a:xfrm>
        </p:grpSpPr>
        <p:sp>
          <p:nvSpPr>
            <p:cNvPr id="6" name="TextBox 5"/>
            <p:cNvSpPr txBox="1"/>
            <p:nvPr/>
          </p:nvSpPr>
          <p:spPr>
            <a:xfrm>
              <a:off x="4866662" y="2606427"/>
              <a:ext cx="4014101" cy="3385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absorption contrast </a:t>
              </a:r>
              <a:r>
                <a:rPr kumimoji="0" lang="en-US" sz="1050" b="1" i="0" u="none" strike="noStrike" kern="1200" cap="none" spc="0" normalizeH="0" baseline="0" noProof="0" dirty="0" err="1">
                  <a:ln>
                    <a:noFill/>
                  </a:ln>
                  <a:solidFill>
                    <a:srgbClr val="FFFFFF"/>
                  </a:solidFill>
                  <a:effectLst/>
                  <a:uLnTx/>
                  <a:uFillTx/>
                  <a:latin typeface="Arial"/>
                  <a:ea typeface="+mn-ea"/>
                  <a:cs typeface="+mn-cs"/>
                </a:rPr>
                <a:t>sinogram</a:t>
              </a:r>
              <a:endParaRPr kumimoji="0" lang="en-US" sz="1050" b="1" i="0" u="none" strike="noStrike" kern="1200" cap="none" spc="0" normalizeH="0" baseline="0" noProof="0" dirty="0">
                <a:ln>
                  <a:noFill/>
                </a:ln>
                <a:solidFill>
                  <a:srgbClr val="FFFFFF"/>
                </a:solidFill>
                <a:effectLst/>
                <a:uLnTx/>
                <a:uFillTx/>
                <a:latin typeface="Arial"/>
                <a:ea typeface="+mn-ea"/>
                <a:cs typeface="+mn-cs"/>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927" y="2331096"/>
              <a:ext cx="10103005" cy="2447444"/>
            </a:xfrm>
            <a:prstGeom prst="rect">
              <a:avLst/>
            </a:prstGeom>
          </p:spPr>
        </p:pic>
        <p:sp>
          <p:nvSpPr>
            <p:cNvPr id="19" name="Rectangle 18"/>
            <p:cNvSpPr/>
            <p:nvPr/>
          </p:nvSpPr>
          <p:spPr>
            <a:xfrm>
              <a:off x="1467103" y="2487210"/>
              <a:ext cx="147600" cy="1908985"/>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p:nvSpPr>
          <p:spPr>
            <a:xfrm>
              <a:off x="1832864" y="2487208"/>
              <a:ext cx="111600" cy="1908000"/>
            </a:xfrm>
            <a:prstGeom prst="rect">
              <a:avLst/>
            </a:prstGeom>
            <a:solidFill>
              <a:srgbClr val="00B05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p:nvSpPr>
          <p:spPr>
            <a:xfrm>
              <a:off x="2024036" y="2487209"/>
              <a:ext cx="204937" cy="1908000"/>
            </a:xfrm>
            <a:prstGeom prst="rect">
              <a:avLst/>
            </a:prstGeom>
            <a:solidFill>
              <a:srgbClr val="0070C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TextBox 3"/>
          <p:cNvSpPr txBox="1"/>
          <p:nvPr/>
        </p:nvSpPr>
        <p:spPr>
          <a:xfrm>
            <a:off x="1894738" y="975807"/>
            <a:ext cx="187743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FF0000"/>
                </a:solidFill>
                <a:effectLst/>
                <a:uLnTx/>
                <a:uFillTx/>
                <a:latin typeface="Arial"/>
                <a:ea typeface="+mn-ea"/>
                <a:cs typeface="+mn-cs"/>
              </a:rPr>
              <a:t>Cronstedtite</a:t>
            </a:r>
            <a:r>
              <a:rPr kumimoji="0" lang="en-US" sz="1800" b="0" i="0" u="none" strike="noStrike" kern="1200" cap="none" spc="0" normalizeH="0" baseline="0" noProof="0" dirty="0" smtClean="0">
                <a:ln>
                  <a:noFill/>
                </a:ln>
                <a:solidFill>
                  <a:srgbClr val="FF0000"/>
                </a:solidFill>
                <a:effectLst/>
                <a:uLnTx/>
                <a:uFillTx/>
                <a:latin typeface="Arial"/>
                <a:ea typeface="+mn-ea"/>
                <a:cs typeface="+mn-cs"/>
              </a:rPr>
              <a:t> 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70C0"/>
                </a:solidFill>
                <a:effectLst/>
                <a:uLnTx/>
                <a:uFillTx/>
                <a:latin typeface="Arial"/>
                <a:ea typeface="+mn-ea"/>
                <a:cs typeface="+mn-cs"/>
              </a:rPr>
              <a:t>Tochilinite</a:t>
            </a:r>
            <a:r>
              <a:rPr kumimoji="0" lang="en-US" sz="1800" b="0" i="0" u="none" strike="noStrike" kern="1200" cap="none" spc="0" normalizeH="0" baseline="0" noProof="0" dirty="0" smtClean="0">
                <a:ln>
                  <a:noFill/>
                </a:ln>
                <a:solidFill>
                  <a:srgbClr val="0070C0"/>
                </a:solidFill>
                <a:effectLst/>
                <a:uLnTx/>
                <a:uFillTx/>
                <a:latin typeface="Arial"/>
                <a:ea typeface="+mn-ea"/>
                <a:cs typeface="+mn-cs"/>
              </a:rPr>
              <a:t> 002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B050"/>
                </a:solidFill>
                <a:effectLst/>
                <a:uLnTx/>
                <a:uFillTx/>
                <a:latin typeface="Arial"/>
                <a:ea typeface="+mn-ea"/>
                <a:cs typeface="+mn-cs"/>
              </a:rPr>
              <a:t>Forsterite</a:t>
            </a:r>
            <a:r>
              <a:rPr kumimoji="0" lang="en-US" sz="1800" b="0" i="0" u="none" strike="noStrike" kern="1200" cap="none" spc="0" normalizeH="0" baseline="0" noProof="0" dirty="0" smtClean="0">
                <a:ln>
                  <a:noFill/>
                </a:ln>
                <a:solidFill>
                  <a:srgbClr val="00B050"/>
                </a:solidFill>
                <a:effectLst/>
                <a:uLnTx/>
                <a:uFillTx/>
                <a:latin typeface="Arial"/>
                <a:ea typeface="+mn-ea"/>
                <a:cs typeface="+mn-cs"/>
              </a:rPr>
              <a:t> 020</a:t>
            </a:r>
          </a:p>
        </p:txBody>
      </p:sp>
      <p:sp>
        <p:nvSpPr>
          <p:cNvPr id="25" name="Rectangle 12"/>
          <p:cNvSpPr txBox="1">
            <a:spLocks/>
          </p:cNvSpPr>
          <p:nvPr/>
        </p:nvSpPr>
        <p:spPr>
          <a:xfrm>
            <a:off x="467544" y="15188"/>
            <a:ext cx="8372901" cy="508032"/>
          </a:xfrm>
          <a:prstGeom prst="rect">
            <a:avLst/>
          </a:prstGeom>
        </p:spPr>
        <p:txBody>
          <a:bodyPr/>
          <a:lstStyle>
            <a:defPPr lvl="0">
              <a:buSzPct val="45000"/>
              <a:buFont typeface="StarSymbol"/>
              <a:buNone/>
              <a:defRPr/>
            </a:defPPr>
            <a:lvl1pPr lvl="0" algn="ctr" defTabSz="457200" rtl="0" eaLnBrk="1" latinLnBrk="0" hangingPunct="1">
              <a:lnSpc>
                <a:spcPct val="100000"/>
              </a:lnSpc>
              <a:spcBef>
                <a:spcPct val="0"/>
              </a:spcBef>
              <a:buSzPct val="45000"/>
              <a:buFont typeface="StarSymbol"/>
              <a:buChar char="●"/>
              <a:defRPr sz="3200" b="1" i="0" kern="1200" cap="none" baseline="0">
                <a:solidFill>
                  <a:schemeClr val="tx2">
                    <a:lumMod val="50000"/>
                  </a:schemeClr>
                </a:solidFill>
                <a:latin typeface="+mj-lt"/>
                <a:ea typeface="+mj-ea"/>
                <a:cs typeface="+mj-cs"/>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marR="0" lvl="0" indent="0" algn="ctr" defTabSz="457200" rtl="0" eaLnBrk="1" fontAlgn="auto" latinLnBrk="0" hangingPunct="1">
              <a:lnSpc>
                <a:spcPct val="100000"/>
              </a:lnSpc>
              <a:spcBef>
                <a:spcPct val="0"/>
              </a:spcBef>
              <a:spcAft>
                <a:spcPts val="0"/>
              </a:spcAft>
              <a:buClrTx/>
              <a:buSzPct val="45000"/>
              <a:buFont typeface="StarSymbol"/>
              <a:buNone/>
              <a:tabLst/>
              <a:defRPr/>
            </a:pPr>
            <a:r>
              <a:rPr kumimoji="0" lang="en-US" sz="2400" b="1" i="0" u="none" strike="noStrike" kern="1200" cap="none" spc="0" normalizeH="0" baseline="0" noProof="0" dirty="0" smtClean="0">
                <a:ln>
                  <a:noFill/>
                </a:ln>
                <a:solidFill>
                  <a:srgbClr val="0066FF"/>
                </a:solidFill>
                <a:effectLst/>
                <a:uLnTx/>
                <a:uFillTx/>
                <a:latin typeface="Arial"/>
                <a:ea typeface="+mj-ea"/>
                <a:cs typeface="+mj-cs"/>
              </a:rPr>
              <a:t>XRD Tomography </a:t>
            </a:r>
            <a:r>
              <a:rPr kumimoji="0" lang="en-US" sz="2400" b="1" i="0" u="none" strike="noStrike" kern="1200" cap="none" spc="0" normalizeH="0" baseline="0" noProof="0" dirty="0">
                <a:ln>
                  <a:noFill/>
                </a:ln>
                <a:solidFill>
                  <a:srgbClr val="0066FF"/>
                </a:solidFill>
                <a:effectLst/>
                <a:uLnTx/>
                <a:uFillTx/>
                <a:latin typeface="Arial"/>
                <a:ea typeface="+mj-ea"/>
                <a:cs typeface="+mj-cs"/>
              </a:rPr>
              <a:t>-  </a:t>
            </a:r>
            <a:r>
              <a:rPr kumimoji="0" lang="en-US" sz="2400" b="1" i="0" u="none" strike="noStrike" kern="1200" cap="none" spc="0" normalizeH="0" baseline="0" noProof="0" dirty="0" smtClean="0">
                <a:ln>
                  <a:noFill/>
                </a:ln>
                <a:solidFill>
                  <a:srgbClr val="0066FF"/>
                </a:solidFill>
                <a:effectLst/>
                <a:uLnTx/>
                <a:uFillTx/>
                <a:latin typeface="Arial"/>
                <a:ea typeface="+mj-ea"/>
                <a:cs typeface="+mj-cs"/>
              </a:rPr>
              <a:t>absorption contrast reconstructed through sample of Murchison meteorite</a:t>
            </a:r>
            <a:endParaRPr kumimoji="0" lang="en-US" sz="2400" b="1" i="0" u="none" strike="noStrike" kern="1200" cap="none" spc="0" normalizeH="0" baseline="0" noProof="0" dirty="0">
              <a:ln>
                <a:noFill/>
              </a:ln>
              <a:solidFill>
                <a:srgbClr val="0066FF"/>
              </a:solidFill>
              <a:effectLst/>
              <a:uLnTx/>
              <a:uFillTx/>
              <a:latin typeface="Arial"/>
              <a:ea typeface="+mj-ea"/>
              <a:cs typeface="+mj-cs"/>
            </a:endParaRPr>
          </a:p>
        </p:txBody>
      </p:sp>
      <p:grpSp>
        <p:nvGrpSpPr>
          <p:cNvPr id="28" name="Group 27"/>
          <p:cNvGrpSpPr/>
          <p:nvPr/>
        </p:nvGrpSpPr>
        <p:grpSpPr>
          <a:xfrm>
            <a:off x="7171660" y="3717505"/>
            <a:ext cx="1866247" cy="2982433"/>
            <a:chOff x="7171660" y="3717505"/>
            <a:chExt cx="1866247" cy="2982433"/>
          </a:xfrm>
        </p:grpSpPr>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31396" t="51783" r="33048" b="4729"/>
            <a:stretch/>
          </p:blipFill>
          <p:spPr>
            <a:xfrm>
              <a:off x="7171660" y="3717505"/>
              <a:ext cx="1828800" cy="2982433"/>
            </a:xfrm>
            <a:prstGeom prst="rect">
              <a:avLst/>
            </a:prstGeom>
            <a:ln>
              <a:noFill/>
            </a:ln>
            <a:effectLst>
              <a:outerShdw blurRad="292100" dist="139700" dir="2700000" algn="tl" rotWithShape="0">
                <a:srgbClr val="333333">
                  <a:alpha val="65000"/>
                </a:srgbClr>
              </a:outerShdw>
            </a:effectLst>
          </p:spPr>
        </p:pic>
        <p:cxnSp>
          <p:nvCxnSpPr>
            <p:cNvPr id="32" name="Straight Arrow Connector 31"/>
            <p:cNvCxnSpPr/>
            <p:nvPr/>
          </p:nvCxnSpPr>
          <p:spPr>
            <a:xfrm flipH="1">
              <a:off x="8261498" y="3955311"/>
              <a:ext cx="324293"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0800000" flipH="1">
              <a:off x="7761767" y="3955311"/>
              <a:ext cx="324293"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8240894" y="3955311"/>
              <a:ext cx="7970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47484A"/>
                  </a:solidFill>
                  <a:effectLst/>
                  <a:uLnTx/>
                  <a:uFillTx/>
                  <a:latin typeface="Arial"/>
                  <a:ea typeface="+mn-ea"/>
                  <a:cs typeface="+mn-cs"/>
                </a:rPr>
                <a:t>300 </a:t>
              </a:r>
              <a:r>
                <a:rPr kumimoji="0" lang="en-US" sz="1400" b="1" i="0" u="none" strike="noStrike" kern="1200" cap="none" spc="0" normalizeH="0" baseline="0" noProof="0" dirty="0" smtClean="0">
                  <a:ln>
                    <a:noFill/>
                  </a:ln>
                  <a:solidFill>
                    <a:srgbClr val="47484A"/>
                  </a:solidFill>
                  <a:effectLst/>
                  <a:uLnTx/>
                  <a:uFillTx/>
                  <a:latin typeface="Symbol" panose="05050102010706020507" pitchFamily="18" charset="2"/>
                  <a:ea typeface="+mn-ea"/>
                  <a:cs typeface="+mn-cs"/>
                </a:rPr>
                <a:t>m</a:t>
              </a:r>
              <a:r>
                <a:rPr kumimoji="0" lang="en-US" sz="1400" b="1" i="0" u="none" strike="noStrike" kern="1200" cap="none" spc="0" normalizeH="0" baseline="0" noProof="0" dirty="0" smtClean="0">
                  <a:ln>
                    <a:noFill/>
                  </a:ln>
                  <a:solidFill>
                    <a:srgbClr val="47484A"/>
                  </a:solidFill>
                  <a:effectLst/>
                  <a:uLnTx/>
                  <a:uFillTx/>
                  <a:latin typeface="Arial"/>
                  <a:ea typeface="+mn-ea"/>
                  <a:cs typeface="+mn-cs"/>
                </a:rPr>
                <a:t>m</a:t>
              </a:r>
              <a:endParaRPr kumimoji="0" lang="en-US" sz="1400" b="1" i="0" u="none" strike="noStrike" kern="1200" cap="none" spc="0" normalizeH="0" baseline="0" noProof="0" dirty="0">
                <a:ln>
                  <a:noFill/>
                </a:ln>
                <a:solidFill>
                  <a:srgbClr val="47484A"/>
                </a:solidFill>
                <a:effectLst/>
                <a:uLnTx/>
                <a:uFillTx/>
                <a:latin typeface="Arial"/>
                <a:ea typeface="+mn-ea"/>
                <a:cs typeface="+mn-cs"/>
              </a:endParaRPr>
            </a:p>
          </p:txBody>
        </p:sp>
      </p:grpSp>
      <p:sp>
        <p:nvSpPr>
          <p:cNvPr id="35" name="TextBox 34"/>
          <p:cNvSpPr txBox="1"/>
          <p:nvPr/>
        </p:nvSpPr>
        <p:spPr>
          <a:xfrm>
            <a:off x="675165" y="2644954"/>
            <a:ext cx="83627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7484A"/>
                </a:solidFill>
                <a:effectLst/>
                <a:uLnTx/>
                <a:uFillTx/>
                <a:latin typeface="Arial"/>
                <a:ea typeface="+mn-ea"/>
                <a:cs typeface="+mn-cs"/>
              </a:rPr>
              <a:t>Murchison meteorite is a CM group carbonaceous chondrite, which are rich in carbon and among the most chemically primitive meteorites.</a:t>
            </a:r>
            <a:endParaRPr kumimoji="0" lang="en-US" sz="1800" b="0" i="0" u="none" strike="noStrike" kern="1200" cap="none" spc="0" normalizeH="0" baseline="0" noProof="0" dirty="0">
              <a:ln>
                <a:noFill/>
              </a:ln>
              <a:solidFill>
                <a:srgbClr val="47484A"/>
              </a:solidFill>
              <a:effectLst/>
              <a:uLnTx/>
              <a:uFillTx/>
              <a:latin typeface="Arial"/>
              <a:ea typeface="+mn-ea"/>
              <a:cs typeface="+mn-cs"/>
            </a:endParaRPr>
          </a:p>
        </p:txBody>
      </p:sp>
      <p:sp>
        <p:nvSpPr>
          <p:cNvPr id="36" name="TextBox 35"/>
          <p:cNvSpPr txBox="1"/>
          <p:nvPr/>
        </p:nvSpPr>
        <p:spPr>
          <a:xfrm>
            <a:off x="770693" y="6066427"/>
            <a:ext cx="587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a:ea typeface="+mn-ea"/>
                <a:cs typeface="+mn-cs"/>
              </a:rPr>
              <a:t>2 </a:t>
            </a:r>
            <a:r>
              <a:rPr kumimoji="0" lang="en-US" sz="1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Symbol" panose="05050102010706020507" pitchFamily="18" charset="2"/>
                <a:ea typeface="+mn-ea"/>
                <a:cs typeface="+mn-cs"/>
              </a:rPr>
              <a:t>m</a:t>
            </a:r>
            <a:r>
              <a:rPr kumimoji="0" lang="en-US" sz="1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a:ea typeface="+mn-ea"/>
                <a:cs typeface="+mn-cs"/>
              </a:rPr>
              <a:t>m x 1˚ pixel size, 70 </a:t>
            </a:r>
            <a:r>
              <a:rPr kumimoji="0" lang="en-US" sz="1800" b="0"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Arial"/>
                <a:ea typeface="+mn-ea"/>
                <a:cs typeface="+mn-cs"/>
              </a:rPr>
              <a:t>msec</a:t>
            </a:r>
            <a:r>
              <a:rPr kumimoji="0" lang="en-US" sz="1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a:ea typeface="+mn-ea"/>
                <a:cs typeface="+mn-cs"/>
              </a:rPr>
              <a:t>/pixel, 18 </a:t>
            </a:r>
            <a:r>
              <a:rPr kumimoji="0" lang="en-US" sz="1800" b="0"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Arial"/>
                <a:ea typeface="+mn-ea"/>
                <a:cs typeface="+mn-cs"/>
              </a:rPr>
              <a:t>keV</a:t>
            </a:r>
            <a:endPar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15235725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308343" y="893020"/>
            <a:ext cx="4545837" cy="4923065"/>
            <a:chOff x="411123" y="47693"/>
            <a:chExt cx="6061116" cy="6564086"/>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7328" t="8688" r="7306" b="14968"/>
            <a:stretch/>
          </p:blipFill>
          <p:spPr>
            <a:xfrm>
              <a:off x="411123" y="47693"/>
              <a:ext cx="6061116" cy="6564086"/>
            </a:xfrm>
            <a:prstGeom prst="ellipse">
              <a:avLst/>
            </a:prstGeom>
          </p:spPr>
        </p:pic>
        <p:grpSp>
          <p:nvGrpSpPr>
            <p:cNvPr id="9" name="Group 8"/>
            <p:cNvGrpSpPr/>
            <p:nvPr/>
          </p:nvGrpSpPr>
          <p:grpSpPr>
            <a:xfrm>
              <a:off x="3824404" y="5015758"/>
              <a:ext cx="1236109" cy="307776"/>
              <a:chOff x="3371574" y="5015758"/>
              <a:chExt cx="1236109" cy="307776"/>
            </a:xfrm>
          </p:grpSpPr>
          <p:cxnSp>
            <p:nvCxnSpPr>
              <p:cNvPr id="37" name="Straight Connector 36"/>
              <p:cNvCxnSpPr/>
              <p:nvPr/>
            </p:nvCxnSpPr>
            <p:spPr>
              <a:xfrm flipV="1">
                <a:off x="3634129" y="5015758"/>
                <a:ext cx="748800" cy="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371574" y="5015758"/>
                <a:ext cx="1236109" cy="307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w="1270">
                      <a:noFill/>
                    </a:ln>
                    <a:solidFill>
                      <a:srgbClr val="C00000"/>
                    </a:solidFill>
                    <a:effectLst/>
                    <a:uLnTx/>
                    <a:uFillTx/>
                    <a:latin typeface="Arial"/>
                    <a:ea typeface="+mn-ea"/>
                    <a:cs typeface="+mn-cs"/>
                  </a:rPr>
                  <a:t> 100 um</a:t>
                </a:r>
              </a:p>
            </p:txBody>
          </p:sp>
        </p:grpSp>
      </p:grpSp>
      <p:pic>
        <p:nvPicPr>
          <p:cNvPr id="2" name="Picture 1"/>
          <p:cNvPicPr>
            <a:picLocks noChangeAspect="1"/>
          </p:cNvPicPr>
          <p:nvPr/>
        </p:nvPicPr>
        <p:blipFill rotWithShape="1">
          <a:blip r:embed="rId3"/>
          <a:srcRect l="10965"/>
          <a:stretch/>
        </p:blipFill>
        <p:spPr>
          <a:xfrm>
            <a:off x="4688957" y="960120"/>
            <a:ext cx="4389563" cy="4937760"/>
          </a:xfrm>
          <a:prstGeom prst="rect">
            <a:avLst/>
          </a:prstGeom>
        </p:spPr>
      </p:pic>
      <p:sp>
        <p:nvSpPr>
          <p:cNvPr id="18" name="TextBox 17"/>
          <p:cNvSpPr txBox="1"/>
          <p:nvPr/>
        </p:nvSpPr>
        <p:spPr>
          <a:xfrm>
            <a:off x="7087704" y="5531399"/>
            <a:ext cx="187743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FF0000"/>
                </a:solidFill>
                <a:effectLst/>
                <a:uLnTx/>
                <a:uFillTx/>
                <a:latin typeface="Arial"/>
                <a:ea typeface="+mn-ea"/>
                <a:cs typeface="+mn-cs"/>
              </a:rPr>
              <a:t>Cronstedtite</a:t>
            </a:r>
            <a:r>
              <a:rPr kumimoji="0" lang="en-US" sz="1800" b="0" i="0" u="none" strike="noStrike" kern="1200" cap="none" spc="0" normalizeH="0" baseline="0" noProof="0" dirty="0" smtClean="0">
                <a:ln>
                  <a:noFill/>
                </a:ln>
                <a:solidFill>
                  <a:srgbClr val="FF0000"/>
                </a:solidFill>
                <a:effectLst/>
                <a:uLnTx/>
                <a:uFillTx/>
                <a:latin typeface="Arial"/>
                <a:ea typeface="+mn-ea"/>
                <a:cs typeface="+mn-cs"/>
              </a:rPr>
              <a:t> 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70C0"/>
                </a:solidFill>
                <a:effectLst/>
                <a:uLnTx/>
                <a:uFillTx/>
                <a:latin typeface="Arial"/>
                <a:ea typeface="+mn-ea"/>
                <a:cs typeface="+mn-cs"/>
              </a:rPr>
              <a:t>Tochilinite</a:t>
            </a:r>
            <a:r>
              <a:rPr kumimoji="0" lang="en-US" sz="1800" b="0" i="0" u="none" strike="noStrike" kern="1200" cap="none" spc="0" normalizeH="0" baseline="0" noProof="0" dirty="0" smtClean="0">
                <a:ln>
                  <a:noFill/>
                </a:ln>
                <a:solidFill>
                  <a:srgbClr val="0070C0"/>
                </a:solidFill>
                <a:effectLst/>
                <a:uLnTx/>
                <a:uFillTx/>
                <a:latin typeface="Arial"/>
                <a:ea typeface="+mn-ea"/>
                <a:cs typeface="+mn-cs"/>
              </a:rPr>
              <a:t> 002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B050"/>
                </a:solidFill>
                <a:effectLst/>
                <a:uLnTx/>
                <a:uFillTx/>
                <a:latin typeface="Arial"/>
                <a:ea typeface="+mn-ea"/>
                <a:cs typeface="+mn-cs"/>
              </a:rPr>
              <a:t>Forsterite</a:t>
            </a:r>
            <a:r>
              <a:rPr kumimoji="0" lang="en-US" sz="1800" b="0" i="0" u="none" strike="noStrike" kern="1200" cap="none" spc="0" normalizeH="0" baseline="0" noProof="0" dirty="0" smtClean="0">
                <a:ln>
                  <a:noFill/>
                </a:ln>
                <a:solidFill>
                  <a:srgbClr val="00B050"/>
                </a:solidFill>
                <a:effectLst/>
                <a:uLnTx/>
                <a:uFillTx/>
                <a:latin typeface="Arial"/>
                <a:ea typeface="+mn-ea"/>
                <a:cs typeface="+mn-cs"/>
              </a:rPr>
              <a:t> 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47484A">
                    <a:lumMod val="60000"/>
                    <a:lumOff val="40000"/>
                  </a:srgbClr>
                </a:solidFill>
                <a:effectLst/>
                <a:uLnTx/>
                <a:uFillTx/>
                <a:latin typeface="Arial"/>
                <a:ea typeface="+mn-ea"/>
                <a:cs typeface="+mn-cs"/>
              </a:rPr>
              <a:t>Absorption</a:t>
            </a:r>
            <a:endParaRPr kumimoji="0" lang="en-US" sz="1800" b="0" i="0" u="none" strike="noStrike" kern="1200" cap="none" spc="0" normalizeH="0" baseline="0" noProof="0" dirty="0">
              <a:ln>
                <a:noFill/>
              </a:ln>
              <a:solidFill>
                <a:srgbClr val="47484A">
                  <a:lumMod val="60000"/>
                  <a:lumOff val="40000"/>
                </a:srgbClr>
              </a:solidFill>
              <a:effectLst/>
              <a:uLnTx/>
              <a:uFillTx/>
              <a:latin typeface="Arial"/>
              <a:ea typeface="+mn-ea"/>
              <a:cs typeface="+mn-cs"/>
            </a:endParaRPr>
          </a:p>
        </p:txBody>
      </p:sp>
      <p:sp>
        <p:nvSpPr>
          <p:cNvPr id="19" name="Rectangle 12"/>
          <p:cNvSpPr txBox="1">
            <a:spLocks/>
          </p:cNvSpPr>
          <p:nvPr/>
        </p:nvSpPr>
        <p:spPr>
          <a:xfrm>
            <a:off x="467544" y="15188"/>
            <a:ext cx="8372901" cy="508032"/>
          </a:xfrm>
          <a:prstGeom prst="rect">
            <a:avLst/>
          </a:prstGeom>
        </p:spPr>
        <p:txBody>
          <a:bodyPr/>
          <a:lstStyle>
            <a:defPPr lvl="0">
              <a:buSzPct val="45000"/>
              <a:buFont typeface="StarSymbol"/>
              <a:buNone/>
              <a:defRPr/>
            </a:defPPr>
            <a:lvl1pPr lvl="0" algn="ctr" defTabSz="457200" rtl="0" eaLnBrk="1" latinLnBrk="0" hangingPunct="1">
              <a:lnSpc>
                <a:spcPct val="100000"/>
              </a:lnSpc>
              <a:spcBef>
                <a:spcPct val="0"/>
              </a:spcBef>
              <a:buSzPct val="45000"/>
              <a:buFont typeface="StarSymbol"/>
              <a:buChar char="●"/>
              <a:defRPr sz="3200" b="1" i="0" kern="1200" cap="none" baseline="0">
                <a:solidFill>
                  <a:schemeClr val="tx2">
                    <a:lumMod val="50000"/>
                  </a:schemeClr>
                </a:solidFill>
                <a:latin typeface="+mj-lt"/>
                <a:ea typeface="+mj-ea"/>
                <a:cs typeface="+mj-cs"/>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marR="0" lvl="0" indent="0" algn="ctr" defTabSz="457200" rtl="0" eaLnBrk="1" fontAlgn="auto" latinLnBrk="0" hangingPunct="1">
              <a:lnSpc>
                <a:spcPct val="100000"/>
              </a:lnSpc>
              <a:spcBef>
                <a:spcPct val="0"/>
              </a:spcBef>
              <a:spcAft>
                <a:spcPts val="0"/>
              </a:spcAft>
              <a:buClrTx/>
              <a:buSzPct val="45000"/>
              <a:buFont typeface="StarSymbol"/>
              <a:buNone/>
              <a:tabLst/>
              <a:defRPr/>
            </a:pPr>
            <a:r>
              <a:rPr kumimoji="0" lang="en-US" sz="2400" b="1" i="0" u="none" strike="noStrike" kern="1200" cap="none" spc="0" normalizeH="0" baseline="0" noProof="0" dirty="0" smtClean="0">
                <a:ln>
                  <a:noFill/>
                </a:ln>
                <a:solidFill>
                  <a:srgbClr val="0082CA">
                    <a:lumMod val="50000"/>
                  </a:srgbClr>
                </a:solidFill>
                <a:effectLst/>
                <a:uLnTx/>
                <a:uFillTx/>
                <a:latin typeface="Arial"/>
                <a:ea typeface="+mj-ea"/>
                <a:cs typeface="+mj-cs"/>
              </a:rPr>
              <a:t>XRD Tomography </a:t>
            </a:r>
            <a:r>
              <a:rPr kumimoji="0" lang="en-US" sz="2400" b="1" i="0" u="none" strike="noStrike" kern="1200" cap="none" spc="0" normalizeH="0" baseline="0" noProof="0" dirty="0">
                <a:ln>
                  <a:noFill/>
                </a:ln>
                <a:solidFill>
                  <a:srgbClr val="0082CA">
                    <a:lumMod val="50000"/>
                  </a:srgbClr>
                </a:solidFill>
                <a:effectLst/>
                <a:uLnTx/>
                <a:uFillTx/>
                <a:latin typeface="Arial"/>
                <a:ea typeface="+mj-ea"/>
                <a:cs typeface="+mj-cs"/>
              </a:rPr>
              <a:t>-  </a:t>
            </a:r>
            <a:r>
              <a:rPr kumimoji="0" lang="en-US" sz="2400" b="1" i="0" u="none" strike="noStrike" kern="1200" cap="none" spc="0" normalizeH="0" baseline="0" noProof="0" dirty="0" smtClean="0">
                <a:ln>
                  <a:noFill/>
                </a:ln>
                <a:solidFill>
                  <a:srgbClr val="0082CA">
                    <a:lumMod val="50000"/>
                  </a:srgbClr>
                </a:solidFill>
                <a:effectLst/>
                <a:uLnTx/>
                <a:uFillTx/>
                <a:latin typeface="Arial"/>
                <a:ea typeface="+mj-ea"/>
                <a:cs typeface="+mj-cs"/>
              </a:rPr>
              <a:t>XRD tomographic reconstructions of Murchison meteorite</a:t>
            </a:r>
            <a:endParaRPr kumimoji="0" lang="en-US" sz="2400" b="1" i="0" u="none" strike="noStrike" kern="1200" cap="none" spc="0" normalizeH="0" baseline="0" noProof="0" dirty="0">
              <a:ln>
                <a:noFill/>
              </a:ln>
              <a:solidFill>
                <a:srgbClr val="0082CA">
                  <a:lumMod val="50000"/>
                </a:srgbClr>
              </a:solidFill>
              <a:effectLst/>
              <a:uLnTx/>
              <a:uFillTx/>
              <a:latin typeface="Arial"/>
              <a:ea typeface="+mj-ea"/>
              <a:cs typeface="+mj-cs"/>
            </a:endParaRPr>
          </a:p>
        </p:txBody>
      </p:sp>
      <p:sp>
        <p:nvSpPr>
          <p:cNvPr id="3" name="TextBox 2"/>
          <p:cNvSpPr txBox="1"/>
          <p:nvPr/>
        </p:nvSpPr>
        <p:spPr>
          <a:xfrm>
            <a:off x="3088902" y="1538522"/>
            <a:ext cx="12490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47484A"/>
                </a:solidFill>
                <a:effectLst/>
                <a:uLnTx/>
                <a:uFillTx/>
                <a:latin typeface="Arial"/>
                <a:ea typeface="+mn-ea"/>
                <a:cs typeface="+mn-cs"/>
              </a:rPr>
              <a:t>Chondrule</a:t>
            </a:r>
            <a:endParaRPr kumimoji="0" lang="en-US" sz="1800" b="0" i="0" u="none" strike="noStrike" kern="1200" cap="none" spc="0" normalizeH="0" baseline="0" noProof="0" dirty="0">
              <a:ln>
                <a:noFill/>
              </a:ln>
              <a:solidFill>
                <a:srgbClr val="47484A"/>
              </a:solidFill>
              <a:effectLst/>
              <a:uLnTx/>
              <a:uFillTx/>
              <a:latin typeface="Arial"/>
              <a:ea typeface="+mn-ea"/>
              <a:cs typeface="+mn-cs"/>
            </a:endParaRPr>
          </a:p>
        </p:txBody>
      </p:sp>
      <p:cxnSp>
        <p:nvCxnSpPr>
          <p:cNvPr id="6" name="Curved Connector 5"/>
          <p:cNvCxnSpPr/>
          <p:nvPr/>
        </p:nvCxnSpPr>
        <p:spPr>
          <a:xfrm rot="5400000">
            <a:off x="3057011" y="1847642"/>
            <a:ext cx="568841" cy="55242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096096" y="960120"/>
            <a:ext cx="18925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47484A"/>
                </a:solidFill>
                <a:effectLst/>
                <a:uLnTx/>
                <a:uFillTx/>
                <a:latin typeface="Arial"/>
                <a:ea typeface="+mn-ea"/>
                <a:cs typeface="+mn-cs"/>
              </a:rPr>
              <a:t>Tochilinite</a:t>
            </a:r>
            <a:r>
              <a:rPr kumimoji="0" lang="en-US" sz="1800" b="0" i="0" u="none" strike="noStrike" kern="1200" cap="none" spc="0" normalizeH="0" baseline="0" noProof="0" dirty="0" smtClean="0">
                <a:ln>
                  <a:noFill/>
                </a:ln>
                <a:solidFill>
                  <a:srgbClr val="47484A"/>
                </a:solidFill>
                <a:effectLst/>
                <a:uLnTx/>
                <a:uFillTx/>
                <a:latin typeface="Arial"/>
                <a:ea typeface="+mn-ea"/>
                <a:cs typeface="+mn-cs"/>
              </a:rPr>
              <a:t> rim on </a:t>
            </a:r>
            <a:r>
              <a:rPr kumimoji="0" lang="en-US" sz="1800" b="0" i="0" u="none" strike="noStrike" kern="1200" cap="none" spc="0" normalizeH="0" baseline="0" noProof="0" dirty="0" err="1" smtClean="0">
                <a:ln>
                  <a:noFill/>
                </a:ln>
                <a:solidFill>
                  <a:srgbClr val="47484A"/>
                </a:solidFill>
                <a:effectLst/>
                <a:uLnTx/>
                <a:uFillTx/>
                <a:latin typeface="Arial"/>
                <a:ea typeface="+mn-ea"/>
                <a:cs typeface="+mn-cs"/>
              </a:rPr>
              <a:t>chondrule</a:t>
            </a:r>
            <a:r>
              <a:rPr kumimoji="0" lang="en-US" sz="1800" b="0" i="0" u="none" strike="noStrike" kern="1200" cap="none" spc="0" normalizeH="0" baseline="0" noProof="0" dirty="0" smtClean="0">
                <a:ln>
                  <a:noFill/>
                </a:ln>
                <a:solidFill>
                  <a:srgbClr val="47484A"/>
                </a:solidFill>
                <a:effectLst/>
                <a:uLnTx/>
                <a:uFillTx/>
                <a:latin typeface="Arial"/>
                <a:ea typeface="+mn-ea"/>
                <a:cs typeface="+mn-cs"/>
              </a:rPr>
              <a:t> surface</a:t>
            </a:r>
            <a:endParaRPr kumimoji="0" lang="en-US" sz="1800" b="0" i="0" u="none" strike="noStrike" kern="1200" cap="none" spc="0" normalizeH="0" baseline="0" noProof="0" dirty="0">
              <a:ln>
                <a:noFill/>
              </a:ln>
              <a:solidFill>
                <a:srgbClr val="47484A"/>
              </a:solidFill>
              <a:effectLst/>
              <a:uLnTx/>
              <a:uFillTx/>
              <a:latin typeface="Arial"/>
              <a:ea typeface="+mn-ea"/>
              <a:cs typeface="+mn-cs"/>
            </a:endParaRPr>
          </a:p>
        </p:txBody>
      </p:sp>
      <p:cxnSp>
        <p:nvCxnSpPr>
          <p:cNvPr id="13" name="Curved Connector 12"/>
          <p:cNvCxnSpPr/>
          <p:nvPr/>
        </p:nvCxnSpPr>
        <p:spPr>
          <a:xfrm rot="5400000">
            <a:off x="7325833" y="1669313"/>
            <a:ext cx="914400" cy="871869"/>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2388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4258379" y="841273"/>
            <a:ext cx="4703289" cy="1477328"/>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srgbClr val="5B9BD5">
                    <a:lumMod val="50000"/>
                  </a:srgbClr>
                </a:solidFill>
                <a:effectLst/>
                <a:uLnTx/>
                <a:uFillTx/>
                <a:latin typeface="Arial" panose="020B0604020202020204" pitchFamily="34" charset="0"/>
                <a:ea typeface="+mn-ea"/>
                <a:cs typeface="Arial" panose="020B0604020202020204" pitchFamily="34" charset="0"/>
              </a:rPr>
              <a:t>Data </a:t>
            </a:r>
            <a:r>
              <a:rPr kumimoji="0" lang="en-US" sz="1800" b="0" i="1"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show differences in sulfur speciation between major phases (e.g., clasts and cement) as well as subtle differences in sulfate concentrations from fossil clades (e.g., crinoids vs. gastropods).</a:t>
            </a:r>
          </a:p>
        </p:txBody>
      </p:sp>
      <p:sp>
        <p:nvSpPr>
          <p:cNvPr id="10" name="TextBox 9"/>
          <p:cNvSpPr txBox="1"/>
          <p:nvPr/>
        </p:nvSpPr>
        <p:spPr>
          <a:xfrm>
            <a:off x="238517" y="3697698"/>
            <a:ext cx="3909060" cy="2139047"/>
          </a:xfrm>
          <a:prstGeom prst="rect">
            <a:avLst/>
          </a:prstGeom>
          <a:noFill/>
        </p:spPr>
        <p:txBody>
          <a:bodyPr wrap="square" rtlCol="0">
            <a:spAutoFit/>
          </a:bodyPr>
          <a:lstStyle/>
          <a:p>
            <a:pPr marL="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Symbol" panose="05050102010706020507" pitchFamily="18" charset="2"/>
                <a:ea typeface="+mn-ea"/>
                <a:cs typeface="Arial" panose="020B0604020202020204" pitchFamily="34" charset="0"/>
              </a:rPr>
              <a:t>d</a:t>
            </a:r>
            <a:r>
              <a:rPr kumimoji="0" lang="en-US" sz="1800" b="0"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34</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 in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carbonate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rocks </a:t>
            </a:r>
            <a:r>
              <a:rPr kumimoji="0" lang="en-US" sz="2000" b="0" i="0" u="none" strike="noStrike" kern="1200" cap="none" spc="0" normalizeH="0" baseline="0" noProof="0" dirty="0">
                <a:ln>
                  <a:noFill/>
                </a:ln>
                <a:solidFill>
                  <a:srgbClr val="FF0000"/>
                </a:solidFill>
                <a:effectLst/>
                <a:uLnTx/>
                <a:uFillTx/>
                <a:latin typeface="Wingdings" panose="05000000000000000000" pitchFamily="2" charset="2"/>
                <a:ea typeface="+mn-ea"/>
                <a:cs typeface="+mn-cs"/>
              </a:rPr>
              <a:t>Ü</a:t>
            </a: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secular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changes in the global S cycle.</a:t>
            </a:r>
          </a:p>
          <a:p>
            <a:pPr marL="0" marR="0" lvl="0" indent="-9144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Discordant Isotope data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74320" marR="0" lvl="1"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rimary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differences in water column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chemistry?</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74320" marR="0" lvl="1" indent="-18288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eochemical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alteration during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or after deposition?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1"/>
          <p:cNvSpPr>
            <a:spLocks noChangeArrowheads="1"/>
          </p:cNvSpPr>
          <p:nvPr/>
        </p:nvSpPr>
        <p:spPr bwMode="auto">
          <a:xfrm>
            <a:off x="634365" y="111015"/>
            <a:ext cx="7720965" cy="342900"/>
          </a:xfrm>
          <a:prstGeom prst="rect">
            <a:avLst/>
          </a:prstGeom>
          <a:noFill/>
          <a:ln w="9525">
            <a:noFill/>
            <a:round/>
            <a:headEnd/>
            <a:tailEnd/>
          </a:ln>
        </p:spPr>
        <p:txBody>
          <a:bodyPr lIns="67500" tIns="35100" rIns="67500" bIns="35100" anchor="ctr"/>
          <a:lstStyle/>
          <a:p>
            <a:pPr marL="0" marR="0" lvl="0" indent="0" algn="ctr" defTabSz="914400" rtl="0" eaLnBrk="1" fontAlgn="auto" latinLnBrk="0" hangingPunct="1">
              <a:lnSpc>
                <a:spcPct val="100000"/>
              </a:lnSpc>
              <a:spcBef>
                <a:spcPts val="0"/>
              </a:spcBef>
              <a:spcAft>
                <a:spcPts val="0"/>
              </a:spcAft>
              <a:buClr>
                <a:srgbClr val="333399"/>
              </a:buClr>
              <a:buSzTx/>
              <a:buFontTx/>
              <a:buNone/>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a:pPr>
            <a:r>
              <a:rPr kumimoji="0" lang="en-US" sz="24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Sulfur speciation imaging of carbonate fossils</a:t>
            </a:r>
          </a:p>
        </p:txBody>
      </p:sp>
      <p:sp>
        <p:nvSpPr>
          <p:cNvPr id="11" name="Line 4"/>
          <p:cNvSpPr>
            <a:spLocks noChangeShapeType="1"/>
          </p:cNvSpPr>
          <p:nvPr/>
        </p:nvSpPr>
        <p:spPr bwMode="auto">
          <a:xfrm>
            <a:off x="251460" y="560723"/>
            <a:ext cx="8543925" cy="0"/>
          </a:xfrm>
          <a:prstGeom prst="line">
            <a:avLst/>
          </a:prstGeom>
          <a:noFill/>
          <a:ln w="28575">
            <a:solidFill>
              <a:srgbClr val="000099"/>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4147577" y="2659838"/>
            <a:ext cx="483997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2060"/>
                </a:solidFill>
                <a:effectLst/>
                <a:uLnTx/>
                <a:uFillTx/>
                <a:latin typeface="Calibri" panose="020F0502020204030204"/>
                <a:ea typeface="+mn-ea"/>
                <a:cs typeface="Arial" pitchFamily="34" charset="0"/>
              </a:rPr>
              <a:t>D. </a:t>
            </a:r>
            <a:r>
              <a:rPr kumimoji="0" lang="en-US" sz="1400" b="0" i="1" u="none" strike="noStrike" kern="1200" cap="none" spc="0" normalizeH="0" baseline="0" noProof="0" dirty="0" err="1">
                <a:ln>
                  <a:noFill/>
                </a:ln>
                <a:solidFill>
                  <a:srgbClr val="002060"/>
                </a:solidFill>
                <a:effectLst/>
                <a:uLnTx/>
                <a:uFillTx/>
                <a:latin typeface="Calibri" panose="020F0502020204030204"/>
                <a:ea typeface="+mn-ea"/>
                <a:cs typeface="Arial" pitchFamily="34" charset="0"/>
              </a:rPr>
              <a:t>Fike</a:t>
            </a:r>
            <a:r>
              <a:rPr kumimoji="0" lang="en-US" sz="1400" b="0" i="1" u="none" strike="noStrike" kern="1200" cap="none" spc="0" normalizeH="0" baseline="0" noProof="0" dirty="0">
                <a:ln>
                  <a:noFill/>
                </a:ln>
                <a:solidFill>
                  <a:srgbClr val="002060"/>
                </a:solidFill>
                <a:effectLst/>
                <a:uLnTx/>
                <a:uFillTx/>
                <a:latin typeface="Calibri" panose="020F0502020204030204"/>
                <a:ea typeface="+mn-ea"/>
                <a:cs typeface="Arial" pitchFamily="34" charset="0"/>
              </a:rPr>
              <a:t> (Wash. Univ. S.L.) and C. Rose (Trinity Coll. Dublin</a:t>
            </a:r>
            <a:r>
              <a:rPr kumimoji="0" lang="en-US" sz="1400" b="0" i="1" u="none" strike="noStrike" kern="1200" cap="none" spc="0" normalizeH="0" baseline="0" noProof="0" dirty="0" smtClean="0">
                <a:ln>
                  <a:noFill/>
                </a:ln>
                <a:solidFill>
                  <a:srgbClr val="002060"/>
                </a:solidFill>
                <a:effectLst/>
                <a:uLnTx/>
                <a:uFillTx/>
                <a:latin typeface="Calibri" panose="020F0502020204030204"/>
                <a:ea typeface="+mn-ea"/>
                <a:cs typeface="Arial"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dirty="0">
                <a:ln>
                  <a:noFill/>
                </a:ln>
                <a:solidFill>
                  <a:srgbClr val="002060"/>
                </a:solidFill>
                <a:effectLst/>
                <a:uLnTx/>
                <a:uFillTx/>
                <a:latin typeface="Calibri" panose="020F0502020204030204"/>
                <a:ea typeface="+mn-ea"/>
                <a:cs typeface="Arial" pitchFamily="34" charset="0"/>
              </a:rPr>
              <a:t>Cambro-Ordovician carbonate strata, Argentinian Precordillera.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2060"/>
              </a:solidFill>
              <a:effectLst/>
              <a:uLnTx/>
              <a:uFillTx/>
              <a:latin typeface="Calibri" panose="020F0502020204030204"/>
              <a:ea typeface="+mn-ea"/>
              <a:cs typeface="Arial" pitchFamily="34" charset="0"/>
            </a:endParaRPr>
          </a:p>
        </p:txBody>
      </p:sp>
      <p:sp>
        <p:nvSpPr>
          <p:cNvPr id="8" name="TextBox 7"/>
          <p:cNvSpPr txBox="1"/>
          <p:nvPr/>
        </p:nvSpPr>
        <p:spPr>
          <a:xfrm>
            <a:off x="4181243" y="6223940"/>
            <a:ext cx="480631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Sulfide (2471.2 eV) </a:t>
            </a:r>
            <a:r>
              <a:rPr kumimoji="0" lang="en-US" sz="1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Sulfate (2481.7 eV) </a:t>
            </a: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Total S (2520 eV)</a:t>
            </a:r>
          </a:p>
        </p:txBody>
      </p:sp>
      <p:grpSp>
        <p:nvGrpSpPr>
          <p:cNvPr id="17" name="Group 16"/>
          <p:cNvGrpSpPr/>
          <p:nvPr/>
        </p:nvGrpSpPr>
        <p:grpSpPr>
          <a:xfrm>
            <a:off x="4258379" y="3122170"/>
            <a:ext cx="4703289" cy="3166416"/>
            <a:chOff x="4237657" y="777503"/>
            <a:chExt cx="4703289" cy="3166416"/>
          </a:xfrm>
        </p:grpSpPr>
        <p:grpSp>
          <p:nvGrpSpPr>
            <p:cNvPr id="15" name="Group 14"/>
            <p:cNvGrpSpPr/>
            <p:nvPr/>
          </p:nvGrpSpPr>
          <p:grpSpPr>
            <a:xfrm>
              <a:off x="4237657" y="777503"/>
              <a:ext cx="4677399" cy="3135638"/>
              <a:chOff x="4237657" y="811371"/>
              <a:chExt cx="4677399" cy="3135638"/>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7657" y="811371"/>
                <a:ext cx="4677399" cy="3135638"/>
              </a:xfrm>
              <a:prstGeom prst="rect">
                <a:avLst/>
              </a:prstGeom>
            </p:spPr>
          </p:pic>
          <p:sp>
            <p:nvSpPr>
              <p:cNvPr id="12" name="Rectangle 11"/>
              <p:cNvSpPr/>
              <p:nvPr/>
            </p:nvSpPr>
            <p:spPr>
              <a:xfrm>
                <a:off x="4350327" y="3833554"/>
                <a:ext cx="1479666" cy="4571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4859211" y="3633052"/>
                <a:ext cx="73152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 mm</a:t>
                </a:r>
              </a:p>
            </p:txBody>
          </p:sp>
        </p:grpSp>
        <p:sp>
          <p:nvSpPr>
            <p:cNvPr id="18" name="TextBox 17"/>
            <p:cNvSpPr txBox="1"/>
            <p:nvPr/>
          </p:nvSpPr>
          <p:spPr>
            <a:xfrm>
              <a:off x="7463088" y="3697698"/>
              <a:ext cx="147785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µm pixel, 50 </a:t>
              </a:r>
              <a:r>
                <a:rPr kumimoji="0" lang="en-US" sz="1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msec</a:t>
              </a:r>
              <a:endParaRPr kumimoji="0" lang="en-US" sz="1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pic>
        <p:nvPicPr>
          <p:cNvPr id="4" name="Picture 3"/>
          <p:cNvPicPr>
            <a:picLocks noChangeAspect="1"/>
          </p:cNvPicPr>
          <p:nvPr/>
        </p:nvPicPr>
        <p:blipFill>
          <a:blip r:embed="rId4"/>
          <a:stretch>
            <a:fillRect/>
          </a:stretch>
        </p:blipFill>
        <p:spPr>
          <a:xfrm>
            <a:off x="44518" y="621419"/>
            <a:ext cx="3959352" cy="3064150"/>
          </a:xfrm>
          <a:prstGeom prst="rect">
            <a:avLst/>
          </a:prstGeom>
        </p:spPr>
      </p:pic>
    </p:spTree>
    <p:extLst>
      <p:ext uri="{BB962C8B-B14F-4D97-AF65-F5344CB8AC3E}">
        <p14:creationId xmlns:p14="http://schemas.microsoft.com/office/powerpoint/2010/main" val="36515344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2562" y="1336079"/>
            <a:ext cx="2338585" cy="1015663"/>
          </a:xfrm>
          <a:prstGeom prst="rect">
            <a:avLst/>
          </a:prstGeom>
          <a:noFill/>
        </p:spPr>
        <p:txBody>
          <a:bodyPr wrap="square" rtlCol="0">
            <a:spAutoFit/>
          </a:bodyPr>
          <a:lstStyle/>
          <a:p>
            <a:pPr algn="just" defTabSz="685800" eaLnBrk="1" fontAlgn="auto" hangingPunct="1">
              <a:spcBef>
                <a:spcPts val="0"/>
              </a:spcBef>
              <a:spcAft>
                <a:spcPts val="0"/>
              </a:spcAft>
            </a:pPr>
            <a:r>
              <a:rPr lang="en-US" b="0" i="0" dirty="0">
                <a:solidFill>
                  <a:prstClr val="black"/>
                </a:solidFill>
                <a:latin typeface="Comic Sans MS" pitchFamily="66" charset="0"/>
                <a:ea typeface="+mn-ea"/>
              </a:rPr>
              <a:t>Multiple optical axes (x-ray, lasers, spectroscopy/ imaging) should be aligned with precision better than </a:t>
            </a:r>
            <a:r>
              <a:rPr lang="en-US" i="0" dirty="0">
                <a:solidFill>
                  <a:srgbClr val="FF0000"/>
                </a:solidFill>
                <a:latin typeface="Comic Sans MS" pitchFamily="66" charset="0"/>
                <a:ea typeface="+mn-ea"/>
              </a:rPr>
              <a:t>1 µm </a:t>
            </a:r>
            <a:r>
              <a:rPr lang="en-US" b="0" i="0" dirty="0">
                <a:solidFill>
                  <a:prstClr val="black"/>
                </a:solidFill>
                <a:latin typeface="Comic Sans MS" pitchFamily="66" charset="0"/>
                <a:ea typeface="+mn-ea"/>
              </a:rPr>
              <a:t>in the DAC</a:t>
            </a:r>
          </a:p>
        </p:txBody>
      </p:sp>
      <p:grpSp>
        <p:nvGrpSpPr>
          <p:cNvPr id="15" name="Group 8">
            <a:extLst>
              <a:ext uri="{FF2B5EF4-FFF2-40B4-BE49-F238E27FC236}">
                <a16:creationId xmlns:a16="http://schemas.microsoft.com/office/drawing/2014/main" id="{AC515847-3835-844B-B4C0-52094366FBCF}"/>
              </a:ext>
            </a:extLst>
          </p:cNvPr>
          <p:cNvGrpSpPr>
            <a:grpSpLocks noChangeAspect="1"/>
          </p:cNvGrpSpPr>
          <p:nvPr/>
        </p:nvGrpSpPr>
        <p:grpSpPr bwMode="auto">
          <a:xfrm>
            <a:off x="84370" y="2584923"/>
            <a:ext cx="2189457" cy="2718428"/>
            <a:chOff x="3552" y="2088"/>
            <a:chExt cx="1875" cy="2328"/>
          </a:xfrm>
        </p:grpSpPr>
        <p:pic>
          <p:nvPicPr>
            <p:cNvPr id="19" name="Picture 9">
              <a:extLst>
                <a:ext uri="{FF2B5EF4-FFF2-40B4-BE49-F238E27FC236}">
                  <a16:creationId xmlns:a16="http://schemas.microsoft.com/office/drawing/2014/main" id="{3BD96FC9-5FB8-5E4C-97A7-575703973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2352"/>
              <a:ext cx="1779" cy="1872"/>
            </a:xfrm>
            <a:prstGeom prst="rect">
              <a:avLst/>
            </a:prstGeom>
            <a:noFill/>
            <a:ln>
              <a:noFill/>
            </a:ln>
            <a:effectLst/>
            <a:extLst>
              <a:ext uri="{909E8E84-426E-40DD-AFC4-6F175D3DCCD1}">
                <a14:hiddenFill xmlns:a14="http://schemas.microsoft.com/office/drawing/2010/main">
                  <a:blipFill dpi="0" rotWithShape="1">
                    <a:blip/>
                    <a:srcRect/>
                    <a:tile tx="0" ty="0" sx="100000" sy="100000" flip="none" algn="tl"/>
                  </a:blip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Line 10">
              <a:extLst>
                <a:ext uri="{FF2B5EF4-FFF2-40B4-BE49-F238E27FC236}">
                  <a16:creationId xmlns:a16="http://schemas.microsoft.com/office/drawing/2014/main" id="{096BE6F8-9C33-C34B-ABB2-93729C987197}"/>
                </a:ext>
              </a:extLst>
            </p:cNvPr>
            <p:cNvSpPr>
              <a:spLocks noChangeShapeType="1"/>
            </p:cNvSpPr>
            <p:nvPr/>
          </p:nvSpPr>
          <p:spPr bwMode="auto">
            <a:xfrm>
              <a:off x="3984" y="2400"/>
              <a:ext cx="192" cy="192"/>
            </a:xfrm>
            <a:prstGeom prst="line">
              <a:avLst/>
            </a:prstGeom>
            <a:noFill/>
            <a:ln w="50800">
              <a:solidFill>
                <a:srgbClr val="00CC0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1" fontAlgn="auto" hangingPunct="1">
                <a:spcBef>
                  <a:spcPts val="0"/>
                </a:spcBef>
                <a:spcAft>
                  <a:spcPts val="0"/>
                </a:spcAft>
              </a:pPr>
              <a:endParaRPr lang="en-US" sz="1350" b="0" i="0">
                <a:solidFill>
                  <a:prstClr val="black"/>
                </a:solidFill>
                <a:latin typeface="Calibri" panose="020F0502020204030204"/>
                <a:ea typeface="+mn-ea"/>
              </a:endParaRPr>
            </a:p>
          </p:txBody>
        </p:sp>
        <p:sp>
          <p:nvSpPr>
            <p:cNvPr id="21" name="Line 11">
              <a:extLst>
                <a:ext uri="{FF2B5EF4-FFF2-40B4-BE49-F238E27FC236}">
                  <a16:creationId xmlns:a16="http://schemas.microsoft.com/office/drawing/2014/main" id="{4F0C891D-6DAD-B741-8660-27A404525732}"/>
                </a:ext>
              </a:extLst>
            </p:cNvPr>
            <p:cNvSpPr>
              <a:spLocks noChangeShapeType="1"/>
            </p:cNvSpPr>
            <p:nvPr/>
          </p:nvSpPr>
          <p:spPr bwMode="auto">
            <a:xfrm flipV="1">
              <a:off x="3984" y="3936"/>
              <a:ext cx="192" cy="240"/>
            </a:xfrm>
            <a:prstGeom prst="line">
              <a:avLst/>
            </a:prstGeom>
            <a:noFill/>
            <a:ln w="50800">
              <a:solidFill>
                <a:srgbClr val="00CC00">
                  <a:alpha val="50000"/>
                </a:srgbClr>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1" fontAlgn="auto" hangingPunct="1">
                <a:spcBef>
                  <a:spcPts val="0"/>
                </a:spcBef>
                <a:spcAft>
                  <a:spcPts val="0"/>
                </a:spcAft>
              </a:pPr>
              <a:endParaRPr lang="en-US" sz="1350" b="0" i="0">
                <a:solidFill>
                  <a:prstClr val="black"/>
                </a:solidFill>
                <a:latin typeface="Calibri" panose="020F0502020204030204"/>
                <a:ea typeface="+mn-ea"/>
              </a:endParaRPr>
            </a:p>
          </p:txBody>
        </p:sp>
        <p:sp>
          <p:nvSpPr>
            <p:cNvPr id="22" name="Line 12">
              <a:extLst>
                <a:ext uri="{FF2B5EF4-FFF2-40B4-BE49-F238E27FC236}">
                  <a16:creationId xmlns:a16="http://schemas.microsoft.com/office/drawing/2014/main" id="{C10CA707-1CB5-784E-A274-175F9D0CC440}"/>
                </a:ext>
              </a:extLst>
            </p:cNvPr>
            <p:cNvSpPr>
              <a:spLocks noChangeShapeType="1"/>
            </p:cNvSpPr>
            <p:nvPr/>
          </p:nvSpPr>
          <p:spPr bwMode="auto">
            <a:xfrm>
              <a:off x="4176" y="2592"/>
              <a:ext cx="672" cy="1344"/>
            </a:xfrm>
            <a:prstGeom prst="line">
              <a:avLst/>
            </a:prstGeom>
            <a:noFill/>
            <a:ln w="50800">
              <a:solidFill>
                <a:srgbClr val="00CC0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1" fontAlgn="auto" hangingPunct="1">
                <a:spcBef>
                  <a:spcPts val="0"/>
                </a:spcBef>
                <a:spcAft>
                  <a:spcPts val="0"/>
                </a:spcAft>
              </a:pPr>
              <a:endParaRPr lang="en-US" sz="1350" b="0" i="0">
                <a:solidFill>
                  <a:prstClr val="black"/>
                </a:solidFill>
                <a:latin typeface="Calibri" panose="020F0502020204030204"/>
                <a:ea typeface="+mn-ea"/>
              </a:endParaRPr>
            </a:p>
          </p:txBody>
        </p:sp>
        <p:sp>
          <p:nvSpPr>
            <p:cNvPr id="23" name="Line 13">
              <a:extLst>
                <a:ext uri="{FF2B5EF4-FFF2-40B4-BE49-F238E27FC236}">
                  <a16:creationId xmlns:a16="http://schemas.microsoft.com/office/drawing/2014/main" id="{A68AC80F-B34B-5C44-BA0B-75E6E7A24785}"/>
                </a:ext>
              </a:extLst>
            </p:cNvPr>
            <p:cNvSpPr>
              <a:spLocks noChangeShapeType="1"/>
            </p:cNvSpPr>
            <p:nvPr/>
          </p:nvSpPr>
          <p:spPr bwMode="auto">
            <a:xfrm flipV="1">
              <a:off x="4176" y="3264"/>
              <a:ext cx="336" cy="672"/>
            </a:xfrm>
            <a:prstGeom prst="line">
              <a:avLst/>
            </a:prstGeom>
            <a:noFill/>
            <a:ln w="50800">
              <a:solidFill>
                <a:srgbClr val="00CC00">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1" fontAlgn="auto" hangingPunct="1">
                <a:spcBef>
                  <a:spcPts val="0"/>
                </a:spcBef>
                <a:spcAft>
                  <a:spcPts val="0"/>
                </a:spcAft>
              </a:pPr>
              <a:endParaRPr lang="en-US" sz="1350" b="0" i="0">
                <a:solidFill>
                  <a:prstClr val="black"/>
                </a:solidFill>
                <a:latin typeface="Calibri" panose="020F0502020204030204"/>
                <a:ea typeface="+mn-ea"/>
              </a:endParaRPr>
            </a:p>
          </p:txBody>
        </p:sp>
        <p:sp>
          <p:nvSpPr>
            <p:cNvPr id="24" name="Text Box 14">
              <a:extLst>
                <a:ext uri="{FF2B5EF4-FFF2-40B4-BE49-F238E27FC236}">
                  <a16:creationId xmlns:a16="http://schemas.microsoft.com/office/drawing/2014/main" id="{42EC4FD4-E5DD-CA4F-AD99-0676DD6B27D3}"/>
                </a:ext>
              </a:extLst>
            </p:cNvPr>
            <p:cNvSpPr txBox="1">
              <a:spLocks noChangeArrowheads="1"/>
            </p:cNvSpPr>
            <p:nvPr/>
          </p:nvSpPr>
          <p:spPr bwMode="auto">
            <a:xfrm>
              <a:off x="3552" y="2088"/>
              <a:ext cx="768"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eaLnBrk="1" fontAlgn="auto" hangingPunct="1">
                <a:spcBef>
                  <a:spcPct val="50000"/>
                </a:spcBef>
                <a:spcAft>
                  <a:spcPts val="0"/>
                </a:spcAft>
              </a:pPr>
              <a:r>
                <a:rPr lang="en-US" altLang="en-US" sz="1350" i="0" dirty="0">
                  <a:solidFill>
                    <a:srgbClr val="009900"/>
                  </a:solidFill>
                  <a:latin typeface="Times New Roman" panose="02020603050405020304" pitchFamily="18" charset="0"/>
                  <a:ea typeface="+mn-ea"/>
                </a:rPr>
                <a:t>laser</a:t>
              </a:r>
            </a:p>
          </p:txBody>
        </p:sp>
        <p:sp>
          <p:nvSpPr>
            <p:cNvPr id="25" name="Text Box 15">
              <a:extLst>
                <a:ext uri="{FF2B5EF4-FFF2-40B4-BE49-F238E27FC236}">
                  <a16:creationId xmlns:a16="http://schemas.microsoft.com/office/drawing/2014/main" id="{50E0B9DB-F471-FD4B-A9BF-885475A91FD3}"/>
                </a:ext>
              </a:extLst>
            </p:cNvPr>
            <p:cNvSpPr txBox="1">
              <a:spLocks noChangeArrowheads="1"/>
            </p:cNvSpPr>
            <p:nvPr/>
          </p:nvSpPr>
          <p:spPr bwMode="auto">
            <a:xfrm>
              <a:off x="3566" y="4179"/>
              <a:ext cx="1555"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800" eaLnBrk="1" fontAlgn="auto" hangingPunct="1">
                <a:spcBef>
                  <a:spcPct val="50000"/>
                </a:spcBef>
                <a:spcAft>
                  <a:spcPts val="0"/>
                </a:spcAft>
              </a:pPr>
              <a:r>
                <a:rPr lang="en-US" altLang="en-US" i="0" dirty="0">
                  <a:solidFill>
                    <a:srgbClr val="009900"/>
                  </a:solidFill>
                  <a:latin typeface="Times New Roman" panose="02020603050405020304" pitchFamily="18" charset="0"/>
                  <a:ea typeface="+mn-ea"/>
                </a:rPr>
                <a:t>spectrometer</a:t>
              </a:r>
            </a:p>
          </p:txBody>
        </p:sp>
      </p:grpSp>
      <p:sp>
        <p:nvSpPr>
          <p:cNvPr id="27" name="Text Box 3">
            <a:extLst>
              <a:ext uri="{FF2B5EF4-FFF2-40B4-BE49-F238E27FC236}">
                <a16:creationId xmlns:a16="http://schemas.microsoft.com/office/drawing/2014/main" id="{8DD38E68-9850-DF48-9F65-5477C49EEE0E}"/>
              </a:ext>
            </a:extLst>
          </p:cNvPr>
          <p:cNvSpPr txBox="1">
            <a:spLocks noChangeArrowheads="1"/>
          </p:cNvSpPr>
          <p:nvPr/>
        </p:nvSpPr>
        <p:spPr bwMode="auto">
          <a:xfrm>
            <a:off x="5339956" y="1606017"/>
            <a:ext cx="1764851" cy="1546577"/>
          </a:xfrm>
          <a:prstGeom prst="rect">
            <a:avLst/>
          </a:prstGeom>
          <a:noFill/>
          <a:ln w="9525">
            <a:noFill/>
            <a:miter lim="800000"/>
            <a:headEnd/>
            <a:tailEnd/>
          </a:ln>
          <a:effectLst/>
        </p:spPr>
        <p:txBody>
          <a:bodyPr wrap="square">
            <a:spAutoFit/>
          </a:bodyPr>
          <a:lstStyle/>
          <a:p>
            <a:pPr defTabSz="685800" eaLnBrk="1" fontAlgn="auto" hangingPunct="1">
              <a:spcBef>
                <a:spcPts val="0"/>
              </a:spcBef>
              <a:spcAft>
                <a:spcPts val="0"/>
              </a:spcAft>
            </a:pPr>
            <a:r>
              <a:rPr lang="en-US" sz="1350" dirty="0">
                <a:solidFill>
                  <a:srgbClr val="0070C0"/>
                </a:solidFill>
                <a:latin typeface="Calibri" panose="020F0502020204030204"/>
                <a:ea typeface="+mn-ea"/>
              </a:rPr>
              <a:t>X-ray energy 5-80 </a:t>
            </a:r>
            <a:r>
              <a:rPr lang="en-US" sz="1350" dirty="0" err="1">
                <a:solidFill>
                  <a:srgbClr val="0070C0"/>
                </a:solidFill>
                <a:latin typeface="Calibri" panose="020F0502020204030204"/>
                <a:ea typeface="+mn-ea"/>
              </a:rPr>
              <a:t>keV</a:t>
            </a:r>
            <a:endParaRPr lang="en-US" sz="1350" dirty="0">
              <a:solidFill>
                <a:srgbClr val="0070C0"/>
              </a:solidFill>
              <a:latin typeface="Calibri" panose="020F0502020204030204"/>
              <a:ea typeface="+mn-ea"/>
            </a:endParaRPr>
          </a:p>
          <a:p>
            <a:pPr defTabSz="685800" eaLnBrk="1" fontAlgn="auto" hangingPunct="1">
              <a:spcBef>
                <a:spcPts val="0"/>
              </a:spcBef>
              <a:spcAft>
                <a:spcPts val="0"/>
              </a:spcAft>
            </a:pPr>
            <a:r>
              <a:rPr lang="en-US" sz="1350" dirty="0">
                <a:solidFill>
                  <a:srgbClr val="0070C0"/>
                </a:solidFill>
                <a:latin typeface="Calibri" panose="020F0502020204030204"/>
                <a:ea typeface="+mn-ea"/>
              </a:rPr>
              <a:t> beam size ~3 µm</a:t>
            </a:r>
          </a:p>
          <a:p>
            <a:pPr defTabSz="685800" eaLnBrk="1" fontAlgn="auto" hangingPunct="1">
              <a:spcBef>
                <a:spcPts val="0"/>
              </a:spcBef>
              <a:spcAft>
                <a:spcPts val="0"/>
              </a:spcAft>
            </a:pPr>
            <a:endParaRPr lang="en-US" sz="1350" dirty="0">
              <a:solidFill>
                <a:srgbClr val="0070C0"/>
              </a:solidFill>
              <a:latin typeface="Calibri" panose="020F0502020204030204"/>
              <a:ea typeface="+mn-ea"/>
            </a:endParaRPr>
          </a:p>
          <a:p>
            <a:pPr defTabSz="685800" eaLnBrk="1" fontAlgn="auto" hangingPunct="1">
              <a:spcBef>
                <a:spcPts val="0"/>
              </a:spcBef>
              <a:spcAft>
                <a:spcPts val="0"/>
              </a:spcAft>
            </a:pPr>
            <a:r>
              <a:rPr lang="en-US" sz="1350" dirty="0">
                <a:solidFill>
                  <a:srgbClr val="002060"/>
                </a:solidFill>
                <a:latin typeface="Calibri" panose="020F0502020204030204"/>
                <a:ea typeface="+mn-ea"/>
              </a:rPr>
              <a:t>XRD, </a:t>
            </a:r>
            <a:r>
              <a:rPr lang="en-US" sz="1350" dirty="0" err="1">
                <a:solidFill>
                  <a:srgbClr val="002060"/>
                </a:solidFill>
                <a:latin typeface="Calibri" panose="020F0502020204030204"/>
                <a:ea typeface="+mn-ea"/>
              </a:rPr>
              <a:t>sXRD</a:t>
            </a:r>
            <a:r>
              <a:rPr lang="en-US" sz="1350" dirty="0">
                <a:solidFill>
                  <a:srgbClr val="002060"/>
                </a:solidFill>
                <a:latin typeface="Calibri" panose="020F0502020204030204"/>
                <a:ea typeface="+mn-ea"/>
              </a:rPr>
              <a:t>, XES</a:t>
            </a:r>
          </a:p>
          <a:p>
            <a:pPr defTabSz="685800" eaLnBrk="1" fontAlgn="auto" hangingPunct="1">
              <a:spcBef>
                <a:spcPts val="0"/>
              </a:spcBef>
              <a:spcAft>
                <a:spcPts val="0"/>
              </a:spcAft>
            </a:pPr>
            <a:r>
              <a:rPr lang="en-US" sz="1350" dirty="0">
                <a:solidFill>
                  <a:srgbClr val="002060"/>
                </a:solidFill>
                <a:latin typeface="Calibri" panose="020F0502020204030204"/>
                <a:ea typeface="+mn-ea"/>
              </a:rPr>
              <a:t>on-line laser heating,</a:t>
            </a:r>
          </a:p>
          <a:p>
            <a:pPr defTabSz="685800" eaLnBrk="1" fontAlgn="auto" hangingPunct="1">
              <a:spcBef>
                <a:spcPts val="0"/>
              </a:spcBef>
              <a:spcAft>
                <a:spcPts val="0"/>
              </a:spcAft>
            </a:pPr>
            <a:r>
              <a:rPr lang="en-US" sz="1350" dirty="0">
                <a:solidFill>
                  <a:srgbClr val="002060"/>
                </a:solidFill>
                <a:latin typeface="Calibri" panose="020F0502020204030204"/>
                <a:ea typeface="+mn-ea"/>
              </a:rPr>
              <a:t>Raman and</a:t>
            </a:r>
          </a:p>
          <a:p>
            <a:pPr defTabSz="685800" eaLnBrk="1" fontAlgn="auto" hangingPunct="1">
              <a:spcBef>
                <a:spcPts val="0"/>
              </a:spcBef>
              <a:spcAft>
                <a:spcPts val="0"/>
              </a:spcAft>
            </a:pPr>
            <a:r>
              <a:rPr lang="en-US" sz="1350" dirty="0">
                <a:solidFill>
                  <a:srgbClr val="002060"/>
                </a:solidFill>
                <a:latin typeface="Calibri" panose="020F0502020204030204"/>
                <a:ea typeface="+mn-ea"/>
              </a:rPr>
              <a:t>VIS-IR spectroscopy</a:t>
            </a:r>
          </a:p>
        </p:txBody>
      </p:sp>
      <p:pic>
        <p:nvPicPr>
          <p:cNvPr id="28" name="Picture 27">
            <a:extLst>
              <a:ext uri="{FF2B5EF4-FFF2-40B4-BE49-F238E27FC236}">
                <a16:creationId xmlns:a16="http://schemas.microsoft.com/office/drawing/2014/main" id="{071A11DF-64B8-8847-B9FE-BBC9A9A76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161" y="3607914"/>
            <a:ext cx="2756675" cy="2067507"/>
          </a:xfrm>
          <a:prstGeom prst="rect">
            <a:avLst/>
          </a:prstGeom>
        </p:spPr>
      </p:pic>
      <p:sp>
        <p:nvSpPr>
          <p:cNvPr id="29" name="Text Box 3">
            <a:extLst>
              <a:ext uri="{FF2B5EF4-FFF2-40B4-BE49-F238E27FC236}">
                <a16:creationId xmlns:a16="http://schemas.microsoft.com/office/drawing/2014/main" id="{AA0A297C-E10A-9347-A421-5CD73A883403}"/>
              </a:ext>
            </a:extLst>
          </p:cNvPr>
          <p:cNvSpPr txBox="1">
            <a:spLocks noChangeArrowheads="1"/>
          </p:cNvSpPr>
          <p:nvPr/>
        </p:nvSpPr>
        <p:spPr bwMode="auto">
          <a:xfrm>
            <a:off x="5254703" y="3959004"/>
            <a:ext cx="1858865" cy="1754326"/>
          </a:xfrm>
          <a:prstGeom prst="rect">
            <a:avLst/>
          </a:prstGeom>
          <a:noFill/>
          <a:ln w="9525">
            <a:noFill/>
            <a:miter lim="800000"/>
            <a:headEnd/>
            <a:tailEnd/>
          </a:ln>
          <a:effectLst/>
        </p:spPr>
        <p:txBody>
          <a:bodyPr wrap="square">
            <a:spAutoFit/>
          </a:bodyPr>
          <a:lstStyle/>
          <a:p>
            <a:pPr defTabSz="685800" eaLnBrk="1" fontAlgn="auto" hangingPunct="1">
              <a:spcBef>
                <a:spcPts val="0"/>
              </a:spcBef>
              <a:spcAft>
                <a:spcPts val="0"/>
              </a:spcAft>
            </a:pPr>
            <a:r>
              <a:rPr lang="en-US" sz="1350" dirty="0">
                <a:solidFill>
                  <a:srgbClr val="0070C0"/>
                </a:solidFill>
                <a:latin typeface="Calibri" panose="020F0502020204030204"/>
                <a:ea typeface="+mn-ea"/>
              </a:rPr>
              <a:t>X-ray energy 15, 29 </a:t>
            </a:r>
            <a:r>
              <a:rPr lang="en-US" sz="1350" dirty="0" err="1">
                <a:solidFill>
                  <a:srgbClr val="0070C0"/>
                </a:solidFill>
                <a:latin typeface="Calibri" panose="020F0502020204030204"/>
                <a:ea typeface="+mn-ea"/>
              </a:rPr>
              <a:t>keV</a:t>
            </a:r>
            <a:endParaRPr lang="en-US" sz="1350" dirty="0">
              <a:solidFill>
                <a:srgbClr val="0070C0"/>
              </a:solidFill>
              <a:latin typeface="Calibri" panose="020F0502020204030204"/>
              <a:ea typeface="+mn-ea"/>
            </a:endParaRPr>
          </a:p>
          <a:p>
            <a:pPr defTabSz="685800" eaLnBrk="1" fontAlgn="auto" hangingPunct="1">
              <a:spcBef>
                <a:spcPts val="0"/>
              </a:spcBef>
              <a:spcAft>
                <a:spcPts val="0"/>
              </a:spcAft>
            </a:pPr>
            <a:r>
              <a:rPr lang="en-US" sz="1350" dirty="0">
                <a:solidFill>
                  <a:srgbClr val="0070C0"/>
                </a:solidFill>
                <a:latin typeface="Calibri" panose="020F0502020204030204"/>
                <a:ea typeface="+mn-ea"/>
              </a:rPr>
              <a:t>beam size ~ 20 µm</a:t>
            </a:r>
          </a:p>
          <a:p>
            <a:pPr defTabSz="685800" eaLnBrk="1" fontAlgn="auto" hangingPunct="1">
              <a:spcBef>
                <a:spcPts val="0"/>
              </a:spcBef>
              <a:spcAft>
                <a:spcPts val="0"/>
              </a:spcAft>
            </a:pPr>
            <a:endParaRPr lang="en-US" sz="1350" dirty="0">
              <a:solidFill>
                <a:srgbClr val="0070C0"/>
              </a:solidFill>
              <a:latin typeface="Calibri" panose="020F0502020204030204"/>
              <a:ea typeface="+mn-ea"/>
            </a:endParaRPr>
          </a:p>
          <a:p>
            <a:pPr defTabSz="685800" eaLnBrk="1" fontAlgn="auto" hangingPunct="1">
              <a:spcBef>
                <a:spcPts val="0"/>
              </a:spcBef>
              <a:spcAft>
                <a:spcPts val="0"/>
              </a:spcAft>
            </a:pPr>
            <a:r>
              <a:rPr lang="en-US" sz="1350" dirty="0">
                <a:solidFill>
                  <a:srgbClr val="002060"/>
                </a:solidFill>
                <a:latin typeface="Calibri" panose="020F0502020204030204"/>
                <a:ea typeface="+mn-ea"/>
              </a:rPr>
              <a:t> </a:t>
            </a:r>
            <a:r>
              <a:rPr lang="en-US" sz="1350" dirty="0" err="1">
                <a:solidFill>
                  <a:srgbClr val="002060"/>
                </a:solidFill>
                <a:latin typeface="Calibri" panose="020F0502020204030204"/>
                <a:ea typeface="+mn-ea"/>
              </a:rPr>
              <a:t>sXRD</a:t>
            </a:r>
            <a:endParaRPr lang="en-US" sz="1350" dirty="0">
              <a:solidFill>
                <a:srgbClr val="002060"/>
              </a:solidFill>
              <a:latin typeface="Calibri" panose="020F0502020204030204"/>
              <a:ea typeface="+mn-ea"/>
            </a:endParaRPr>
          </a:p>
          <a:p>
            <a:pPr defTabSz="685800" eaLnBrk="1" fontAlgn="auto" hangingPunct="1">
              <a:spcBef>
                <a:spcPts val="0"/>
              </a:spcBef>
              <a:spcAft>
                <a:spcPts val="0"/>
              </a:spcAft>
            </a:pPr>
            <a:r>
              <a:rPr lang="en-US" sz="1350" dirty="0">
                <a:solidFill>
                  <a:srgbClr val="002060"/>
                </a:solidFill>
                <a:latin typeface="Calibri" panose="020F0502020204030204"/>
                <a:ea typeface="+mn-ea"/>
              </a:rPr>
              <a:t>on-line laser heating, Raman and </a:t>
            </a:r>
          </a:p>
          <a:p>
            <a:pPr defTabSz="685800" eaLnBrk="1" fontAlgn="auto" hangingPunct="1">
              <a:spcBef>
                <a:spcPts val="0"/>
              </a:spcBef>
              <a:spcAft>
                <a:spcPts val="0"/>
              </a:spcAft>
            </a:pPr>
            <a:r>
              <a:rPr lang="en-US" sz="1350" dirty="0">
                <a:solidFill>
                  <a:srgbClr val="002060"/>
                </a:solidFill>
                <a:latin typeface="Calibri" panose="020F0502020204030204"/>
                <a:ea typeface="+mn-ea"/>
              </a:rPr>
              <a:t>VIS spectroscopy</a:t>
            </a:r>
          </a:p>
        </p:txBody>
      </p:sp>
      <p:sp>
        <p:nvSpPr>
          <p:cNvPr id="30" name="TextBox 29">
            <a:extLst>
              <a:ext uri="{FF2B5EF4-FFF2-40B4-BE49-F238E27FC236}">
                <a16:creationId xmlns:a16="http://schemas.microsoft.com/office/drawing/2014/main" id="{B29F8D7B-441A-0F4F-9F2D-E2604CE70949}"/>
              </a:ext>
            </a:extLst>
          </p:cNvPr>
          <p:cNvSpPr txBox="1"/>
          <p:nvPr/>
        </p:nvSpPr>
        <p:spPr>
          <a:xfrm>
            <a:off x="5494233" y="1257802"/>
            <a:ext cx="1035861" cy="415498"/>
          </a:xfrm>
          <a:prstGeom prst="rect">
            <a:avLst/>
          </a:prstGeom>
          <a:noFill/>
        </p:spPr>
        <p:txBody>
          <a:bodyPr wrap="none" rtlCol="0">
            <a:spAutoFit/>
            <a:sp3d extrusionH="25400" contourW="8890">
              <a:bevelT w="38100" h="31750"/>
              <a:contourClr>
                <a:schemeClr val="accent2">
                  <a:shade val="75000"/>
                </a:schemeClr>
              </a:contourClr>
            </a:sp3d>
          </a:bodyPr>
          <a:lstStyle/>
          <a:p>
            <a:pPr algn="ctr" defTabSz="685800" eaLnBrk="1" fontAlgn="auto" hangingPunct="1">
              <a:spcBef>
                <a:spcPts val="0"/>
              </a:spcBef>
              <a:spcAft>
                <a:spcPts val="0"/>
              </a:spcAft>
            </a:pPr>
            <a:r>
              <a:rPr lang="en-US" sz="2100" i="0" dirty="0">
                <a:ln w="11430"/>
                <a:solidFill>
                  <a:srgbClr val="FF0000"/>
                </a:solidFill>
                <a:latin typeface="Arial" panose="020B0604020202020204" pitchFamily="34" charset="0"/>
                <a:ea typeface="+mn-ea"/>
                <a:cs typeface="Arial" panose="020B0604020202020204" pitchFamily="34" charset="0"/>
              </a:rPr>
              <a:t>13-IDD</a:t>
            </a:r>
          </a:p>
        </p:txBody>
      </p:sp>
      <p:sp>
        <p:nvSpPr>
          <p:cNvPr id="31" name="TextBox 30">
            <a:extLst>
              <a:ext uri="{FF2B5EF4-FFF2-40B4-BE49-F238E27FC236}">
                <a16:creationId xmlns:a16="http://schemas.microsoft.com/office/drawing/2014/main" id="{29150344-0E40-1543-8936-AB7765603393}"/>
              </a:ext>
            </a:extLst>
          </p:cNvPr>
          <p:cNvSpPr txBox="1"/>
          <p:nvPr/>
        </p:nvSpPr>
        <p:spPr>
          <a:xfrm>
            <a:off x="5419692" y="3565734"/>
            <a:ext cx="1184941" cy="415498"/>
          </a:xfrm>
          <a:prstGeom prst="rect">
            <a:avLst/>
          </a:prstGeom>
          <a:noFill/>
        </p:spPr>
        <p:txBody>
          <a:bodyPr wrap="none" rtlCol="0">
            <a:spAutoFit/>
            <a:sp3d extrusionH="25400" contourW="8890">
              <a:bevelT w="38100" h="31750"/>
              <a:contourClr>
                <a:schemeClr val="accent2">
                  <a:shade val="75000"/>
                </a:schemeClr>
              </a:contourClr>
            </a:sp3d>
          </a:bodyPr>
          <a:lstStyle/>
          <a:p>
            <a:pPr algn="ctr" defTabSz="685800" eaLnBrk="1" fontAlgn="auto" hangingPunct="1">
              <a:spcBef>
                <a:spcPts val="0"/>
              </a:spcBef>
              <a:spcAft>
                <a:spcPts val="0"/>
              </a:spcAft>
            </a:pPr>
            <a:r>
              <a:rPr lang="en-US" sz="2000" i="0" dirty="0">
                <a:ln w="11430"/>
                <a:solidFill>
                  <a:srgbClr val="FF0000"/>
                </a:solidFill>
                <a:latin typeface="Arial" panose="020B0604020202020204" pitchFamily="34" charset="0"/>
                <a:ea typeface="+mn-ea"/>
                <a:cs typeface="Arial" panose="020B0604020202020204" pitchFamily="34" charset="0"/>
              </a:rPr>
              <a:t>13-BMC</a:t>
            </a:r>
          </a:p>
        </p:txBody>
      </p:sp>
      <p:pic>
        <p:nvPicPr>
          <p:cNvPr id="32" name="Picture 31">
            <a:extLst>
              <a:ext uri="{FF2B5EF4-FFF2-40B4-BE49-F238E27FC236}">
                <a16:creationId xmlns:a16="http://schemas.microsoft.com/office/drawing/2014/main" id="{7EF3A789-7091-ED4D-A233-FE171D890D6E}"/>
              </a:ext>
            </a:extLst>
          </p:cNvPr>
          <p:cNvPicPr>
            <a:picLocks noChangeAspect="1"/>
          </p:cNvPicPr>
          <p:nvPr/>
        </p:nvPicPr>
        <p:blipFill>
          <a:blip r:embed="rId5"/>
          <a:stretch>
            <a:fillRect/>
          </a:stretch>
        </p:blipFill>
        <p:spPr>
          <a:xfrm>
            <a:off x="2465160" y="1336079"/>
            <a:ext cx="2789543" cy="2091436"/>
          </a:xfrm>
          <a:prstGeom prst="rect">
            <a:avLst/>
          </a:prstGeom>
        </p:spPr>
      </p:pic>
      <p:sp>
        <p:nvSpPr>
          <p:cNvPr id="33" name="Text Box 3">
            <a:extLst>
              <a:ext uri="{FF2B5EF4-FFF2-40B4-BE49-F238E27FC236}">
                <a16:creationId xmlns:a16="http://schemas.microsoft.com/office/drawing/2014/main" id="{F8FF4DE4-29D1-A24F-99CB-AA1408A7BA9C}"/>
              </a:ext>
            </a:extLst>
          </p:cNvPr>
          <p:cNvSpPr txBox="1">
            <a:spLocks noChangeArrowheads="1"/>
          </p:cNvSpPr>
          <p:nvPr/>
        </p:nvSpPr>
        <p:spPr bwMode="auto">
          <a:xfrm>
            <a:off x="7273307" y="4163527"/>
            <a:ext cx="1872233" cy="1546577"/>
          </a:xfrm>
          <a:prstGeom prst="rect">
            <a:avLst/>
          </a:prstGeom>
          <a:noFill/>
          <a:ln w="9525">
            <a:noFill/>
            <a:miter lim="800000"/>
            <a:headEnd/>
            <a:tailEnd/>
          </a:ln>
          <a:effectLst/>
        </p:spPr>
        <p:txBody>
          <a:bodyPr wrap="square">
            <a:spAutoFit/>
          </a:bodyPr>
          <a:lstStyle/>
          <a:p>
            <a:pPr defTabSz="685800" eaLnBrk="1" fontAlgn="auto" hangingPunct="1">
              <a:spcBef>
                <a:spcPts val="0"/>
              </a:spcBef>
              <a:spcAft>
                <a:spcPts val="0"/>
              </a:spcAft>
            </a:pPr>
            <a:r>
              <a:rPr lang="en-US" sz="1350" dirty="0">
                <a:solidFill>
                  <a:srgbClr val="0070C0"/>
                </a:solidFill>
                <a:latin typeface="Calibri" panose="020F0502020204030204"/>
                <a:ea typeface="+mn-ea"/>
              </a:rPr>
              <a:t>X-ray energy 5-80 </a:t>
            </a:r>
            <a:r>
              <a:rPr lang="en-US" sz="1350" dirty="0" err="1">
                <a:solidFill>
                  <a:srgbClr val="0070C0"/>
                </a:solidFill>
                <a:latin typeface="Calibri" panose="020F0502020204030204"/>
                <a:ea typeface="+mn-ea"/>
              </a:rPr>
              <a:t>keV</a:t>
            </a:r>
            <a:endParaRPr lang="en-US" sz="1350" dirty="0">
              <a:solidFill>
                <a:srgbClr val="0070C0"/>
              </a:solidFill>
              <a:latin typeface="Calibri" panose="020F0502020204030204"/>
              <a:ea typeface="+mn-ea"/>
            </a:endParaRPr>
          </a:p>
          <a:p>
            <a:pPr defTabSz="685800" eaLnBrk="1" fontAlgn="auto" hangingPunct="1">
              <a:spcBef>
                <a:spcPts val="0"/>
              </a:spcBef>
              <a:spcAft>
                <a:spcPts val="0"/>
              </a:spcAft>
            </a:pPr>
            <a:r>
              <a:rPr lang="en-US" sz="1350" dirty="0">
                <a:solidFill>
                  <a:srgbClr val="0070C0"/>
                </a:solidFill>
                <a:latin typeface="Calibri" panose="020F0502020204030204"/>
                <a:ea typeface="+mn-ea"/>
              </a:rPr>
              <a:t>beam size ~6 x 12 µm</a:t>
            </a:r>
          </a:p>
          <a:p>
            <a:pPr defTabSz="685800" eaLnBrk="1" fontAlgn="auto" hangingPunct="1">
              <a:spcBef>
                <a:spcPts val="0"/>
              </a:spcBef>
              <a:spcAft>
                <a:spcPts val="0"/>
              </a:spcAft>
            </a:pPr>
            <a:endParaRPr lang="en-US" sz="1350" dirty="0">
              <a:solidFill>
                <a:srgbClr val="0070C0"/>
              </a:solidFill>
              <a:latin typeface="Calibri" panose="020F0502020204030204"/>
              <a:ea typeface="+mn-ea"/>
            </a:endParaRPr>
          </a:p>
          <a:p>
            <a:pPr defTabSz="685800" eaLnBrk="1" fontAlgn="auto" hangingPunct="1">
              <a:spcBef>
                <a:spcPts val="0"/>
              </a:spcBef>
              <a:spcAft>
                <a:spcPts val="0"/>
              </a:spcAft>
            </a:pPr>
            <a:r>
              <a:rPr lang="en-US" sz="1350" dirty="0">
                <a:solidFill>
                  <a:srgbClr val="002060"/>
                </a:solidFill>
                <a:latin typeface="Calibri" panose="020F0502020204030204"/>
                <a:ea typeface="+mn-ea"/>
              </a:rPr>
              <a:t>XRD,  </a:t>
            </a:r>
            <a:r>
              <a:rPr lang="en-US" sz="1350" dirty="0" err="1">
                <a:solidFill>
                  <a:srgbClr val="002060"/>
                </a:solidFill>
                <a:latin typeface="Calibri" panose="020F0502020204030204"/>
                <a:ea typeface="+mn-ea"/>
              </a:rPr>
              <a:t>sXRD</a:t>
            </a:r>
            <a:endParaRPr lang="en-US" sz="1350" dirty="0">
              <a:solidFill>
                <a:srgbClr val="002060"/>
              </a:solidFill>
              <a:latin typeface="Calibri" panose="020F0502020204030204"/>
              <a:ea typeface="+mn-ea"/>
            </a:endParaRPr>
          </a:p>
          <a:p>
            <a:pPr defTabSz="685800" eaLnBrk="1" fontAlgn="auto" hangingPunct="1">
              <a:spcBef>
                <a:spcPts val="0"/>
              </a:spcBef>
              <a:spcAft>
                <a:spcPts val="0"/>
              </a:spcAft>
            </a:pPr>
            <a:r>
              <a:rPr lang="en-US" sz="1350" dirty="0">
                <a:solidFill>
                  <a:srgbClr val="002060"/>
                </a:solidFill>
                <a:latin typeface="Calibri" panose="020F0502020204030204"/>
                <a:ea typeface="+mn-ea"/>
              </a:rPr>
              <a:t>on-line Brillouin, Raman</a:t>
            </a:r>
          </a:p>
          <a:p>
            <a:pPr defTabSz="685800" eaLnBrk="1" fontAlgn="auto" hangingPunct="1">
              <a:spcBef>
                <a:spcPts val="0"/>
              </a:spcBef>
              <a:spcAft>
                <a:spcPts val="0"/>
              </a:spcAft>
            </a:pPr>
            <a:r>
              <a:rPr lang="en-US" sz="1350" dirty="0">
                <a:solidFill>
                  <a:srgbClr val="002060"/>
                </a:solidFill>
                <a:latin typeface="Calibri" panose="020F0502020204030204"/>
                <a:ea typeface="+mn-ea"/>
              </a:rPr>
              <a:t>VIS-IR spectroscopy</a:t>
            </a:r>
          </a:p>
        </p:txBody>
      </p:sp>
      <p:pic>
        <p:nvPicPr>
          <p:cNvPr id="34" name="Picture 33">
            <a:extLst>
              <a:ext uri="{FF2B5EF4-FFF2-40B4-BE49-F238E27FC236}">
                <a16:creationId xmlns:a16="http://schemas.microsoft.com/office/drawing/2014/main" id="{3E82264D-3DFD-5548-B131-27A71553B4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887710" y="1917128"/>
            <a:ext cx="2488881" cy="1866661"/>
          </a:xfrm>
          <a:prstGeom prst="rect">
            <a:avLst/>
          </a:prstGeom>
        </p:spPr>
      </p:pic>
      <p:sp>
        <p:nvSpPr>
          <p:cNvPr id="35" name="TextBox 34">
            <a:extLst>
              <a:ext uri="{FF2B5EF4-FFF2-40B4-BE49-F238E27FC236}">
                <a16:creationId xmlns:a16="http://schemas.microsoft.com/office/drawing/2014/main" id="{C8EA2354-C1F7-FB4B-B082-FCA4C56ACF13}"/>
              </a:ext>
            </a:extLst>
          </p:cNvPr>
          <p:cNvSpPr txBox="1"/>
          <p:nvPr/>
        </p:nvSpPr>
        <p:spPr>
          <a:xfrm>
            <a:off x="7493802" y="1230747"/>
            <a:ext cx="1184941" cy="415498"/>
          </a:xfrm>
          <a:prstGeom prst="rect">
            <a:avLst/>
          </a:prstGeom>
          <a:noFill/>
        </p:spPr>
        <p:txBody>
          <a:bodyPr wrap="none" rtlCol="0">
            <a:spAutoFit/>
            <a:sp3d extrusionH="25400" contourW="8890">
              <a:bevelT w="38100" h="31750"/>
              <a:contourClr>
                <a:schemeClr val="accent2">
                  <a:shade val="75000"/>
                </a:schemeClr>
              </a:contourClr>
            </a:sp3d>
          </a:bodyPr>
          <a:lstStyle/>
          <a:p>
            <a:pPr algn="ctr" defTabSz="685800" eaLnBrk="1" fontAlgn="auto" hangingPunct="1">
              <a:spcBef>
                <a:spcPts val="0"/>
              </a:spcBef>
              <a:spcAft>
                <a:spcPts val="0"/>
              </a:spcAft>
            </a:pPr>
            <a:r>
              <a:rPr lang="en-US" sz="2100" i="0" dirty="0">
                <a:ln w="11430"/>
                <a:solidFill>
                  <a:srgbClr val="FF0000"/>
                </a:solidFill>
                <a:latin typeface="Arial" panose="020B0604020202020204" pitchFamily="34" charset="0"/>
                <a:ea typeface="+mn-ea"/>
                <a:cs typeface="Arial" panose="020B0604020202020204" pitchFamily="34" charset="0"/>
              </a:rPr>
              <a:t>13-BMD</a:t>
            </a:r>
          </a:p>
        </p:txBody>
      </p:sp>
      <p:sp>
        <p:nvSpPr>
          <p:cNvPr id="36" name="TextBox 35">
            <a:extLst>
              <a:ext uri="{FF2B5EF4-FFF2-40B4-BE49-F238E27FC236}">
                <a16:creationId xmlns:a16="http://schemas.microsoft.com/office/drawing/2014/main" id="{A102E5F3-3FCF-C844-82CE-ED14BFDAA56B}"/>
              </a:ext>
            </a:extLst>
          </p:cNvPr>
          <p:cNvSpPr txBox="1"/>
          <p:nvPr/>
        </p:nvSpPr>
        <p:spPr>
          <a:xfrm>
            <a:off x="462695" y="265288"/>
            <a:ext cx="8328690" cy="584775"/>
          </a:xfrm>
          <a:prstGeom prst="rect">
            <a:avLst/>
          </a:prstGeom>
          <a:noFill/>
        </p:spPr>
        <p:txBody>
          <a:bodyPr wrap="none" rtlCol="0">
            <a:spAutoFit/>
          </a:bodyPr>
          <a:lstStyle/>
          <a:p>
            <a:pPr algn="ctr" defTabSz="685800" eaLnBrk="1" fontAlgn="auto" hangingPunct="1">
              <a:spcBef>
                <a:spcPts val="0"/>
              </a:spcBef>
              <a:spcAft>
                <a:spcPts val="0"/>
              </a:spcAft>
            </a:pPr>
            <a:r>
              <a:rPr lang="en-US" sz="3200" i="0" dirty="0">
                <a:ln w="11430"/>
                <a:solidFill>
                  <a:srgbClr val="0066FF"/>
                </a:solidFill>
                <a:latin typeface="Arial" panose="020B0604020202020204" pitchFamily="34" charset="0"/>
                <a:ea typeface="+mn-ea"/>
                <a:cs typeface="Arial" panose="020B0604020202020204" pitchFamily="34" charset="0"/>
              </a:rPr>
              <a:t>Diamond Anvil Cell Program at GSECARS</a:t>
            </a:r>
          </a:p>
        </p:txBody>
      </p:sp>
    </p:spTree>
    <p:extLst>
      <p:ext uri="{BB962C8B-B14F-4D97-AF65-F5344CB8AC3E}">
        <p14:creationId xmlns:p14="http://schemas.microsoft.com/office/powerpoint/2010/main" val="414303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3" grpId="0"/>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388180" y="1314450"/>
            <a:ext cx="184731" cy="300082"/>
          </a:xfrm>
          <a:prstGeom prst="rect">
            <a:avLst/>
          </a:prstGeom>
          <a:noFill/>
        </p:spPr>
        <p:txBody>
          <a:bodyPr wrap="none" rtlCol="0">
            <a:spAutoFit/>
          </a:bodyPr>
          <a:lstStyle/>
          <a:p>
            <a:pPr defTabSz="685800" eaLnBrk="1" fontAlgn="auto" hangingPunct="1">
              <a:spcBef>
                <a:spcPts val="0"/>
              </a:spcBef>
              <a:spcAft>
                <a:spcPts val="0"/>
              </a:spcAft>
            </a:pPr>
            <a:endParaRPr lang="en-US" sz="1350" b="0" i="0" dirty="0">
              <a:solidFill>
                <a:prstClr val="black"/>
              </a:solidFill>
              <a:latin typeface="Calibri" panose="020F0502020204030204"/>
              <a:ea typeface="+mn-ea"/>
            </a:endParaRPr>
          </a:p>
        </p:txBody>
      </p:sp>
      <p:sp>
        <p:nvSpPr>
          <p:cNvPr id="6" name="Rectangle 5"/>
          <p:cNvSpPr/>
          <p:nvPr/>
        </p:nvSpPr>
        <p:spPr>
          <a:xfrm>
            <a:off x="328247" y="235512"/>
            <a:ext cx="8616462" cy="830997"/>
          </a:xfrm>
          <a:prstGeom prst="rect">
            <a:avLst/>
          </a:prstGeom>
        </p:spPr>
        <p:txBody>
          <a:bodyPr wrap="square">
            <a:spAutoFit/>
          </a:bodyPr>
          <a:lstStyle/>
          <a:p>
            <a:pPr algn="ctr" defTabSz="685800" eaLnBrk="1" fontAlgn="auto" hangingPunct="1">
              <a:spcBef>
                <a:spcPts val="0"/>
              </a:spcBef>
              <a:spcAft>
                <a:spcPts val="0"/>
              </a:spcAft>
            </a:pPr>
            <a:r>
              <a:rPr lang="en-US" sz="1800" i="0" dirty="0">
                <a:solidFill>
                  <a:srgbClr val="0066FF"/>
                </a:solidFill>
                <a:latin typeface="Helvetica" charset="0"/>
                <a:ea typeface="+mn-ea"/>
              </a:rPr>
              <a:t>Phase relations of Fe</a:t>
            </a:r>
            <a:r>
              <a:rPr lang="en-US" sz="1800" i="0" baseline="-25000" dirty="0">
                <a:solidFill>
                  <a:srgbClr val="0066FF"/>
                </a:solidFill>
                <a:latin typeface="Helvetica" charset="0"/>
                <a:ea typeface="+mn-ea"/>
              </a:rPr>
              <a:t>3</a:t>
            </a:r>
            <a:r>
              <a:rPr lang="en-US" sz="1800" i="0" dirty="0">
                <a:solidFill>
                  <a:srgbClr val="0066FF"/>
                </a:solidFill>
                <a:latin typeface="Helvetica" charset="0"/>
                <a:ea typeface="+mn-ea"/>
              </a:rPr>
              <a:t>C and Fe</a:t>
            </a:r>
            <a:r>
              <a:rPr lang="en-US" sz="1800" i="0" baseline="-25000" dirty="0">
                <a:solidFill>
                  <a:srgbClr val="0066FF"/>
                </a:solidFill>
                <a:latin typeface="Helvetica" charset="0"/>
                <a:ea typeface="+mn-ea"/>
              </a:rPr>
              <a:t>7</a:t>
            </a:r>
            <a:r>
              <a:rPr lang="en-US" sz="1800" i="0" dirty="0">
                <a:solidFill>
                  <a:srgbClr val="0066FF"/>
                </a:solidFill>
                <a:latin typeface="Helvetica" charset="0"/>
                <a:ea typeface="+mn-ea"/>
              </a:rPr>
              <a:t>C</a:t>
            </a:r>
            <a:r>
              <a:rPr lang="en-US" sz="1800" i="0" baseline="-25000" dirty="0">
                <a:solidFill>
                  <a:srgbClr val="0066FF"/>
                </a:solidFill>
                <a:latin typeface="Helvetica" charset="0"/>
                <a:ea typeface="+mn-ea"/>
              </a:rPr>
              <a:t>3</a:t>
            </a:r>
            <a:r>
              <a:rPr lang="en-US" sz="1800" i="0" dirty="0">
                <a:solidFill>
                  <a:srgbClr val="0066FF"/>
                </a:solidFill>
                <a:latin typeface="Helvetica" charset="0"/>
                <a:ea typeface="+mn-ea"/>
              </a:rPr>
              <a:t> up to 185GPa and 5200K: </a:t>
            </a:r>
            <a:endParaRPr lang="en-US" sz="1800" i="0" dirty="0" smtClean="0">
              <a:solidFill>
                <a:srgbClr val="0066FF"/>
              </a:solidFill>
              <a:latin typeface="Helvetica" charset="0"/>
              <a:ea typeface="+mn-ea"/>
            </a:endParaRPr>
          </a:p>
          <a:p>
            <a:pPr algn="ctr" defTabSz="685800" eaLnBrk="1" fontAlgn="auto" hangingPunct="1">
              <a:spcBef>
                <a:spcPts val="0"/>
              </a:spcBef>
              <a:spcAft>
                <a:spcPts val="0"/>
              </a:spcAft>
            </a:pPr>
            <a:r>
              <a:rPr lang="en-US" sz="1800" i="0" dirty="0" smtClean="0">
                <a:solidFill>
                  <a:srgbClr val="0066FF"/>
                </a:solidFill>
                <a:latin typeface="Helvetica" charset="0"/>
                <a:ea typeface="+mn-ea"/>
              </a:rPr>
              <a:t>Implication </a:t>
            </a:r>
            <a:r>
              <a:rPr lang="en-US" sz="1800" i="0" dirty="0">
                <a:solidFill>
                  <a:srgbClr val="0066FF"/>
                </a:solidFill>
                <a:latin typeface="Helvetica" charset="0"/>
                <a:ea typeface="+mn-ea"/>
              </a:rPr>
              <a:t>for the stability of iron carbide in the Earth’s core</a:t>
            </a:r>
          </a:p>
          <a:p>
            <a:pPr algn="ctr" defTabSz="685800" eaLnBrk="1" fontAlgn="auto" hangingPunct="1">
              <a:spcBef>
                <a:spcPts val="0"/>
              </a:spcBef>
              <a:spcAft>
                <a:spcPts val="0"/>
              </a:spcAft>
            </a:pPr>
            <a:r>
              <a:rPr lang="en-US" b="0" dirty="0" err="1">
                <a:solidFill>
                  <a:prstClr val="black"/>
                </a:solidFill>
                <a:latin typeface="Helvetica" charset="0"/>
                <a:ea typeface="+mn-ea"/>
              </a:rPr>
              <a:t>Jin</a:t>
            </a:r>
            <a:r>
              <a:rPr lang="en-US" b="0" dirty="0">
                <a:solidFill>
                  <a:prstClr val="black"/>
                </a:solidFill>
                <a:latin typeface="Helvetica" charset="0"/>
                <a:ea typeface="+mn-ea"/>
              </a:rPr>
              <a:t> </a:t>
            </a:r>
            <a:r>
              <a:rPr lang="en-US" b="0" dirty="0" smtClean="0">
                <a:solidFill>
                  <a:prstClr val="black"/>
                </a:solidFill>
                <a:latin typeface="Helvetica" charset="0"/>
                <a:ea typeface="+mn-ea"/>
              </a:rPr>
              <a:t>Liu, </a:t>
            </a:r>
            <a:r>
              <a:rPr lang="en-US" b="0" dirty="0">
                <a:solidFill>
                  <a:prstClr val="black"/>
                </a:solidFill>
                <a:latin typeface="Helvetica" charset="0"/>
                <a:ea typeface="+mn-ea"/>
              </a:rPr>
              <a:t>Jung-Fu Lin, Vitali B. Prakapenka, </a:t>
            </a:r>
            <a:r>
              <a:rPr lang="en-US" b="0" dirty="0" err="1">
                <a:solidFill>
                  <a:prstClr val="black"/>
                </a:solidFill>
                <a:latin typeface="Helvetica" charset="0"/>
                <a:ea typeface="+mn-ea"/>
              </a:rPr>
              <a:t>C.Prescher</a:t>
            </a:r>
            <a:r>
              <a:rPr lang="en-US" b="0" dirty="0">
                <a:solidFill>
                  <a:prstClr val="black"/>
                </a:solidFill>
                <a:latin typeface="Helvetica" charset="0"/>
                <a:ea typeface="+mn-ea"/>
              </a:rPr>
              <a:t>, and T. Yoshino</a:t>
            </a:r>
          </a:p>
        </p:txBody>
      </p:sp>
      <p:pic>
        <p:nvPicPr>
          <p:cNvPr id="9" name="Picture 8"/>
          <p:cNvPicPr>
            <a:picLocks noChangeAspect="1"/>
          </p:cNvPicPr>
          <p:nvPr/>
        </p:nvPicPr>
        <p:blipFill>
          <a:blip r:embed="rId3"/>
          <a:stretch>
            <a:fillRect/>
          </a:stretch>
        </p:blipFill>
        <p:spPr>
          <a:xfrm>
            <a:off x="4754169" y="1705512"/>
            <a:ext cx="4452179" cy="2988284"/>
          </a:xfrm>
          <a:prstGeom prst="rect">
            <a:avLst/>
          </a:prstGeom>
        </p:spPr>
      </p:pic>
      <p:sp>
        <p:nvSpPr>
          <p:cNvPr id="10" name="Rectangle 9"/>
          <p:cNvSpPr/>
          <p:nvPr/>
        </p:nvSpPr>
        <p:spPr>
          <a:xfrm>
            <a:off x="2554539" y="4040532"/>
            <a:ext cx="2587438" cy="830997"/>
          </a:xfrm>
          <a:prstGeom prst="rect">
            <a:avLst/>
          </a:prstGeom>
        </p:spPr>
        <p:txBody>
          <a:bodyPr wrap="square">
            <a:spAutoFit/>
          </a:bodyPr>
          <a:lstStyle/>
          <a:p>
            <a:pPr algn="just" defTabSz="685800" eaLnBrk="1" fontAlgn="auto" hangingPunct="1">
              <a:spcBef>
                <a:spcPts val="0"/>
              </a:spcBef>
              <a:spcAft>
                <a:spcPts val="0"/>
              </a:spcAft>
            </a:pPr>
            <a:r>
              <a:rPr lang="en-US" b="0" dirty="0">
                <a:solidFill>
                  <a:srgbClr val="3333FF"/>
                </a:solidFill>
                <a:latin typeface="Helvetica" charset="0"/>
                <a:ea typeface="+mn-ea"/>
              </a:rPr>
              <a:t>Observed phases in the Fe-rich Fe-C system with Fe3C as the starting sample at high pressure and temperature</a:t>
            </a:r>
          </a:p>
        </p:txBody>
      </p:sp>
      <p:sp>
        <p:nvSpPr>
          <p:cNvPr id="11" name="Rectangle 10"/>
          <p:cNvSpPr/>
          <p:nvPr/>
        </p:nvSpPr>
        <p:spPr>
          <a:xfrm>
            <a:off x="2403189" y="1647432"/>
            <a:ext cx="2722876" cy="1015663"/>
          </a:xfrm>
          <a:prstGeom prst="rect">
            <a:avLst/>
          </a:prstGeom>
        </p:spPr>
        <p:txBody>
          <a:bodyPr wrap="square">
            <a:spAutoFit/>
          </a:bodyPr>
          <a:lstStyle/>
          <a:p>
            <a:pPr algn="just" defTabSz="685800" eaLnBrk="1" fontAlgn="auto" hangingPunct="1">
              <a:spcBef>
                <a:spcPts val="0"/>
              </a:spcBef>
              <a:spcAft>
                <a:spcPts val="0"/>
              </a:spcAft>
            </a:pPr>
            <a:r>
              <a:rPr lang="en-US" b="0" dirty="0" smtClean="0">
                <a:solidFill>
                  <a:srgbClr val="3333FF"/>
                </a:solidFill>
                <a:latin typeface="Helvetica" charset="0"/>
                <a:ea typeface="+mn-ea"/>
              </a:rPr>
              <a:t>Integrated </a:t>
            </a:r>
            <a:r>
              <a:rPr lang="en-US" b="0" dirty="0">
                <a:solidFill>
                  <a:srgbClr val="3333FF"/>
                </a:solidFill>
                <a:latin typeface="Helvetica" charset="0"/>
                <a:ea typeface="+mn-ea"/>
              </a:rPr>
              <a:t>diffuse scattering signals from the liquid were calculated from their integrated intensity after subtraction of diffraction peaks from solids as well as the background</a:t>
            </a:r>
          </a:p>
        </p:txBody>
      </p:sp>
      <p:sp>
        <p:nvSpPr>
          <p:cNvPr id="12" name="Rectangle 11"/>
          <p:cNvSpPr/>
          <p:nvPr/>
        </p:nvSpPr>
        <p:spPr>
          <a:xfrm>
            <a:off x="2437308" y="5448242"/>
            <a:ext cx="6566014" cy="715581"/>
          </a:xfrm>
          <a:prstGeom prst="rect">
            <a:avLst/>
          </a:prstGeom>
        </p:spPr>
        <p:txBody>
          <a:bodyPr wrap="square">
            <a:spAutoFit/>
          </a:bodyPr>
          <a:lstStyle/>
          <a:p>
            <a:pPr defTabSz="685800" eaLnBrk="1" fontAlgn="auto" hangingPunct="1">
              <a:spcBef>
                <a:spcPts val="0"/>
              </a:spcBef>
              <a:spcAft>
                <a:spcPts val="0"/>
              </a:spcAft>
            </a:pPr>
            <a:r>
              <a:rPr lang="en-US" sz="1350" i="0" dirty="0">
                <a:latin typeface="Helvetica" charset="0"/>
                <a:ea typeface="+mn-ea"/>
              </a:rPr>
              <a:t>The higher melting point and relative stability of Fe</a:t>
            </a:r>
            <a:r>
              <a:rPr lang="en-US" sz="1350" i="0" baseline="-25000" dirty="0">
                <a:latin typeface="Helvetica" charset="0"/>
                <a:ea typeface="+mn-ea"/>
              </a:rPr>
              <a:t>7</a:t>
            </a:r>
            <a:r>
              <a:rPr lang="en-US" sz="1350" i="0" dirty="0">
                <a:latin typeface="Helvetica" charset="0"/>
                <a:ea typeface="+mn-ea"/>
              </a:rPr>
              <a:t>C</a:t>
            </a:r>
            <a:r>
              <a:rPr lang="en-US" sz="1350" i="0" baseline="-25000" dirty="0">
                <a:latin typeface="Helvetica" charset="0"/>
                <a:ea typeface="+mn-ea"/>
              </a:rPr>
              <a:t>3</a:t>
            </a:r>
            <a:r>
              <a:rPr lang="en-US" sz="1350" i="0" dirty="0">
                <a:latin typeface="Helvetica" charset="0"/>
                <a:ea typeface="+mn-ea"/>
              </a:rPr>
              <a:t> in Fe-rich Fe-C system at Earth’s core conditions indicate that Fe</a:t>
            </a:r>
            <a:r>
              <a:rPr lang="en-US" sz="1350" i="0" baseline="-25000" dirty="0">
                <a:latin typeface="Helvetica" charset="0"/>
                <a:ea typeface="+mn-ea"/>
              </a:rPr>
              <a:t>7</a:t>
            </a:r>
            <a:r>
              <a:rPr lang="en-US" sz="1350" i="0" dirty="0">
                <a:latin typeface="Helvetica" charset="0"/>
                <a:ea typeface="+mn-ea"/>
              </a:rPr>
              <a:t>C3 could solidify out of the early Earth’s molten core to become a constituent of the innermost inner core.</a:t>
            </a:r>
          </a:p>
        </p:txBody>
      </p:sp>
      <p:sp>
        <p:nvSpPr>
          <p:cNvPr id="14" name="Rectangle 13"/>
          <p:cNvSpPr/>
          <p:nvPr/>
        </p:nvSpPr>
        <p:spPr>
          <a:xfrm>
            <a:off x="6718890" y="1366984"/>
            <a:ext cx="929899" cy="276999"/>
          </a:xfrm>
          <a:prstGeom prst="rect">
            <a:avLst/>
          </a:prstGeom>
        </p:spPr>
        <p:txBody>
          <a:bodyPr wrap="square">
            <a:spAutoFit/>
          </a:bodyPr>
          <a:lstStyle/>
          <a:p>
            <a:pPr defTabSz="685800" eaLnBrk="1" fontAlgn="auto" hangingPunct="1">
              <a:spcBef>
                <a:spcPts val="0"/>
              </a:spcBef>
              <a:spcAft>
                <a:spcPts val="0"/>
              </a:spcAft>
            </a:pPr>
            <a:r>
              <a:rPr lang="en-US" i="0" dirty="0">
                <a:solidFill>
                  <a:prstClr val="black"/>
                </a:solidFill>
                <a:latin typeface="Open Sans" charset="0"/>
                <a:ea typeface="+mn-ea"/>
              </a:rPr>
              <a:t>GRL, 2016</a:t>
            </a:r>
            <a:endParaRPr lang="en-US" i="0" dirty="0">
              <a:solidFill>
                <a:prstClr val="black"/>
              </a:solidFill>
              <a:latin typeface="Calibri" panose="020F0502020204030204"/>
              <a:ea typeface="+mn-ea"/>
            </a:endParaRPr>
          </a:p>
        </p:txBody>
      </p:sp>
      <p:pic>
        <p:nvPicPr>
          <p:cNvPr id="13" name="Picture 12">
            <a:extLst>
              <a:ext uri="{FF2B5EF4-FFF2-40B4-BE49-F238E27FC236}">
                <a16:creationId xmlns:a16="http://schemas.microsoft.com/office/drawing/2014/main" id="{39F73F2E-33C4-A94E-BF20-80A49F12EA23}"/>
              </a:ext>
            </a:extLst>
          </p:cNvPr>
          <p:cNvPicPr>
            <a:picLocks noChangeAspect="1"/>
          </p:cNvPicPr>
          <p:nvPr/>
        </p:nvPicPr>
        <p:blipFill>
          <a:blip r:embed="rId4"/>
          <a:stretch>
            <a:fillRect/>
          </a:stretch>
        </p:blipFill>
        <p:spPr>
          <a:xfrm>
            <a:off x="16728" y="1364454"/>
            <a:ext cx="2386461" cy="4501576"/>
          </a:xfrm>
          <a:prstGeom prst="rect">
            <a:avLst/>
          </a:prstGeom>
        </p:spPr>
      </p:pic>
      <p:pic>
        <p:nvPicPr>
          <p:cNvPr id="16" name="Picture 15" descr="DAC.png">
            <a:extLst>
              <a:ext uri="{FF2B5EF4-FFF2-40B4-BE49-F238E27FC236}">
                <a16:creationId xmlns:a16="http://schemas.microsoft.com/office/drawing/2014/main" id="{01C43ADC-D84C-DA4B-86FE-B404CC5ED1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982" y="2571548"/>
            <a:ext cx="1926512" cy="1468983"/>
          </a:xfrm>
          <a:prstGeom prst="rect">
            <a:avLst/>
          </a:prstGeom>
        </p:spPr>
      </p:pic>
    </p:spTree>
    <p:extLst>
      <p:ext uri="{BB962C8B-B14F-4D97-AF65-F5344CB8AC3E}">
        <p14:creationId xmlns:p14="http://schemas.microsoft.com/office/powerpoint/2010/main" val="41495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0B2CB2-7C8D-2341-BDA8-8AF2FE7CA8C9}"/>
              </a:ext>
            </a:extLst>
          </p:cNvPr>
          <p:cNvSpPr/>
          <p:nvPr/>
        </p:nvSpPr>
        <p:spPr>
          <a:xfrm>
            <a:off x="23923" y="96822"/>
            <a:ext cx="76786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pitchFamily="-107" charset="-128"/>
                <a:cs typeface="+mn-cs"/>
              </a:rPr>
              <a:t>Ice-VII inclusions in Diamonds: Evidence for aqueous fluid in Earth’s deep Mantle</a:t>
            </a:r>
          </a:p>
        </p:txBody>
      </p:sp>
      <p:sp>
        <p:nvSpPr>
          <p:cNvPr id="6" name="Rectangle 5">
            <a:extLst>
              <a:ext uri="{FF2B5EF4-FFF2-40B4-BE49-F238E27FC236}">
                <a16:creationId xmlns:a16="http://schemas.microsoft.com/office/drawing/2014/main" id="{A8A5A17D-E792-3545-89DE-7333C8B18BBA}"/>
              </a:ext>
            </a:extLst>
          </p:cNvPr>
          <p:cNvSpPr/>
          <p:nvPr/>
        </p:nvSpPr>
        <p:spPr>
          <a:xfrm>
            <a:off x="262676" y="782575"/>
            <a:ext cx="7147960" cy="1394997"/>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a:t>
            </a:r>
            <a:r>
              <a:rPr kumimoji="0" lang="en-US" sz="2000" b="1"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dentified</a:t>
            </a:r>
            <a:r>
              <a:rPr kumimoji="0" 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sng"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xmlns="" val="tx"/>
                    </a:ext>
                  </a:extLst>
                </a:hlinkClick>
              </a:rPr>
              <a:t>Ice-VII</a:t>
            </a:r>
            <a:r>
              <a:rPr kumimoji="0" lang="en-US" sz="2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trapped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within diamonds that crystallized deep in the Earth’s mantle. </a:t>
            </a:r>
            <a:endParaRPr kumimoji="0" 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t>
            </a:r>
            <a:r>
              <a:rPr kumimoji="0" lang="en-US" sz="2000" b="1"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irst</a:t>
            </a:r>
            <a:r>
              <a:rPr kumimoji="0" 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time Ice-VII has been discovered in a natural sample, making the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compound a new mineral accepted by the </a:t>
            </a:r>
            <a:r>
              <a:rPr kumimoji="0" lang="en-US" sz="20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IMA </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C932C61-0AE8-EA4F-A01B-3A8439185982}"/>
              </a:ext>
            </a:extLst>
          </p:cNvPr>
          <p:cNvSpPr/>
          <p:nvPr/>
        </p:nvSpPr>
        <p:spPr>
          <a:xfrm>
            <a:off x="292172" y="5891521"/>
            <a:ext cx="873487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107" charset="-128"/>
                <a:cs typeface="+mn-cs"/>
              </a:rPr>
              <a:t>O. Tschauner</a:t>
            </a:r>
            <a:r>
              <a:rPr kumimoji="0" lang="en-US" sz="16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itchFamily="-107" charset="-128"/>
                <a:cs typeface="+mn-cs"/>
              </a:rPr>
              <a:t>1</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107" charset="-128"/>
                <a:cs typeface="+mn-cs"/>
              </a:rPr>
              <a:t>*, S. Huang</a:t>
            </a:r>
            <a:r>
              <a:rPr kumimoji="0" lang="en-US" sz="16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itchFamily="-107" charset="-128"/>
                <a:cs typeface="+mn-cs"/>
              </a:rPr>
              <a:t>1</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107" charset="-128"/>
                <a:cs typeface="+mn-cs"/>
              </a:rPr>
              <a:t>, E. Greenberg</a:t>
            </a:r>
            <a:r>
              <a:rPr kumimoji="0" lang="en-US" sz="16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itchFamily="-107" charset="-128"/>
                <a:cs typeface="+mn-cs"/>
              </a:rPr>
              <a:t>2</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107" charset="-128"/>
                <a:cs typeface="+mn-cs"/>
              </a:rPr>
              <a:t>, V.B. Prakapenka</a:t>
            </a:r>
            <a:r>
              <a:rPr kumimoji="0" lang="en-US" sz="16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itchFamily="-107" charset="-128"/>
                <a:cs typeface="+mn-cs"/>
              </a:rPr>
              <a:t>2</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107" charset="-128"/>
                <a:cs typeface="+mn-cs"/>
              </a:rPr>
              <a:t>, C. Ma</a:t>
            </a:r>
            <a:r>
              <a:rPr kumimoji="0" lang="en-US" sz="16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itchFamily="-107" charset="-128"/>
                <a:cs typeface="+mn-cs"/>
              </a:rPr>
              <a:t>3</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107" charset="-128"/>
                <a:cs typeface="+mn-cs"/>
              </a:rPr>
              <a:t>, G.R. Rossman</a:t>
            </a:r>
            <a:r>
              <a:rPr kumimoji="0" lang="en-US" sz="16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itchFamily="-107" charset="-128"/>
                <a:cs typeface="+mn-cs"/>
              </a:rPr>
              <a:t>3</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107" charset="-128"/>
                <a:cs typeface="+mn-cs"/>
              </a:rPr>
              <a:t>, A.H. Shen</a:t>
            </a:r>
            <a:r>
              <a:rPr kumimoji="0" lang="en-US" sz="16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itchFamily="-107" charset="-128"/>
                <a:cs typeface="+mn-cs"/>
              </a:rPr>
              <a:t>4</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107" charset="-128"/>
                <a:cs typeface="+mn-cs"/>
              </a:rPr>
              <a:t>, D. Zhang</a:t>
            </a:r>
            <a:r>
              <a:rPr kumimoji="0" lang="en-US" sz="16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itchFamily="-107" charset="-128"/>
                <a:cs typeface="+mn-cs"/>
              </a:rPr>
              <a:t>2,5</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107" charset="-128"/>
                <a:cs typeface="+mn-cs"/>
              </a:rPr>
              <a:t>, M. Newville</a:t>
            </a:r>
            <a:r>
              <a:rPr kumimoji="0" lang="en-US" sz="16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itchFamily="-107" charset="-128"/>
                <a:cs typeface="+mn-cs"/>
              </a:rPr>
              <a:t>2</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107" charset="-128"/>
                <a:cs typeface="+mn-cs"/>
              </a:rPr>
              <a:t>, A. Lanzirotti</a:t>
            </a:r>
            <a:r>
              <a:rPr kumimoji="0" lang="en-US" sz="16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itchFamily="-107" charset="-128"/>
                <a:cs typeface="+mn-cs"/>
              </a:rPr>
              <a:t>2</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itchFamily="-107" charset="-128"/>
                <a:cs typeface="+mn-cs"/>
              </a:rPr>
              <a:t>, and K. Tait</a:t>
            </a:r>
            <a:r>
              <a:rPr kumimoji="0" lang="en-US" sz="16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itchFamily="-107" charset="-128"/>
                <a:cs typeface="+mn-cs"/>
              </a:rPr>
              <a:t>6. </a:t>
            </a: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pitchFamily="-107" charset="-128"/>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pitchFamily="-107" charset="-128"/>
                <a:cs typeface="+mn-cs"/>
                <a:hlinkClick r:id="rId4"/>
              </a:rPr>
              <a:t>Science 359, 1136 (9 March 2018)</a:t>
            </a:r>
            <a:endParaRPr kumimoji="0" lang="en-US" sz="1600" b="0" i="0" u="none" strike="noStrike" kern="1200" cap="none" spc="0" normalizeH="0" baseline="0" noProof="0" dirty="0">
              <a:ln>
                <a:noFill/>
              </a:ln>
              <a:solidFill>
                <a:prstClr val="black"/>
              </a:solidFill>
              <a:effectLst/>
              <a:uLnTx/>
              <a:uFillTx/>
              <a:latin typeface="Calibri" panose="020F0502020204030204"/>
              <a:ea typeface="ＭＳ Ｐゴシック" pitchFamily="-107" charset="-128"/>
              <a:cs typeface="+mn-cs"/>
            </a:endParaRPr>
          </a:p>
        </p:txBody>
      </p:sp>
      <p:pic>
        <p:nvPicPr>
          <p:cNvPr id="8" name="Picture 7">
            <a:extLst>
              <a:ext uri="{FF2B5EF4-FFF2-40B4-BE49-F238E27FC236}">
                <a16:creationId xmlns:a16="http://schemas.microsoft.com/office/drawing/2014/main" id="{44839781-8FA2-A040-9F2C-6422FEFBADE1}"/>
              </a:ext>
            </a:extLst>
          </p:cNvPr>
          <p:cNvPicPr>
            <a:picLocks noChangeAspect="1"/>
          </p:cNvPicPr>
          <p:nvPr/>
        </p:nvPicPr>
        <p:blipFill rotWithShape="1">
          <a:blip r:embed="rId5"/>
          <a:srcRect l="12399"/>
          <a:stretch/>
        </p:blipFill>
        <p:spPr>
          <a:xfrm>
            <a:off x="5029202" y="2319028"/>
            <a:ext cx="3954275" cy="3410215"/>
          </a:xfrm>
          <a:prstGeom prst="rect">
            <a:avLst/>
          </a:prstGeom>
        </p:spPr>
      </p:pic>
      <p:pic>
        <p:nvPicPr>
          <p:cNvPr id="10" name="Picture 9">
            <a:extLst>
              <a:ext uri="{FF2B5EF4-FFF2-40B4-BE49-F238E27FC236}">
                <a16:creationId xmlns:a16="http://schemas.microsoft.com/office/drawing/2014/main" id="{E98C1929-25DE-A848-9DE3-75FBFDB495A6}"/>
              </a:ext>
            </a:extLst>
          </p:cNvPr>
          <p:cNvPicPr>
            <a:picLocks noChangeAspect="1"/>
          </p:cNvPicPr>
          <p:nvPr/>
        </p:nvPicPr>
        <p:blipFill>
          <a:blip r:embed="rId6"/>
          <a:stretch>
            <a:fillRect/>
          </a:stretch>
        </p:blipFill>
        <p:spPr>
          <a:xfrm>
            <a:off x="473661" y="2338736"/>
            <a:ext cx="4321941" cy="3390507"/>
          </a:xfrm>
          <a:prstGeom prst="rect">
            <a:avLst/>
          </a:prstGeom>
        </p:spPr>
      </p:pic>
      <p:pic>
        <p:nvPicPr>
          <p:cNvPr id="4" name="Picture 3">
            <a:extLst>
              <a:ext uri="{FF2B5EF4-FFF2-40B4-BE49-F238E27FC236}">
                <a16:creationId xmlns:a16="http://schemas.microsoft.com/office/drawing/2014/main" id="{5E1178FA-3834-BF4B-BA5B-98559DD5494F}"/>
              </a:ext>
            </a:extLst>
          </p:cNvPr>
          <p:cNvPicPr>
            <a:picLocks noChangeAspect="1"/>
          </p:cNvPicPr>
          <p:nvPr/>
        </p:nvPicPr>
        <p:blipFill>
          <a:blip r:embed="rId7"/>
          <a:stretch>
            <a:fillRect/>
          </a:stretch>
        </p:blipFill>
        <p:spPr>
          <a:xfrm>
            <a:off x="7702575" y="175836"/>
            <a:ext cx="1384157" cy="1229693"/>
          </a:xfrm>
          <a:prstGeom prst="rect">
            <a:avLst/>
          </a:prstGeom>
        </p:spPr>
      </p:pic>
    </p:spTree>
    <p:extLst>
      <p:ext uri="{BB962C8B-B14F-4D97-AF65-F5344CB8AC3E}">
        <p14:creationId xmlns:p14="http://schemas.microsoft.com/office/powerpoint/2010/main" val="4050776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969" y="2833349"/>
            <a:ext cx="6753797" cy="3799010"/>
          </a:xfrm>
          <a:prstGeom prst="rect">
            <a:avLst/>
          </a:prstGeom>
        </p:spPr>
      </p:pic>
      <p:sp>
        <p:nvSpPr>
          <p:cNvPr id="5" name="Content Placeholder 2"/>
          <p:cNvSpPr txBox="1">
            <a:spLocks/>
          </p:cNvSpPr>
          <p:nvPr/>
        </p:nvSpPr>
        <p:spPr>
          <a:xfrm>
            <a:off x="175848" y="756975"/>
            <a:ext cx="8757138" cy="2068287"/>
          </a:xfrm>
          <a:prstGeom prst="rect">
            <a:avLst/>
          </a:prstGeom>
        </p:spPr>
        <p:txBody>
          <a:bodyPr>
            <a:normAutofit lnSpcReduction="10000"/>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a:lstStyle>
          <a:p>
            <a:pPr>
              <a:defRPr/>
            </a:pPr>
            <a:r>
              <a:rPr lang="en-US" altLang="en-US" sz="1800" b="0" i="0" kern="0" dirty="0" smtClean="0">
                <a:latin typeface="Arial" panose="020B0604020202020204" pitchFamily="34" charset="0"/>
                <a:ea typeface="ＭＳ Ｐゴシック" pitchFamily="34" charset="-128"/>
                <a:cs typeface="Arial" panose="020B0604020202020204" pitchFamily="34" charset="0"/>
              </a:rPr>
              <a:t>NSLS was built to use x-rays from bending magnets and wigglers </a:t>
            </a:r>
          </a:p>
          <a:p>
            <a:pPr>
              <a:defRPr/>
            </a:pPr>
            <a:r>
              <a:rPr lang="en-US" altLang="en-US" sz="1800" b="0" i="0" kern="0" dirty="0" smtClean="0">
                <a:latin typeface="Arial" panose="020B0604020202020204" pitchFamily="34" charset="0"/>
                <a:ea typeface="ＭＳ Ｐゴシック" pitchFamily="34" charset="-128"/>
                <a:cs typeface="Arial" panose="020B0604020202020204" pitchFamily="34" charset="0"/>
              </a:rPr>
              <a:t>By mid-1980’s the potential of </a:t>
            </a:r>
            <a:r>
              <a:rPr lang="en-US" altLang="en-US" sz="1800" b="0" i="0" kern="0" dirty="0" err="1" smtClean="0">
                <a:latin typeface="Arial" panose="020B0604020202020204" pitchFamily="34" charset="0"/>
                <a:ea typeface="ＭＳ Ｐゴシック" pitchFamily="34" charset="-128"/>
                <a:cs typeface="Arial" panose="020B0604020202020204" pitchFamily="34" charset="0"/>
              </a:rPr>
              <a:t>undulators</a:t>
            </a:r>
            <a:r>
              <a:rPr lang="en-US" altLang="en-US" sz="1800" b="0" i="0" kern="0" dirty="0" smtClean="0">
                <a:latin typeface="Arial" panose="020B0604020202020204" pitchFamily="34" charset="0"/>
                <a:ea typeface="ＭＳ Ｐゴシック" pitchFamily="34" charset="-128"/>
                <a:cs typeface="Arial" panose="020B0604020202020204" pitchFamily="34" charset="0"/>
              </a:rPr>
              <a:t> was being realized</a:t>
            </a:r>
          </a:p>
          <a:p>
            <a:pPr>
              <a:defRPr/>
            </a:pPr>
            <a:r>
              <a:rPr lang="en-US" altLang="en-US" sz="1800" b="0" i="0" kern="0" dirty="0" smtClean="0">
                <a:latin typeface="Arial" panose="020B0604020202020204" pitchFamily="34" charset="0"/>
                <a:ea typeface="ＭＳ Ｐゴシック" pitchFamily="34" charset="-128"/>
                <a:cs typeface="Arial" panose="020B0604020202020204" pitchFamily="34" charset="0"/>
              </a:rPr>
              <a:t>Planning began for a new, much larger synchrotron optimized for hard x-ray </a:t>
            </a:r>
            <a:r>
              <a:rPr lang="en-US" altLang="en-US" sz="1800" b="0" i="0" kern="0" dirty="0" err="1" smtClean="0">
                <a:latin typeface="Arial" panose="020B0604020202020204" pitchFamily="34" charset="0"/>
                <a:ea typeface="ＭＳ Ｐゴシック" pitchFamily="34" charset="-128"/>
                <a:cs typeface="Arial" panose="020B0604020202020204" pitchFamily="34" charset="0"/>
              </a:rPr>
              <a:t>undulators</a:t>
            </a:r>
            <a:endParaRPr lang="en-US" altLang="en-US" sz="1800" b="0" i="0" kern="0" dirty="0" smtClean="0">
              <a:latin typeface="Arial" panose="020B0604020202020204" pitchFamily="34" charset="0"/>
              <a:ea typeface="ＭＳ Ｐゴシック" pitchFamily="34" charset="-128"/>
              <a:cs typeface="Arial" panose="020B0604020202020204" pitchFamily="34" charset="0"/>
            </a:endParaRPr>
          </a:p>
          <a:p>
            <a:pPr>
              <a:defRPr/>
            </a:pPr>
            <a:r>
              <a:rPr lang="en-US" altLang="en-US" sz="1800" b="0" i="0" kern="0" dirty="0" smtClean="0">
                <a:latin typeface="Arial" panose="020B0604020202020204" pitchFamily="34" charset="0"/>
                <a:ea typeface="ＭＳ Ｐゴシック" pitchFamily="34" charset="-128"/>
                <a:cs typeface="Arial" panose="020B0604020202020204" pitchFamily="34" charset="0"/>
              </a:rPr>
              <a:t>1990 construction began on the Advanced Photon Source at Argonne National Lab</a:t>
            </a:r>
          </a:p>
          <a:p>
            <a:pPr>
              <a:defRPr/>
            </a:pPr>
            <a:r>
              <a:rPr lang="en-US" altLang="en-US" sz="1800" b="0" i="0" kern="0" dirty="0" smtClean="0">
                <a:latin typeface="Arial" panose="020B0604020202020204" pitchFamily="34" charset="0"/>
                <a:ea typeface="ＭＳ Ｐゴシック" pitchFamily="34" charset="-128"/>
                <a:cs typeface="Arial" panose="020B0604020202020204" pitchFamily="34" charset="0"/>
              </a:rPr>
              <a:t>Began first operations in 1995</a:t>
            </a:r>
          </a:p>
        </p:txBody>
      </p:sp>
      <p:sp>
        <p:nvSpPr>
          <p:cNvPr id="6" name="Text Box 16"/>
          <p:cNvSpPr txBox="1">
            <a:spLocks noChangeArrowheads="1"/>
          </p:cNvSpPr>
          <p:nvPr/>
        </p:nvSpPr>
        <p:spPr bwMode="auto">
          <a:xfrm>
            <a:off x="167951" y="152400"/>
            <a:ext cx="85188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2800" i="0" noProof="0" dirty="0" smtClean="0">
                <a:solidFill>
                  <a:srgbClr val="3333FF"/>
                </a:solidFill>
                <a:ea typeface="+mn-ea"/>
              </a:rPr>
              <a:t>The Next Generation</a:t>
            </a:r>
            <a:endParaRPr kumimoji="0" lang="en-US" altLang="en-US" sz="2800" b="1" i="0" u="none" strike="noStrike" kern="1200" cap="none" spc="0" normalizeH="0" baseline="0" noProof="0" dirty="0">
              <a:ln>
                <a:noFill/>
              </a:ln>
              <a:solidFill>
                <a:srgbClr val="3333FF"/>
              </a:solidFill>
              <a:effectLst/>
              <a:uLnTx/>
              <a:uFillTx/>
              <a:ea typeface="+mn-ea"/>
            </a:endParaRPr>
          </a:p>
        </p:txBody>
      </p:sp>
    </p:spTree>
    <p:extLst>
      <p:ext uri="{BB962C8B-B14F-4D97-AF65-F5344CB8AC3E}">
        <p14:creationId xmlns:p14="http://schemas.microsoft.com/office/powerpoint/2010/main" val="2945412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 y="234462"/>
            <a:ext cx="8886092" cy="669207"/>
          </a:xfrm>
        </p:spPr>
        <p:txBody>
          <a:bodyPr>
            <a:normAutofit fontScale="90000"/>
          </a:bodyPr>
          <a:lstStyle/>
          <a:p>
            <a:r>
              <a:rPr lang="en-US" b="1" dirty="0" smtClean="0">
                <a:solidFill>
                  <a:srgbClr val="0066FF"/>
                </a:solidFill>
                <a:latin typeface="Arial" panose="020B0604020202020204" pitchFamily="34" charset="0"/>
                <a:cs typeface="Arial" panose="020B0604020202020204" pitchFamily="34" charset="0"/>
              </a:rPr>
              <a:t>High pressure crystallographic research </a:t>
            </a:r>
            <a:br>
              <a:rPr lang="en-US" b="1" dirty="0" smtClean="0">
                <a:solidFill>
                  <a:srgbClr val="0066FF"/>
                </a:solidFill>
                <a:latin typeface="Arial" panose="020B0604020202020204" pitchFamily="34" charset="0"/>
                <a:cs typeface="Arial" panose="020B0604020202020204" pitchFamily="34" charset="0"/>
              </a:rPr>
            </a:br>
            <a:r>
              <a:rPr lang="en-US" b="1" dirty="0" smtClean="0">
                <a:solidFill>
                  <a:srgbClr val="0066FF"/>
                </a:solidFill>
                <a:latin typeface="Arial" panose="020B0604020202020204" pitchFamily="34" charset="0"/>
                <a:cs typeface="Arial" panose="020B0604020202020204" pitchFamily="34" charset="0"/>
              </a:rPr>
              <a:t>at 13-BM-C</a:t>
            </a:r>
            <a:endParaRPr lang="en-US" b="1" dirty="0">
              <a:solidFill>
                <a:srgbClr val="0066FF"/>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457201" y="2627641"/>
            <a:ext cx="2457449" cy="262532"/>
          </a:xfrm>
        </p:spPr>
        <p:txBody>
          <a:bodyPr>
            <a:normAutofit fontScale="92500" lnSpcReduction="20000"/>
          </a:bodyPr>
          <a:lstStyle/>
          <a:p>
            <a:pPr marL="0" lvl="1" algn="ctr"/>
            <a:r>
              <a:rPr lang="en-US" dirty="0"/>
              <a:t>Crystal structure of </a:t>
            </a:r>
            <a:r>
              <a:rPr lang="en-US" dirty="0" smtClean="0"/>
              <a:t>minerals</a:t>
            </a:r>
            <a:endParaRPr lang="en-US" dirty="0"/>
          </a:p>
        </p:txBody>
      </p:sp>
      <p:sp>
        <p:nvSpPr>
          <p:cNvPr id="5" name="Text Placeholder 4"/>
          <p:cNvSpPr>
            <a:spLocks noGrp="1"/>
          </p:cNvSpPr>
          <p:nvPr>
            <p:ph type="body" sz="quarter" idx="3"/>
          </p:nvPr>
        </p:nvSpPr>
        <p:spPr>
          <a:xfrm>
            <a:off x="3429000" y="2525939"/>
            <a:ext cx="2286000" cy="479822"/>
          </a:xfrm>
        </p:spPr>
        <p:txBody>
          <a:bodyPr>
            <a:normAutofit fontScale="92500" lnSpcReduction="10000"/>
          </a:bodyPr>
          <a:lstStyle/>
          <a:p>
            <a:pPr marL="0" lvl="1" algn="ctr"/>
            <a:r>
              <a:rPr lang="en-US" dirty="0"/>
              <a:t>Density and elasticity in the mantle and the </a:t>
            </a:r>
            <a:r>
              <a:rPr lang="en-US" dirty="0" smtClean="0"/>
              <a:t>core</a:t>
            </a:r>
            <a:endParaRPr lang="en-US" dirty="0"/>
          </a:p>
        </p:txBody>
      </p:sp>
      <p:sp>
        <p:nvSpPr>
          <p:cNvPr id="7" name="Text Placeholder 4"/>
          <p:cNvSpPr txBox="1">
            <a:spLocks/>
          </p:cNvSpPr>
          <p:nvPr/>
        </p:nvSpPr>
        <p:spPr>
          <a:xfrm>
            <a:off x="6286500" y="2520064"/>
            <a:ext cx="2171700" cy="479822"/>
          </a:xfrm>
          <a:prstGeom prst="rect">
            <a:avLst/>
          </a:prstGeom>
        </p:spPr>
        <p:txBody>
          <a:bodyPr vert="horz" lIns="68580" tIns="34290" rIns="68580" bIns="34290" rtlCol="0" anchor="b">
            <a:normAutofit fontScale="92500" lnSpcReduction="10000"/>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342900" lvl="1" algn="ctr" defTabSz="685800" fontAlgn="auto">
              <a:spcAft>
                <a:spcPts val="0"/>
              </a:spcAft>
            </a:pPr>
            <a:r>
              <a:rPr lang="en-US" sz="1500" i="0" dirty="0">
                <a:solidFill>
                  <a:prstClr val="black"/>
                </a:solidFill>
                <a:latin typeface="Calibri"/>
              </a:rPr>
              <a:t>Phase relations in the earth’s deep interior</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71525" y="3833446"/>
            <a:ext cx="1714500" cy="2074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200" y="3013961"/>
            <a:ext cx="2343150" cy="715581"/>
          </a:xfrm>
          <a:prstGeom prst="rect">
            <a:avLst/>
          </a:prstGeom>
          <a:noFill/>
        </p:spPr>
        <p:txBody>
          <a:bodyPr wrap="square" rtlCol="0">
            <a:spAutoFit/>
          </a:bodyPr>
          <a:lstStyle/>
          <a:p>
            <a:pPr algn="ctr" defTabSz="685800" eaLnBrk="1" fontAlgn="auto" hangingPunct="1">
              <a:spcBef>
                <a:spcPts val="0"/>
              </a:spcBef>
              <a:spcAft>
                <a:spcPts val="0"/>
              </a:spcAft>
            </a:pPr>
            <a:r>
              <a:rPr lang="en-US" sz="1350" b="0" i="0" dirty="0">
                <a:solidFill>
                  <a:prstClr val="black"/>
                </a:solidFill>
                <a:latin typeface="Calibri"/>
                <a:ea typeface="+mn-ea"/>
              </a:rPr>
              <a:t>Penta-coordinated silicon found in high pressure </a:t>
            </a:r>
            <a:r>
              <a:rPr lang="el-GR" sz="1350" b="0" i="0" dirty="0">
                <a:solidFill>
                  <a:prstClr val="black"/>
                </a:solidFill>
                <a:latin typeface="Calibri"/>
                <a:ea typeface="+mn-ea"/>
              </a:rPr>
              <a:t>γ</a:t>
            </a:r>
            <a:r>
              <a:rPr lang="en-US" sz="1350" b="0" i="0" dirty="0">
                <a:solidFill>
                  <a:prstClr val="black"/>
                </a:solidFill>
                <a:latin typeface="Calibri"/>
                <a:ea typeface="+mn-ea"/>
              </a:rPr>
              <a:t>-</a:t>
            </a:r>
            <a:r>
              <a:rPr lang="en-US" sz="1350" b="0" i="0" dirty="0" err="1">
                <a:solidFill>
                  <a:prstClr val="black"/>
                </a:solidFill>
                <a:latin typeface="Calibri"/>
                <a:ea typeface="+mn-ea"/>
              </a:rPr>
              <a:t>diopside</a:t>
            </a:r>
            <a:endParaRPr lang="en-US" sz="1350" b="0" i="0" dirty="0">
              <a:solidFill>
                <a:prstClr val="black"/>
              </a:solidFill>
              <a:latin typeface="Calibri"/>
              <a:ea typeface="+mn-ea"/>
            </a:endParaRPr>
          </a:p>
        </p:txBody>
      </p:sp>
      <p:sp>
        <p:nvSpPr>
          <p:cNvPr id="9" name="TextBox 8"/>
          <p:cNvSpPr txBox="1"/>
          <p:nvPr/>
        </p:nvSpPr>
        <p:spPr>
          <a:xfrm>
            <a:off x="634777" y="6095247"/>
            <a:ext cx="2036135" cy="265457"/>
          </a:xfrm>
          <a:prstGeom prst="rect">
            <a:avLst/>
          </a:prstGeom>
          <a:noFill/>
        </p:spPr>
        <p:txBody>
          <a:bodyPr wrap="none" rtlCol="0">
            <a:spAutoFit/>
          </a:bodyPr>
          <a:lstStyle/>
          <a:p>
            <a:pPr defTabSz="685800" eaLnBrk="1" fontAlgn="auto" hangingPunct="1">
              <a:spcBef>
                <a:spcPts val="0"/>
              </a:spcBef>
              <a:spcAft>
                <a:spcPts val="0"/>
              </a:spcAft>
            </a:pPr>
            <a:r>
              <a:rPr lang="en-US" sz="1125" b="0" i="0" dirty="0">
                <a:solidFill>
                  <a:prstClr val="black"/>
                </a:solidFill>
                <a:latin typeface="Calibri"/>
                <a:ea typeface="+mn-ea"/>
              </a:rPr>
              <a:t>Hu et al., GRL (2017), 44, 11340</a:t>
            </a:r>
          </a:p>
        </p:txBody>
      </p:sp>
      <p:pic>
        <p:nvPicPr>
          <p:cNvPr id="11" name="Picture 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3343342" y="3706458"/>
            <a:ext cx="2350294" cy="250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371850" y="3013961"/>
            <a:ext cx="2343150" cy="715581"/>
          </a:xfrm>
          <a:prstGeom prst="rect">
            <a:avLst/>
          </a:prstGeom>
          <a:noFill/>
        </p:spPr>
        <p:txBody>
          <a:bodyPr wrap="square" rtlCol="0">
            <a:spAutoFit/>
          </a:bodyPr>
          <a:lstStyle/>
          <a:p>
            <a:pPr algn="ctr" defTabSz="685800" eaLnBrk="1" fontAlgn="auto" hangingPunct="1">
              <a:spcBef>
                <a:spcPts val="0"/>
              </a:spcBef>
              <a:spcAft>
                <a:spcPts val="0"/>
              </a:spcAft>
            </a:pPr>
            <a:r>
              <a:rPr lang="en-US" sz="1350" b="0" i="0" dirty="0">
                <a:solidFill>
                  <a:prstClr val="black"/>
                </a:solidFill>
                <a:latin typeface="Calibri"/>
                <a:ea typeface="+mn-ea"/>
              </a:rPr>
              <a:t>Density and sound velocities of Fe-rich bridgmanite over the spin transition</a:t>
            </a:r>
          </a:p>
        </p:txBody>
      </p:sp>
      <p:sp>
        <p:nvSpPr>
          <p:cNvPr id="12" name="TextBox 11"/>
          <p:cNvSpPr txBox="1"/>
          <p:nvPr/>
        </p:nvSpPr>
        <p:spPr>
          <a:xfrm>
            <a:off x="3450880" y="6216433"/>
            <a:ext cx="2484976" cy="265457"/>
          </a:xfrm>
          <a:prstGeom prst="rect">
            <a:avLst/>
          </a:prstGeom>
          <a:noFill/>
        </p:spPr>
        <p:txBody>
          <a:bodyPr wrap="none" rtlCol="0">
            <a:spAutoFit/>
          </a:bodyPr>
          <a:lstStyle/>
          <a:p>
            <a:pPr defTabSz="685800" eaLnBrk="1" fontAlgn="auto" hangingPunct="1">
              <a:spcBef>
                <a:spcPts val="0"/>
              </a:spcBef>
              <a:spcAft>
                <a:spcPts val="0"/>
              </a:spcAft>
            </a:pPr>
            <a:r>
              <a:rPr lang="fr-FR" sz="1125" b="0" i="0" dirty="0">
                <a:solidFill>
                  <a:prstClr val="black"/>
                </a:solidFill>
                <a:latin typeface="Calibri"/>
                <a:ea typeface="+mn-ea"/>
              </a:rPr>
              <a:t>Liu et al., Nature </a:t>
            </a:r>
            <a:r>
              <a:rPr lang="fr-FR" sz="1125" b="0" i="0" dirty="0" err="1">
                <a:solidFill>
                  <a:prstClr val="black"/>
                </a:solidFill>
                <a:latin typeface="Calibri"/>
                <a:ea typeface="+mn-ea"/>
              </a:rPr>
              <a:t>Comm</a:t>
            </a:r>
            <a:r>
              <a:rPr lang="fr-FR" sz="1125" b="0" i="0" dirty="0">
                <a:solidFill>
                  <a:prstClr val="black"/>
                </a:solidFill>
                <a:latin typeface="Calibri"/>
                <a:ea typeface="+mn-ea"/>
              </a:rPr>
              <a:t> (2018), 9, 1284</a:t>
            </a:r>
            <a:endParaRPr lang="en-US" sz="1125" b="0" i="0" dirty="0">
              <a:solidFill>
                <a:prstClr val="black"/>
              </a:solidFill>
              <a:latin typeface="Calibri"/>
              <a:ea typeface="+mn-ea"/>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532" y="3604846"/>
            <a:ext cx="1737725" cy="28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322820" y="2982103"/>
            <a:ext cx="2343150" cy="715581"/>
          </a:xfrm>
          <a:prstGeom prst="rect">
            <a:avLst/>
          </a:prstGeom>
          <a:noFill/>
        </p:spPr>
        <p:txBody>
          <a:bodyPr wrap="square" rtlCol="0">
            <a:spAutoFit/>
          </a:bodyPr>
          <a:lstStyle/>
          <a:p>
            <a:pPr algn="ctr" defTabSz="685800" eaLnBrk="1" fontAlgn="auto" hangingPunct="1">
              <a:spcBef>
                <a:spcPts val="0"/>
              </a:spcBef>
              <a:spcAft>
                <a:spcPts val="0"/>
              </a:spcAft>
            </a:pPr>
            <a:r>
              <a:rPr lang="en-US" sz="1350" b="0" i="0" dirty="0">
                <a:solidFill>
                  <a:prstClr val="black"/>
                </a:solidFill>
                <a:latin typeface="Calibri"/>
                <a:ea typeface="+mn-ea"/>
              </a:rPr>
              <a:t>Effects of water and transition metal on the phase transitions of </a:t>
            </a:r>
            <a:r>
              <a:rPr lang="en-US" sz="1350" b="0" i="0" dirty="0" err="1">
                <a:solidFill>
                  <a:prstClr val="black"/>
                </a:solidFill>
                <a:latin typeface="Calibri"/>
                <a:ea typeface="+mn-ea"/>
              </a:rPr>
              <a:t>orthoenstatite</a:t>
            </a:r>
            <a:r>
              <a:rPr lang="en-US" sz="1350" b="0" i="0" dirty="0">
                <a:solidFill>
                  <a:prstClr val="black"/>
                </a:solidFill>
                <a:latin typeface="Calibri"/>
                <a:ea typeface="+mn-ea"/>
              </a:rPr>
              <a:t> </a:t>
            </a:r>
          </a:p>
        </p:txBody>
      </p:sp>
      <p:sp>
        <p:nvSpPr>
          <p:cNvPr id="16" name="TextBox 15"/>
          <p:cNvSpPr txBox="1"/>
          <p:nvPr/>
        </p:nvSpPr>
        <p:spPr>
          <a:xfrm>
            <a:off x="6229742" y="6405196"/>
            <a:ext cx="2680542" cy="265457"/>
          </a:xfrm>
          <a:prstGeom prst="rect">
            <a:avLst/>
          </a:prstGeom>
          <a:noFill/>
        </p:spPr>
        <p:txBody>
          <a:bodyPr wrap="none" rtlCol="0">
            <a:spAutoFit/>
          </a:bodyPr>
          <a:lstStyle/>
          <a:p>
            <a:pPr defTabSz="685800" eaLnBrk="1" fontAlgn="auto" hangingPunct="1">
              <a:spcBef>
                <a:spcPts val="0"/>
              </a:spcBef>
              <a:spcAft>
                <a:spcPts val="0"/>
              </a:spcAft>
            </a:pPr>
            <a:r>
              <a:rPr lang="da-DK" sz="1125" b="0" i="0" dirty="0">
                <a:solidFill>
                  <a:prstClr val="black"/>
                </a:solidFill>
                <a:latin typeface="Calibri"/>
                <a:ea typeface="+mn-ea"/>
              </a:rPr>
              <a:t>Xu et al., JGR-Solid Earth (2018), 123, 2723</a:t>
            </a:r>
            <a:endParaRPr lang="en-US" sz="1125" b="0" i="0" dirty="0">
              <a:solidFill>
                <a:prstClr val="black"/>
              </a:solidFill>
              <a:latin typeface="Calibri"/>
              <a:ea typeface="+mn-ea"/>
            </a:endParaRPr>
          </a:p>
        </p:txBody>
      </p:sp>
      <p:sp>
        <p:nvSpPr>
          <p:cNvPr id="13" name="Rectangle 12"/>
          <p:cNvSpPr/>
          <p:nvPr/>
        </p:nvSpPr>
        <p:spPr>
          <a:xfrm>
            <a:off x="1485900" y="3776296"/>
            <a:ext cx="28575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a:endParaRPr>
          </a:p>
        </p:txBody>
      </p:sp>
      <p:sp>
        <p:nvSpPr>
          <p:cNvPr id="23" name="TextBox 22"/>
          <p:cNvSpPr txBox="1"/>
          <p:nvPr/>
        </p:nvSpPr>
        <p:spPr>
          <a:xfrm>
            <a:off x="508880" y="1415492"/>
            <a:ext cx="726832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dirty="0" smtClean="0">
                <a:solidFill>
                  <a:srgbClr val="47484A"/>
                </a:solidFill>
                <a:latin typeface="Arial"/>
                <a:ea typeface="+mn-ea"/>
              </a:rPr>
              <a:t>Single-crystal x-ray diffraction in the diamond anvil cell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7484A"/>
                </a:solidFill>
                <a:effectLst/>
                <a:uLnTx/>
                <a:uFillTx/>
                <a:latin typeface="Arial"/>
                <a:ea typeface="+mn-ea"/>
                <a:cs typeface="+mn-cs"/>
              </a:rPr>
              <a:t>High-quality</a:t>
            </a:r>
            <a:r>
              <a:rPr kumimoji="0" lang="en-US" sz="1800" b="0" i="0" u="none" strike="noStrike" kern="1200" cap="none" spc="0" normalizeH="0" noProof="0" dirty="0" smtClean="0">
                <a:ln>
                  <a:noFill/>
                </a:ln>
                <a:solidFill>
                  <a:srgbClr val="47484A"/>
                </a:solidFill>
                <a:effectLst/>
                <a:uLnTx/>
                <a:uFillTx/>
                <a:latin typeface="Arial"/>
                <a:ea typeface="+mn-ea"/>
                <a:cs typeface="+mn-cs"/>
              </a:rPr>
              <a:t> crystal structures to lower-mantle conditions</a:t>
            </a:r>
            <a:endParaRPr kumimoji="0" lang="en-US" sz="1800" b="0" i="0" u="none" strike="noStrike" kern="1200" cap="none" spc="0" normalizeH="0" baseline="0" noProof="0" dirty="0">
              <a:ln>
                <a:noFill/>
              </a:ln>
              <a:solidFill>
                <a:srgbClr val="47484A"/>
              </a:solidFill>
              <a:effectLst/>
              <a:uLnTx/>
              <a:uFillTx/>
              <a:latin typeface="Arial"/>
              <a:ea typeface="+mn-ea"/>
              <a:cs typeface="+mn-cs"/>
            </a:endParaRPr>
          </a:p>
        </p:txBody>
      </p:sp>
    </p:spTree>
    <p:extLst>
      <p:ext uri="{BB962C8B-B14F-4D97-AF65-F5344CB8AC3E}">
        <p14:creationId xmlns:p14="http://schemas.microsoft.com/office/powerpoint/2010/main" val="12418155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C:\Documents and Settings\Yanbin Wang\My Documents\All\GSECARS\13-bm-d\System upgrade\Photos\Grouting\IMG_4467.JPG"/>
          <p:cNvPicPr>
            <a:picLocks noChangeAspect="1" noChangeArrowheads="1"/>
          </p:cNvPicPr>
          <p:nvPr/>
        </p:nvPicPr>
        <p:blipFill>
          <a:blip r:embed="rId2" cstate="print"/>
          <a:srcRect/>
          <a:stretch>
            <a:fillRect/>
          </a:stretch>
        </p:blipFill>
        <p:spPr bwMode="auto">
          <a:xfrm>
            <a:off x="5158155" y="1077220"/>
            <a:ext cx="3799154" cy="4916088"/>
          </a:xfrm>
          <a:prstGeom prst="rect">
            <a:avLst/>
          </a:prstGeom>
          <a:noFill/>
          <a:ln w="38100">
            <a:noFill/>
          </a:ln>
        </p:spPr>
      </p:pic>
      <p:sp>
        <p:nvSpPr>
          <p:cNvPr id="3" name="Content Placeholder 2"/>
          <p:cNvSpPr>
            <a:spLocks noGrp="1"/>
          </p:cNvSpPr>
          <p:nvPr>
            <p:ph idx="1"/>
          </p:nvPr>
        </p:nvSpPr>
        <p:spPr>
          <a:xfrm>
            <a:off x="222068" y="1077220"/>
            <a:ext cx="5152031" cy="2637623"/>
          </a:xfrm>
        </p:spPr>
        <p:txBody>
          <a:bodyPr>
            <a:noAutofit/>
          </a:bodyPr>
          <a:lstStyle/>
          <a:p>
            <a:pPr>
              <a:lnSpc>
                <a:spcPct val="100000"/>
              </a:lnSpc>
              <a:spcBef>
                <a:spcPts val="0"/>
              </a:spcBef>
            </a:pPr>
            <a:r>
              <a:rPr lang="en-US" sz="2000" dirty="0" smtClean="0"/>
              <a:t>Mono </a:t>
            </a:r>
            <a:r>
              <a:rPr lang="en-US" sz="2000" dirty="0"/>
              <a:t>and white radiation, switchable in seconds</a:t>
            </a:r>
          </a:p>
          <a:p>
            <a:pPr>
              <a:lnSpc>
                <a:spcPct val="100000"/>
              </a:lnSpc>
              <a:spcBef>
                <a:spcPts val="0"/>
              </a:spcBef>
            </a:pPr>
            <a:r>
              <a:rPr lang="en-US" sz="2000" dirty="0"/>
              <a:t>Multiple techniques to meet user needs</a:t>
            </a:r>
          </a:p>
          <a:p>
            <a:pPr lvl="1">
              <a:lnSpc>
                <a:spcPct val="100000"/>
              </a:lnSpc>
              <a:spcBef>
                <a:spcPts val="0"/>
              </a:spcBef>
            </a:pPr>
            <a:r>
              <a:rPr lang="en-US" dirty="0"/>
              <a:t>DDIA – controlled deformation</a:t>
            </a:r>
          </a:p>
          <a:p>
            <a:pPr lvl="1">
              <a:lnSpc>
                <a:spcPct val="100000"/>
              </a:lnSpc>
              <a:spcBef>
                <a:spcPts val="0"/>
              </a:spcBef>
            </a:pPr>
            <a:r>
              <a:rPr lang="en-US" dirty="0"/>
              <a:t>High-pressure tomography</a:t>
            </a:r>
          </a:p>
          <a:p>
            <a:pPr lvl="2">
              <a:lnSpc>
                <a:spcPct val="100000"/>
              </a:lnSpc>
              <a:spcBef>
                <a:spcPts val="0"/>
              </a:spcBef>
            </a:pPr>
            <a:r>
              <a:rPr lang="en-US" sz="1600" dirty="0"/>
              <a:t>3D imaging with mono- or pink-beam</a:t>
            </a:r>
          </a:p>
          <a:p>
            <a:pPr lvl="2">
              <a:lnSpc>
                <a:spcPct val="100000"/>
              </a:lnSpc>
              <a:spcBef>
                <a:spcPts val="0"/>
              </a:spcBef>
            </a:pPr>
            <a:r>
              <a:rPr lang="en-US" sz="1600" dirty="0"/>
              <a:t>XRD with focused white/pink beam</a:t>
            </a:r>
          </a:p>
          <a:p>
            <a:pPr>
              <a:lnSpc>
                <a:spcPct val="100000"/>
              </a:lnSpc>
              <a:spcBef>
                <a:spcPts val="0"/>
              </a:spcBef>
            </a:pPr>
            <a:r>
              <a:rPr lang="en-US" sz="2000" dirty="0"/>
              <a:t>Other in-situ probes</a:t>
            </a:r>
          </a:p>
          <a:p>
            <a:pPr lvl="1">
              <a:lnSpc>
                <a:spcPct val="100000"/>
              </a:lnSpc>
              <a:spcBef>
                <a:spcPts val="0"/>
              </a:spcBef>
            </a:pPr>
            <a:r>
              <a:rPr lang="en-US" dirty="0" err="1"/>
              <a:t>Ultrasonics</a:t>
            </a:r>
            <a:endParaRPr lang="en-US" dirty="0"/>
          </a:p>
          <a:p>
            <a:pPr lvl="1">
              <a:lnSpc>
                <a:spcPct val="100000"/>
              </a:lnSpc>
              <a:spcBef>
                <a:spcPts val="0"/>
              </a:spcBef>
            </a:pPr>
            <a:r>
              <a:rPr lang="en-US" dirty="0"/>
              <a:t>Acoustic emission</a:t>
            </a:r>
          </a:p>
          <a:p>
            <a:pPr lvl="1">
              <a:lnSpc>
                <a:spcPct val="100000"/>
              </a:lnSpc>
              <a:spcBef>
                <a:spcPts val="0"/>
              </a:spcBef>
            </a:pPr>
            <a:r>
              <a:rPr lang="en-US" dirty="0"/>
              <a:t>Electrical conductivity (user contribution) </a:t>
            </a:r>
          </a:p>
          <a:p>
            <a:pPr marL="0" indent="0">
              <a:buNone/>
            </a:pPr>
            <a:endParaRPr lang="en-US" sz="2400" dirty="0"/>
          </a:p>
        </p:txBody>
      </p:sp>
      <p:sp>
        <p:nvSpPr>
          <p:cNvPr id="4" name="Title 1"/>
          <p:cNvSpPr>
            <a:spLocks noGrp="1"/>
          </p:cNvSpPr>
          <p:nvPr>
            <p:ph type="title"/>
          </p:nvPr>
        </p:nvSpPr>
        <p:spPr>
          <a:xfrm>
            <a:off x="427871" y="320034"/>
            <a:ext cx="8341869" cy="595084"/>
          </a:xfrm>
        </p:spPr>
        <p:txBody>
          <a:bodyPr>
            <a:normAutofit fontScale="90000"/>
          </a:bodyPr>
          <a:lstStyle/>
          <a:p>
            <a:pPr algn="ctr"/>
            <a:r>
              <a:rPr lang="en-US" sz="2700" b="1" dirty="0" smtClean="0">
                <a:solidFill>
                  <a:srgbClr val="0066FF"/>
                </a:solidFill>
                <a:latin typeface="Arial" panose="020B0604020202020204" pitchFamily="34" charset="0"/>
                <a:cs typeface="Arial" panose="020B0604020202020204" pitchFamily="34" charset="0"/>
              </a:rPr>
              <a:t>Large Volume </a:t>
            </a:r>
            <a:r>
              <a:rPr lang="en-US" sz="2700" b="1" dirty="0">
                <a:solidFill>
                  <a:srgbClr val="0066FF"/>
                </a:solidFill>
                <a:latin typeface="Arial" panose="020B0604020202020204" pitchFamily="34" charset="0"/>
                <a:cs typeface="Arial" panose="020B0604020202020204" pitchFamily="34" charset="0"/>
              </a:rPr>
              <a:t>P</a:t>
            </a:r>
            <a:r>
              <a:rPr lang="en-US" sz="2700" b="1" dirty="0" smtClean="0">
                <a:solidFill>
                  <a:srgbClr val="0066FF"/>
                </a:solidFill>
                <a:latin typeface="Arial" panose="020B0604020202020204" pitchFamily="34" charset="0"/>
                <a:cs typeface="Arial" panose="020B0604020202020204" pitchFamily="34" charset="0"/>
              </a:rPr>
              <a:t>ress </a:t>
            </a:r>
            <a:r>
              <a:rPr lang="en-US" sz="2700" b="1" dirty="0">
                <a:solidFill>
                  <a:srgbClr val="0066FF"/>
                </a:solidFill>
                <a:latin typeface="Arial" panose="020B0604020202020204" pitchFamily="34" charset="0"/>
                <a:cs typeface="Arial" panose="020B0604020202020204" pitchFamily="34" charset="0"/>
              </a:rPr>
              <a:t>P</a:t>
            </a:r>
            <a:r>
              <a:rPr lang="en-US" sz="2700" b="1" dirty="0" smtClean="0">
                <a:solidFill>
                  <a:srgbClr val="0066FF"/>
                </a:solidFill>
                <a:latin typeface="Arial" panose="020B0604020202020204" pitchFamily="34" charset="0"/>
                <a:cs typeface="Arial" panose="020B0604020202020204" pitchFamily="34" charset="0"/>
              </a:rPr>
              <a:t>rogram: 250 </a:t>
            </a:r>
            <a:r>
              <a:rPr lang="en-US" sz="2700" b="1" dirty="0">
                <a:solidFill>
                  <a:srgbClr val="0066FF"/>
                </a:solidFill>
                <a:latin typeface="Arial" panose="020B0604020202020204" pitchFamily="34" charset="0"/>
                <a:cs typeface="Arial" panose="020B0604020202020204" pitchFamily="34" charset="0"/>
              </a:rPr>
              <a:t>ton LVP in 13-BM-D</a:t>
            </a:r>
          </a:p>
        </p:txBody>
      </p:sp>
      <p:pic>
        <p:nvPicPr>
          <p:cNvPr id="6" name="Picture 4" descr="P1010045"/>
          <p:cNvPicPr>
            <a:picLocks noChangeAspect="1" noChangeArrowheads="1"/>
          </p:cNvPicPr>
          <p:nvPr/>
        </p:nvPicPr>
        <p:blipFill>
          <a:blip r:embed="rId3" cstate="print"/>
          <a:srcRect l="307" t="27536" r="2144" b="31870"/>
          <a:stretch>
            <a:fillRect/>
          </a:stretch>
        </p:blipFill>
        <p:spPr bwMode="auto">
          <a:xfrm>
            <a:off x="82061" y="4472029"/>
            <a:ext cx="4992240" cy="1495017"/>
          </a:xfrm>
          <a:prstGeom prst="rect">
            <a:avLst/>
          </a:prstGeom>
          <a:noFill/>
          <a:ln w="38100">
            <a:noFill/>
            <a:miter lim="800000"/>
            <a:headEnd/>
            <a:tailEnd/>
          </a:ln>
        </p:spPr>
      </p:pic>
    </p:spTree>
    <p:extLst>
      <p:ext uri="{BB962C8B-B14F-4D97-AF65-F5344CB8AC3E}">
        <p14:creationId xmlns:p14="http://schemas.microsoft.com/office/powerpoint/2010/main" val="18836430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Users\Yanbin Wang\Documents\All\GSECARS\13-ID-D\Table modified_2012\P10001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50" r="21658" b="8849"/>
          <a:stretch/>
        </p:blipFill>
        <p:spPr bwMode="auto">
          <a:xfrm>
            <a:off x="5017477" y="1035734"/>
            <a:ext cx="4048680" cy="3346655"/>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892" y="243060"/>
            <a:ext cx="9038491" cy="711437"/>
          </a:xfrm>
        </p:spPr>
        <p:txBody>
          <a:bodyPr>
            <a:noAutofit/>
          </a:bodyPr>
          <a:lstStyle/>
          <a:p>
            <a:pPr algn="ctr"/>
            <a:r>
              <a:rPr lang="en-US" sz="2800" b="1" dirty="0" smtClean="0">
                <a:solidFill>
                  <a:srgbClr val="0066FF"/>
                </a:solidFill>
                <a:latin typeface="Arial" panose="020B0604020202020204" pitchFamily="34" charset="0"/>
                <a:cs typeface="Arial" panose="020B0604020202020204" pitchFamily="34" charset="0"/>
              </a:rPr>
              <a:t>LVP Program</a:t>
            </a:r>
            <a:r>
              <a:rPr lang="en-US" sz="2800" b="1" dirty="0">
                <a:solidFill>
                  <a:srgbClr val="0066FF"/>
                </a:solidFill>
                <a:latin typeface="Arial" panose="020B0604020202020204" pitchFamily="34" charset="0"/>
                <a:cs typeface="Arial" panose="020B0604020202020204" pitchFamily="34" charset="0"/>
              </a:rPr>
              <a:t>: </a:t>
            </a:r>
            <a:r>
              <a:rPr lang="en-US" sz="2800" b="1" dirty="0" smtClean="0">
                <a:solidFill>
                  <a:srgbClr val="0066FF"/>
                </a:solidFill>
                <a:latin typeface="Arial" panose="020B0604020202020204" pitchFamily="34" charset="0"/>
                <a:cs typeface="Arial" panose="020B0604020202020204" pitchFamily="34" charset="0"/>
              </a:rPr>
              <a:t>1000 </a:t>
            </a:r>
            <a:r>
              <a:rPr lang="en-US" sz="2800" b="1" dirty="0">
                <a:solidFill>
                  <a:srgbClr val="0066FF"/>
                </a:solidFill>
                <a:latin typeface="Arial" panose="020B0604020202020204" pitchFamily="34" charset="0"/>
                <a:cs typeface="Arial" panose="020B0604020202020204" pitchFamily="34" charset="0"/>
              </a:rPr>
              <a:t>ton </a:t>
            </a:r>
            <a:r>
              <a:rPr lang="en-US" sz="2800" b="1" dirty="0" smtClean="0">
                <a:solidFill>
                  <a:srgbClr val="0066FF"/>
                </a:solidFill>
                <a:latin typeface="Arial" panose="020B0604020202020204" pitchFamily="34" charset="0"/>
                <a:cs typeface="Arial" panose="020B0604020202020204" pitchFamily="34" charset="0"/>
              </a:rPr>
              <a:t>press </a:t>
            </a:r>
            <a:r>
              <a:rPr lang="en-US" sz="2800" b="1" dirty="0">
                <a:solidFill>
                  <a:srgbClr val="0066FF"/>
                </a:solidFill>
                <a:latin typeface="Arial" panose="020B0604020202020204" pitchFamily="34" charset="0"/>
                <a:cs typeface="Arial" panose="020B0604020202020204" pitchFamily="34" charset="0"/>
              </a:rPr>
              <a:t>in 13-ID-D</a:t>
            </a:r>
            <a:endParaRPr lang="en-US" sz="2800" dirty="0">
              <a:solidFill>
                <a:srgbClr val="0066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1079" y="1085217"/>
            <a:ext cx="4670553" cy="3287492"/>
          </a:xfrm>
        </p:spPr>
        <p:txBody>
          <a:bodyPr/>
          <a:lstStyle/>
          <a:p>
            <a:r>
              <a:rPr lang="en-US" dirty="0" smtClean="0"/>
              <a:t>Primarily </a:t>
            </a:r>
            <a:r>
              <a:rPr lang="en-US" dirty="0"/>
              <a:t>white mode, mono since 2012</a:t>
            </a:r>
          </a:p>
          <a:p>
            <a:r>
              <a:rPr lang="en-US" dirty="0"/>
              <a:t>T-25 module (30 </a:t>
            </a:r>
            <a:r>
              <a:rPr lang="en-US" dirty="0" err="1"/>
              <a:t>GPa</a:t>
            </a:r>
            <a:r>
              <a:rPr lang="en-US" dirty="0"/>
              <a:t>, 3000 K)</a:t>
            </a:r>
          </a:p>
          <a:p>
            <a:r>
              <a:rPr lang="en-US" dirty="0" smtClean="0"/>
              <a:t>DDIA-30</a:t>
            </a:r>
            <a:endParaRPr lang="en-US" dirty="0"/>
          </a:p>
          <a:p>
            <a:pPr lvl="1"/>
            <a:r>
              <a:rPr lang="en-US" dirty="0"/>
              <a:t>Deformation mode (25 </a:t>
            </a:r>
            <a:r>
              <a:rPr lang="en-US" dirty="0" err="1"/>
              <a:t>GPa</a:t>
            </a:r>
            <a:r>
              <a:rPr lang="en-US" dirty="0"/>
              <a:t>, 2300 K)</a:t>
            </a:r>
          </a:p>
          <a:p>
            <a:pPr lvl="1"/>
            <a:r>
              <a:rPr lang="en-US" dirty="0"/>
              <a:t>Double stage mode (50 </a:t>
            </a:r>
            <a:r>
              <a:rPr lang="en-US" dirty="0" err="1"/>
              <a:t>GPa</a:t>
            </a:r>
            <a:r>
              <a:rPr lang="en-US" dirty="0"/>
              <a:t>, 2000 K)</a:t>
            </a:r>
          </a:p>
          <a:p>
            <a:r>
              <a:rPr lang="en-US" dirty="0"/>
              <a:t> Other in-situ probes</a:t>
            </a:r>
          </a:p>
          <a:p>
            <a:pPr lvl="1"/>
            <a:r>
              <a:rPr lang="en-US" dirty="0" err="1"/>
              <a:t>Ultrasonics</a:t>
            </a:r>
            <a:r>
              <a:rPr lang="en-US" dirty="0"/>
              <a:t> </a:t>
            </a:r>
          </a:p>
          <a:p>
            <a:pPr lvl="1"/>
            <a:r>
              <a:rPr lang="en-US" dirty="0"/>
              <a:t>Acoustic emission</a:t>
            </a:r>
          </a:p>
          <a:p>
            <a:pPr lvl="1"/>
            <a:r>
              <a:rPr lang="en-US" dirty="0"/>
              <a:t>Electrical conductivity</a:t>
            </a:r>
          </a:p>
          <a:p>
            <a:endParaRPr lang="en-US" dirty="0"/>
          </a:p>
        </p:txBody>
      </p:sp>
      <p:pic>
        <p:nvPicPr>
          <p:cNvPr id="5" name="Picture 3" descr="DSC00073"/>
          <p:cNvPicPr>
            <a:picLocks noChangeAspect="1" noChangeArrowheads="1"/>
          </p:cNvPicPr>
          <p:nvPr/>
        </p:nvPicPr>
        <p:blipFill>
          <a:blip r:embed="rId3" cstate="print"/>
          <a:srcRect l="9259" t="2898"/>
          <a:stretch>
            <a:fillRect/>
          </a:stretch>
        </p:blipFill>
        <p:spPr bwMode="auto">
          <a:xfrm>
            <a:off x="3900112" y="4665509"/>
            <a:ext cx="2371733" cy="2162790"/>
          </a:xfrm>
          <a:prstGeom prst="rect">
            <a:avLst/>
          </a:prstGeom>
          <a:solidFill>
            <a:schemeClr val="bg1"/>
          </a:solidFill>
          <a:ln w="28575">
            <a:noFill/>
            <a:miter lim="800000"/>
            <a:headEnd/>
            <a:tailEnd/>
          </a:ln>
        </p:spPr>
      </p:pic>
      <p:pic>
        <p:nvPicPr>
          <p:cNvPr id="6" name="Picture 5" descr="C:\Documents and Settings\Yanbin Wang\My Documents\All\temp\Wang\COMPRES\DDIA-30\report\Fig_10.jpg"/>
          <p:cNvPicPr>
            <a:picLocks noChangeAspect="1" noChangeArrowheads="1"/>
          </p:cNvPicPr>
          <p:nvPr/>
        </p:nvPicPr>
        <p:blipFill>
          <a:blip r:embed="rId4" cstate="print"/>
          <a:srcRect l="5000" t="1807" r="56453" b="50555"/>
          <a:stretch>
            <a:fillRect/>
          </a:stretch>
        </p:blipFill>
        <p:spPr bwMode="auto">
          <a:xfrm>
            <a:off x="1982870" y="4665509"/>
            <a:ext cx="2419535" cy="2162790"/>
          </a:xfrm>
          <a:prstGeom prst="rect">
            <a:avLst/>
          </a:prstGeom>
          <a:noFill/>
          <a:ln w="28575">
            <a:noFill/>
            <a:miter lim="800000"/>
            <a:headEnd/>
            <a:tailEnd/>
          </a:ln>
        </p:spPr>
      </p:pic>
      <p:pic>
        <p:nvPicPr>
          <p:cNvPr id="7" name="Picture 2" descr="IMG_1366"/>
          <p:cNvPicPr>
            <a:picLocks noChangeAspect="1" noChangeArrowheads="1"/>
          </p:cNvPicPr>
          <p:nvPr/>
        </p:nvPicPr>
        <p:blipFill>
          <a:blip r:embed="rId5" cstate="print"/>
          <a:srcRect r="7256"/>
          <a:stretch>
            <a:fillRect/>
          </a:stretch>
        </p:blipFill>
        <p:spPr bwMode="auto">
          <a:xfrm>
            <a:off x="907784" y="5507729"/>
            <a:ext cx="1352330" cy="1095504"/>
          </a:xfrm>
          <a:prstGeom prst="rect">
            <a:avLst/>
          </a:prstGeom>
          <a:noFill/>
          <a:ln w="9525">
            <a:noFill/>
            <a:miter lim="800000"/>
            <a:headEnd/>
            <a:tailEnd/>
          </a:ln>
        </p:spPr>
      </p:pic>
    </p:spTree>
    <p:extLst>
      <p:ext uri="{BB962C8B-B14F-4D97-AF65-F5344CB8AC3E}">
        <p14:creationId xmlns:p14="http://schemas.microsoft.com/office/powerpoint/2010/main" val="17742829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 descr="C:\Users\Yanbin Wang\Documents\All\GSECARS\Tooling\PE_Cell\June_2014_13IDC\P10008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9317" y="1728116"/>
            <a:ext cx="3510489" cy="26328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1705" y="187658"/>
            <a:ext cx="8582663" cy="692210"/>
          </a:xfrm>
        </p:spPr>
        <p:txBody>
          <a:bodyPr>
            <a:normAutofit fontScale="90000"/>
          </a:bodyPr>
          <a:lstStyle/>
          <a:p>
            <a:pPr algn="ctr"/>
            <a:r>
              <a:rPr lang="en-US" b="1" dirty="0" smtClean="0">
                <a:solidFill>
                  <a:srgbClr val="0066FF"/>
                </a:solidFill>
                <a:latin typeface="Arial" panose="020B0604020202020204" pitchFamily="34" charset="0"/>
                <a:cs typeface="Arial" panose="020B0604020202020204" pitchFamily="34" charset="0"/>
              </a:rPr>
              <a:t>LVP program: 180 </a:t>
            </a:r>
            <a:r>
              <a:rPr lang="en-US" b="1" dirty="0">
                <a:solidFill>
                  <a:srgbClr val="0066FF"/>
                </a:solidFill>
                <a:latin typeface="Arial" panose="020B0604020202020204" pitchFamily="34" charset="0"/>
                <a:cs typeface="Arial" panose="020B0604020202020204" pitchFamily="34" charset="0"/>
              </a:rPr>
              <a:t>ton Paris-Edinburgh press in 13-ID-C</a:t>
            </a:r>
            <a:endParaRPr lang="en-US" dirty="0">
              <a:solidFill>
                <a:srgbClr val="0066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2218" y="1098522"/>
            <a:ext cx="5630706" cy="3896882"/>
          </a:xfrm>
        </p:spPr>
        <p:txBody>
          <a:bodyPr>
            <a:normAutofit fontScale="92500" lnSpcReduction="10000"/>
          </a:bodyPr>
          <a:lstStyle/>
          <a:p>
            <a:r>
              <a:rPr lang="en-US" dirty="0" smtClean="0"/>
              <a:t>Combined </a:t>
            </a:r>
            <a:r>
              <a:rPr lang="en-US" dirty="0"/>
              <a:t>expertise with DAC (focusing optics) and surface diffraction (general-purpose diffractometer)</a:t>
            </a:r>
          </a:p>
          <a:p>
            <a:r>
              <a:rPr lang="en-US" dirty="0"/>
              <a:t>PE press in collaboration with </a:t>
            </a:r>
            <a:r>
              <a:rPr lang="en-US" dirty="0" smtClean="0"/>
              <a:t>HP-CAT </a:t>
            </a:r>
          </a:p>
          <a:p>
            <a:r>
              <a:rPr lang="en-US" dirty="0" smtClean="0"/>
              <a:t>Angle-dispersive </a:t>
            </a:r>
            <a:r>
              <a:rPr lang="en-US" dirty="0"/>
              <a:t>diffraction for liquid structure studies</a:t>
            </a:r>
          </a:p>
          <a:p>
            <a:pPr lvl="1"/>
            <a:r>
              <a:rPr lang="en-US" dirty="0"/>
              <a:t>Double focusing</a:t>
            </a:r>
          </a:p>
          <a:p>
            <a:pPr lvl="1"/>
            <a:r>
              <a:rPr lang="en-US" dirty="0" err="1"/>
              <a:t>Soller</a:t>
            </a:r>
            <a:r>
              <a:rPr lang="en-US" dirty="0"/>
              <a:t> slits for beam collimation</a:t>
            </a:r>
          </a:p>
          <a:p>
            <a:pPr lvl="1"/>
            <a:r>
              <a:rPr lang="en-US" dirty="0" err="1"/>
              <a:t>CdTe</a:t>
            </a:r>
            <a:r>
              <a:rPr lang="en-US" dirty="0"/>
              <a:t> </a:t>
            </a:r>
            <a:r>
              <a:rPr lang="en-US" dirty="0" smtClean="0"/>
              <a:t>single photon </a:t>
            </a:r>
            <a:r>
              <a:rPr lang="en-US" dirty="0"/>
              <a:t>counting detector</a:t>
            </a:r>
          </a:p>
          <a:p>
            <a:pPr lvl="1"/>
            <a:r>
              <a:rPr lang="en-US" dirty="0"/>
              <a:t>Structure of silicate melts to 10 </a:t>
            </a:r>
            <a:r>
              <a:rPr lang="en-US" dirty="0" err="1"/>
              <a:t>GPa</a:t>
            </a:r>
            <a:endParaRPr lang="en-US" dirty="0"/>
          </a:p>
          <a:p>
            <a:pPr lvl="1"/>
            <a:r>
              <a:rPr lang="en-US" dirty="0"/>
              <a:t>Double-stage for glasses to ~100 </a:t>
            </a:r>
            <a:r>
              <a:rPr lang="en-US" dirty="0" err="1"/>
              <a:t>GPa</a:t>
            </a:r>
            <a:endParaRPr lang="en-US" dirty="0"/>
          </a:p>
          <a:p>
            <a:r>
              <a:rPr lang="en-US" dirty="0"/>
              <a:t>System portable</a:t>
            </a:r>
          </a:p>
          <a:p>
            <a:pPr lvl="1"/>
            <a:r>
              <a:rPr lang="en-US" dirty="0"/>
              <a:t>13-IDD</a:t>
            </a:r>
          </a:p>
          <a:p>
            <a:pPr lvl="1"/>
            <a:r>
              <a:rPr lang="en-US" dirty="0"/>
              <a:t>13-BMD</a:t>
            </a:r>
          </a:p>
        </p:txBody>
      </p:sp>
      <p:pic>
        <p:nvPicPr>
          <p:cNvPr id="25" name="Picture 2" descr="C:\Users\Yanbin Wang\Dropbox\Camera Uploads\2018-07-26 16.28.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08" r="2481"/>
          <a:stretch/>
        </p:blipFill>
        <p:spPr bwMode="auto">
          <a:xfrm>
            <a:off x="2149060" y="4018177"/>
            <a:ext cx="2927032" cy="2579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0108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2"/>
          <p:cNvSpPr>
            <a:spLocks noGrp="1"/>
          </p:cNvSpPr>
          <p:nvPr>
            <p:ph type="title"/>
          </p:nvPr>
        </p:nvSpPr>
        <p:spPr>
          <a:xfrm>
            <a:off x="664443" y="320250"/>
            <a:ext cx="7886700" cy="693968"/>
          </a:xfrm>
        </p:spPr>
        <p:txBody>
          <a:bodyPr>
            <a:noAutofit/>
          </a:bodyPr>
          <a:lstStyle/>
          <a:p>
            <a:pPr algn="ctr"/>
            <a:r>
              <a:rPr lang="en-US" sz="2700" b="1" dirty="0">
                <a:solidFill>
                  <a:srgbClr val="0066FF"/>
                </a:solidFill>
                <a:latin typeface="Arial" panose="020B0604020202020204" pitchFamily="34" charset="0"/>
                <a:cs typeface="Arial" panose="020B0604020202020204" pitchFamily="34" charset="0"/>
              </a:rPr>
              <a:t>Puzzling deep focus earthquakes</a:t>
            </a:r>
            <a:endParaRPr lang="en-US" sz="2700" dirty="0">
              <a:solidFill>
                <a:srgbClr val="0066FF"/>
              </a:solidFill>
              <a:latin typeface="Arial" panose="020B0604020202020204" pitchFamily="34" charset="0"/>
              <a:cs typeface="Arial" panose="020B0604020202020204" pitchFamily="34" charset="0"/>
            </a:endParaRPr>
          </a:p>
        </p:txBody>
      </p:sp>
      <p:grpSp>
        <p:nvGrpSpPr>
          <p:cNvPr id="5" name="Group 4"/>
          <p:cNvGrpSpPr/>
          <p:nvPr/>
        </p:nvGrpSpPr>
        <p:grpSpPr>
          <a:xfrm>
            <a:off x="668913" y="1508824"/>
            <a:ext cx="4775208" cy="4190336"/>
            <a:chOff x="262880" y="985542"/>
            <a:chExt cx="5506046" cy="5159732"/>
          </a:xfrm>
        </p:grpSpPr>
        <p:pic>
          <p:nvPicPr>
            <p:cNvPr id="6" name="Picture 2" descr="http://www.pnas.org/content/104/22/9133/F1.large.jpg"/>
            <p:cNvPicPr>
              <a:picLocks noChangeAspect="1" noChangeArrowheads="1"/>
            </p:cNvPicPr>
            <p:nvPr/>
          </p:nvPicPr>
          <p:blipFill rotWithShape="1">
            <a:blip r:embed="rId2" cstate="print"/>
            <a:srcRect l="4123" r="3317" b="56738"/>
            <a:stretch/>
          </p:blipFill>
          <p:spPr bwMode="auto">
            <a:xfrm rot="5400000">
              <a:off x="-518820" y="1767242"/>
              <a:ext cx="5159732" cy="3596331"/>
            </a:xfrm>
            <a:prstGeom prst="rect">
              <a:avLst/>
            </a:prstGeom>
            <a:noFill/>
          </p:spPr>
        </p:pic>
        <p:sp>
          <p:nvSpPr>
            <p:cNvPr id="7" name="TextBox 6"/>
            <p:cNvSpPr txBox="1"/>
            <p:nvPr/>
          </p:nvSpPr>
          <p:spPr>
            <a:xfrm>
              <a:off x="2648365" y="5626245"/>
              <a:ext cx="1085345" cy="312657"/>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(Green, 2005)</a:t>
              </a:r>
            </a:p>
          </p:txBody>
        </p:sp>
        <p:sp>
          <p:nvSpPr>
            <p:cNvPr id="8" name="Right Brace 7"/>
            <p:cNvSpPr/>
            <p:nvPr/>
          </p:nvSpPr>
          <p:spPr>
            <a:xfrm>
              <a:off x="3912467" y="1818844"/>
              <a:ext cx="296562" cy="1732779"/>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b="0" i="0">
                <a:solidFill>
                  <a:prstClr val="black"/>
                </a:solidFill>
                <a:latin typeface="Calibri" panose="020F0502020204030204"/>
              </a:endParaRPr>
            </a:p>
          </p:txBody>
        </p:sp>
        <p:sp>
          <p:nvSpPr>
            <p:cNvPr id="9" name="Right Brace 8"/>
            <p:cNvSpPr/>
            <p:nvPr/>
          </p:nvSpPr>
          <p:spPr>
            <a:xfrm>
              <a:off x="3916586" y="3557114"/>
              <a:ext cx="296562" cy="2413600"/>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b="0" i="0">
                <a:solidFill>
                  <a:prstClr val="black"/>
                </a:solidFill>
                <a:latin typeface="Calibri" panose="020F0502020204030204"/>
              </a:endParaRPr>
            </a:p>
          </p:txBody>
        </p:sp>
        <p:sp>
          <p:nvSpPr>
            <p:cNvPr id="10" name="TextBox 9"/>
            <p:cNvSpPr txBox="1"/>
            <p:nvPr/>
          </p:nvSpPr>
          <p:spPr>
            <a:xfrm rot="16200000">
              <a:off x="3606953" y="2392455"/>
              <a:ext cx="1917392" cy="585554"/>
            </a:xfrm>
            <a:prstGeom prst="rect">
              <a:avLst/>
            </a:prstGeom>
            <a:noFill/>
          </p:spPr>
          <p:txBody>
            <a:bodyPr wrap="none" rtlCol="0">
              <a:spAutoFit/>
            </a:bodyPr>
            <a:lstStyle/>
            <a:p>
              <a:pPr algn="ctr" defTabSz="685800" eaLnBrk="1" fontAlgn="auto" hangingPunct="1">
                <a:spcBef>
                  <a:spcPts val="0"/>
                </a:spcBef>
                <a:spcAft>
                  <a:spcPts val="0"/>
                </a:spcAft>
              </a:pPr>
              <a:r>
                <a:rPr lang="en-US" sz="1350" b="0" i="0" dirty="0">
                  <a:solidFill>
                    <a:srgbClr val="C00000"/>
                  </a:solidFill>
                  <a:latin typeface="Calibri" panose="020F0502020204030204"/>
                  <a:ea typeface="+mn-ea"/>
                </a:rPr>
                <a:t>Intermediate depth</a:t>
              </a:r>
            </a:p>
            <a:p>
              <a:pPr algn="ctr" defTabSz="685800" eaLnBrk="1" fontAlgn="auto" hangingPunct="1">
                <a:spcBef>
                  <a:spcPts val="0"/>
                </a:spcBef>
                <a:spcAft>
                  <a:spcPts val="0"/>
                </a:spcAft>
              </a:pPr>
              <a:r>
                <a:rPr lang="en-US" sz="1350" b="0" i="0" dirty="0">
                  <a:solidFill>
                    <a:srgbClr val="C00000"/>
                  </a:solidFill>
                  <a:latin typeface="Calibri" panose="020F0502020204030204"/>
                  <a:ea typeface="+mn-ea"/>
                </a:rPr>
                <a:t>earthquakes</a:t>
              </a:r>
            </a:p>
          </p:txBody>
        </p:sp>
        <p:sp>
          <p:nvSpPr>
            <p:cNvPr id="11" name="TextBox 10"/>
            <p:cNvSpPr txBox="1"/>
            <p:nvPr/>
          </p:nvSpPr>
          <p:spPr>
            <a:xfrm rot="16200000">
              <a:off x="3914557" y="4483095"/>
              <a:ext cx="1302185" cy="585554"/>
            </a:xfrm>
            <a:prstGeom prst="rect">
              <a:avLst/>
            </a:prstGeom>
            <a:noFill/>
          </p:spPr>
          <p:txBody>
            <a:bodyPr wrap="none" rtlCol="0">
              <a:spAutoFit/>
            </a:bodyPr>
            <a:lstStyle/>
            <a:p>
              <a:pPr algn="ctr" defTabSz="685800" eaLnBrk="1" fontAlgn="auto" hangingPunct="1">
                <a:spcBef>
                  <a:spcPts val="0"/>
                </a:spcBef>
                <a:spcAft>
                  <a:spcPts val="0"/>
                </a:spcAft>
              </a:pPr>
              <a:r>
                <a:rPr lang="en-US" sz="1350" b="0" i="0" dirty="0">
                  <a:solidFill>
                    <a:srgbClr val="C00000"/>
                  </a:solidFill>
                  <a:latin typeface="Calibri" panose="020F0502020204030204"/>
                  <a:ea typeface="+mn-ea"/>
                </a:rPr>
                <a:t>Deep-focus</a:t>
              </a:r>
            </a:p>
            <a:p>
              <a:pPr algn="ctr" defTabSz="685800" eaLnBrk="1" fontAlgn="auto" hangingPunct="1">
                <a:spcBef>
                  <a:spcPts val="0"/>
                </a:spcBef>
                <a:spcAft>
                  <a:spcPts val="0"/>
                </a:spcAft>
              </a:pPr>
              <a:r>
                <a:rPr lang="en-US" sz="1350" b="0" i="0" dirty="0">
                  <a:solidFill>
                    <a:srgbClr val="C00000"/>
                  </a:solidFill>
                  <a:latin typeface="Calibri" panose="020F0502020204030204"/>
                  <a:ea typeface="+mn-ea"/>
                </a:rPr>
                <a:t>earthquakes</a:t>
              </a:r>
            </a:p>
          </p:txBody>
        </p:sp>
        <p:sp>
          <p:nvSpPr>
            <p:cNvPr id="12" name="Right Brace 11"/>
            <p:cNvSpPr/>
            <p:nvPr/>
          </p:nvSpPr>
          <p:spPr>
            <a:xfrm>
              <a:off x="4746203" y="1818843"/>
              <a:ext cx="373224" cy="4217769"/>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b="0" i="0">
                <a:solidFill>
                  <a:prstClr val="black"/>
                </a:solidFill>
                <a:latin typeface="Calibri" panose="020F0502020204030204"/>
              </a:endParaRPr>
            </a:p>
          </p:txBody>
        </p:sp>
        <p:sp>
          <p:nvSpPr>
            <p:cNvPr id="13" name="TextBox 12"/>
            <p:cNvSpPr txBox="1"/>
            <p:nvPr/>
          </p:nvSpPr>
          <p:spPr>
            <a:xfrm rot="16200000">
              <a:off x="4724640" y="3643748"/>
              <a:ext cx="1503018" cy="585554"/>
            </a:xfrm>
            <a:prstGeom prst="rect">
              <a:avLst/>
            </a:prstGeom>
            <a:noFill/>
          </p:spPr>
          <p:txBody>
            <a:bodyPr wrap="square" rtlCol="0">
              <a:spAutoFit/>
            </a:bodyPr>
            <a:lstStyle/>
            <a:p>
              <a:pPr algn="ctr" defTabSz="685800" eaLnBrk="1" fontAlgn="auto" hangingPunct="1">
                <a:spcBef>
                  <a:spcPts val="0"/>
                </a:spcBef>
                <a:spcAft>
                  <a:spcPts val="0"/>
                </a:spcAft>
              </a:pPr>
              <a:r>
                <a:rPr lang="en-US" sz="1350" b="0" i="0" dirty="0">
                  <a:solidFill>
                    <a:srgbClr val="C00000"/>
                  </a:solidFill>
                  <a:latin typeface="Calibri" panose="020F0502020204030204"/>
                  <a:ea typeface="+mn-ea"/>
                </a:rPr>
                <a:t>Deep earthquakes</a:t>
              </a:r>
            </a:p>
          </p:txBody>
        </p:sp>
      </p:grpSp>
      <p:sp>
        <p:nvSpPr>
          <p:cNvPr id="18" name="TextBox 17"/>
          <p:cNvSpPr txBox="1"/>
          <p:nvPr/>
        </p:nvSpPr>
        <p:spPr>
          <a:xfrm>
            <a:off x="2013969" y="3243512"/>
            <a:ext cx="1357807" cy="830997"/>
          </a:xfrm>
          <a:prstGeom prst="rect">
            <a:avLst/>
          </a:prstGeom>
          <a:noFill/>
          <a:ln>
            <a:solidFill>
              <a:srgbClr val="C00000"/>
            </a:solidFill>
          </a:ln>
        </p:spPr>
        <p:txBody>
          <a:bodyPr wrap="square" rtlCol="0">
            <a:spAutoFit/>
          </a:bodyPr>
          <a:lstStyle/>
          <a:p>
            <a:pPr defTabSz="685800" eaLnBrk="1" fontAlgn="auto" hangingPunct="1">
              <a:spcBef>
                <a:spcPts val="0"/>
              </a:spcBef>
              <a:spcAft>
                <a:spcPts val="0"/>
              </a:spcAft>
            </a:pPr>
            <a:r>
              <a:rPr lang="en-US" b="0" i="0" u="sng" dirty="0">
                <a:solidFill>
                  <a:prstClr val="black"/>
                </a:solidFill>
                <a:latin typeface="Calibri" panose="020F0502020204030204"/>
                <a:ea typeface="+mn-ea"/>
              </a:rPr>
              <a:t>“</a:t>
            </a:r>
            <a:r>
              <a:rPr lang="en-US" b="0" i="0" u="sng" dirty="0" err="1">
                <a:solidFill>
                  <a:prstClr val="black"/>
                </a:solidFill>
                <a:latin typeface="Calibri" panose="020F0502020204030204"/>
                <a:ea typeface="+mn-ea"/>
              </a:rPr>
              <a:t>Goetze</a:t>
            </a:r>
            <a:r>
              <a:rPr lang="en-US" b="0" i="0" u="sng" dirty="0">
                <a:solidFill>
                  <a:prstClr val="black"/>
                </a:solidFill>
                <a:latin typeface="Calibri" panose="020F0502020204030204"/>
                <a:ea typeface="+mn-ea"/>
              </a:rPr>
              <a:t> criterion”</a:t>
            </a:r>
            <a:r>
              <a:rPr lang="en-US" b="0" i="0" dirty="0">
                <a:solidFill>
                  <a:prstClr val="black"/>
                </a:solidFill>
                <a:latin typeface="Calibri" panose="020F0502020204030204"/>
                <a:ea typeface="+mn-ea"/>
              </a:rPr>
              <a:t>:</a:t>
            </a:r>
          </a:p>
          <a:p>
            <a:pPr defTabSz="685800" eaLnBrk="1" fontAlgn="auto" hangingPunct="1">
              <a:spcBef>
                <a:spcPts val="0"/>
              </a:spcBef>
              <a:spcAft>
                <a:spcPts val="0"/>
              </a:spcAft>
            </a:pPr>
            <a:r>
              <a:rPr lang="en-US" b="0" i="0" dirty="0">
                <a:solidFill>
                  <a:prstClr val="black"/>
                </a:solidFill>
                <a:latin typeface="Calibri" panose="020F0502020204030204"/>
                <a:ea typeface="+mn-ea"/>
              </a:rPr>
              <a:t>When P &gt; strength, cracks cannot develop. </a:t>
            </a:r>
          </a:p>
        </p:txBody>
      </p:sp>
      <p:grpSp>
        <p:nvGrpSpPr>
          <p:cNvPr id="3" name="Group 2">
            <a:extLst>
              <a:ext uri="{FF2B5EF4-FFF2-40B4-BE49-F238E27FC236}">
                <a16:creationId xmlns:a16="http://schemas.microsoft.com/office/drawing/2014/main" id="{2B366D59-5E35-4C4C-A529-8F6421B1FCD1}"/>
              </a:ext>
            </a:extLst>
          </p:cNvPr>
          <p:cNvGrpSpPr/>
          <p:nvPr/>
        </p:nvGrpSpPr>
        <p:grpSpPr>
          <a:xfrm>
            <a:off x="5454135" y="3743276"/>
            <a:ext cx="2933891" cy="1862952"/>
            <a:chOff x="7093756" y="3767230"/>
            <a:chExt cx="3911855" cy="2483936"/>
          </a:xfrm>
        </p:grpSpPr>
        <p:pic>
          <p:nvPicPr>
            <p:cNvPr id="22" name="Picture 4" descr="Image result for metastable slab">
              <a:extLst>
                <a:ext uri="{FF2B5EF4-FFF2-40B4-BE49-F238E27FC236}">
                  <a16:creationId xmlns:a16="http://schemas.microsoft.com/office/drawing/2014/main" id="{8AE68ECB-C7CC-436C-8A77-298126CC85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5"/>
            <a:stretch/>
          </p:blipFill>
          <p:spPr bwMode="auto">
            <a:xfrm>
              <a:off x="7093756" y="3767230"/>
              <a:ext cx="3911855" cy="248393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8D20BC5-730C-452E-B42C-BFCC99993647}"/>
                </a:ext>
              </a:extLst>
            </p:cNvPr>
            <p:cNvSpPr txBox="1"/>
            <p:nvPr/>
          </p:nvSpPr>
          <p:spPr>
            <a:xfrm>
              <a:off x="8465603" y="5442531"/>
              <a:ext cx="2282326" cy="369332"/>
            </a:xfrm>
            <a:prstGeom prst="rect">
              <a:avLst/>
            </a:prstGeom>
            <a:noFill/>
          </p:spPr>
          <p:txBody>
            <a:bodyPr wrap="square" rtlCol="0">
              <a:spAutoFit/>
            </a:bodyPr>
            <a:lstStyle/>
            <a:p>
              <a:pPr algn="r" defTabSz="685800" eaLnBrk="1" fontAlgn="auto" hangingPunct="1">
                <a:spcBef>
                  <a:spcPts val="0"/>
                </a:spcBef>
                <a:spcAft>
                  <a:spcPts val="0"/>
                </a:spcAft>
              </a:pPr>
              <a:r>
                <a:rPr lang="en-US" b="0" i="0" dirty="0">
                  <a:solidFill>
                    <a:srgbClr val="FF0000"/>
                  </a:solidFill>
                  <a:latin typeface="Calibri" panose="020F0502020204030204"/>
                  <a:ea typeface="+mn-ea"/>
                </a:rPr>
                <a:t>Central Japan</a:t>
              </a:r>
            </a:p>
          </p:txBody>
        </p:sp>
        <p:sp>
          <p:nvSpPr>
            <p:cNvPr id="25" name="TextBox 24">
              <a:extLst>
                <a:ext uri="{FF2B5EF4-FFF2-40B4-BE49-F238E27FC236}">
                  <a16:creationId xmlns:a16="http://schemas.microsoft.com/office/drawing/2014/main" id="{F8F1969D-061D-496E-B2F6-6CB2AFD245CA}"/>
                </a:ext>
              </a:extLst>
            </p:cNvPr>
            <p:cNvSpPr txBox="1"/>
            <p:nvPr/>
          </p:nvSpPr>
          <p:spPr>
            <a:xfrm>
              <a:off x="7566833" y="4551471"/>
              <a:ext cx="1243555" cy="615553"/>
            </a:xfrm>
            <a:prstGeom prst="rect">
              <a:avLst/>
            </a:prstGeom>
            <a:noFill/>
          </p:spPr>
          <p:txBody>
            <a:bodyPr wrap="square" rtlCol="0">
              <a:spAutoFit/>
            </a:bodyPr>
            <a:lstStyle/>
            <a:p>
              <a:pPr defTabSz="685800" eaLnBrk="1" fontAlgn="auto" hangingPunct="1">
                <a:spcBef>
                  <a:spcPts val="0"/>
                </a:spcBef>
                <a:spcAft>
                  <a:spcPts val="0"/>
                </a:spcAft>
              </a:pPr>
              <a:r>
                <a:rPr lang="en-US" b="0" i="0" dirty="0">
                  <a:solidFill>
                    <a:prstClr val="black"/>
                  </a:solidFill>
                  <a:latin typeface="Calibri" panose="020F0502020204030204"/>
                  <a:ea typeface="+mn-ea"/>
                </a:rPr>
                <a:t>Metastable slab</a:t>
              </a:r>
            </a:p>
          </p:txBody>
        </p:sp>
        <p:cxnSp>
          <p:nvCxnSpPr>
            <p:cNvPr id="29" name="Straight Arrow Connector 28">
              <a:extLst>
                <a:ext uri="{FF2B5EF4-FFF2-40B4-BE49-F238E27FC236}">
                  <a16:creationId xmlns:a16="http://schemas.microsoft.com/office/drawing/2014/main" id="{A9858B65-2C15-4822-8186-6582F87511AB}"/>
                </a:ext>
              </a:extLst>
            </p:cNvPr>
            <p:cNvCxnSpPr>
              <a:cxnSpLocks/>
            </p:cNvCxnSpPr>
            <p:nvPr/>
          </p:nvCxnSpPr>
          <p:spPr>
            <a:xfrm>
              <a:off x="8112211" y="4881706"/>
              <a:ext cx="445134" cy="3119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423A9C30-80BF-449C-8642-1150113A3A24}"/>
              </a:ext>
            </a:extLst>
          </p:cNvPr>
          <p:cNvSpPr txBox="1"/>
          <p:nvPr/>
        </p:nvSpPr>
        <p:spPr>
          <a:xfrm>
            <a:off x="7469349" y="5426455"/>
            <a:ext cx="1366080" cy="253916"/>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Jiang et al., PEPI 2015</a:t>
            </a:r>
          </a:p>
        </p:txBody>
      </p:sp>
      <p:pic>
        <p:nvPicPr>
          <p:cNvPr id="30" name="Picture 8">
            <a:extLst>
              <a:ext uri="{FF2B5EF4-FFF2-40B4-BE49-F238E27FC236}">
                <a16:creationId xmlns:a16="http://schemas.microsoft.com/office/drawing/2014/main" id="{81CAC9E6-4C7C-46A1-8031-EC1C771C3CAF}"/>
              </a:ext>
            </a:extLst>
          </p:cNvPr>
          <p:cNvPicPr>
            <a:picLocks noChangeAspect="1"/>
          </p:cNvPicPr>
          <p:nvPr/>
        </p:nvPicPr>
        <p:blipFill>
          <a:blip r:embed="rId4">
            <a:extLst>
              <a:ext uri="{28A0092B-C50C-407E-A947-70E740481C1C}">
                <a14:useLocalDpi xmlns:a14="http://schemas.microsoft.com/office/drawing/2010/main" val="0"/>
              </a:ext>
            </a:extLst>
          </a:blip>
          <a:srcRect t="14516"/>
          <a:stretch>
            <a:fillRect/>
          </a:stretch>
        </p:blipFill>
        <p:spPr bwMode="auto">
          <a:xfrm>
            <a:off x="5564593" y="1585324"/>
            <a:ext cx="2772350" cy="206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5873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1072" y="964743"/>
            <a:ext cx="3381682" cy="2414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39969" y="273061"/>
            <a:ext cx="8525251" cy="668330"/>
          </a:xfrm>
        </p:spPr>
        <p:txBody>
          <a:bodyPr>
            <a:noAutofit/>
          </a:bodyPr>
          <a:lstStyle/>
          <a:p>
            <a:pPr algn="ctr"/>
            <a:r>
              <a:rPr lang="en-US" sz="3200" b="1" dirty="0">
                <a:solidFill>
                  <a:srgbClr val="0066FF"/>
                </a:solidFill>
                <a:latin typeface="Arial" panose="020B0604020202020204" pitchFamily="34" charset="0"/>
                <a:cs typeface="Arial" panose="020B0604020202020204" pitchFamily="34" charset="0"/>
              </a:rPr>
              <a:t>Acoustic emission and “</a:t>
            </a:r>
            <a:r>
              <a:rPr lang="en-US" sz="3200" b="1" dirty="0" err="1">
                <a:solidFill>
                  <a:srgbClr val="0066FF"/>
                </a:solidFill>
                <a:latin typeface="Arial" panose="020B0604020202020204" pitchFamily="34" charset="0"/>
                <a:cs typeface="Arial" panose="020B0604020202020204" pitchFamily="34" charset="0"/>
              </a:rPr>
              <a:t>nanoseismology</a:t>
            </a:r>
            <a:r>
              <a:rPr lang="en-US" sz="3200" b="1" dirty="0">
                <a:solidFill>
                  <a:srgbClr val="0066FF"/>
                </a:solidFill>
                <a:latin typeface="Arial" panose="020B0604020202020204" pitchFamily="34" charset="0"/>
                <a:cs typeface="Arial" panose="020B0604020202020204" pitchFamily="34" charset="0"/>
              </a:rPr>
              <a:t>”</a:t>
            </a:r>
            <a:endParaRPr lang="en-US" sz="3200" dirty="0">
              <a:solidFill>
                <a:srgbClr val="0066FF"/>
              </a:solidFill>
              <a:latin typeface="Arial" panose="020B0604020202020204" pitchFamily="34" charset="0"/>
              <a:cs typeface="Arial" panose="020B0604020202020204" pitchFamily="34" charset="0"/>
            </a:endParaRPr>
          </a:p>
        </p:txBody>
      </p:sp>
      <p:grpSp>
        <p:nvGrpSpPr>
          <p:cNvPr id="15" name="Group 18"/>
          <p:cNvGrpSpPr>
            <a:grpSpLocks/>
          </p:cNvGrpSpPr>
          <p:nvPr/>
        </p:nvGrpSpPr>
        <p:grpSpPr bwMode="auto">
          <a:xfrm>
            <a:off x="1334212" y="3937386"/>
            <a:ext cx="3325181" cy="2611620"/>
            <a:chOff x="439961" y="2619972"/>
            <a:chExt cx="4567237" cy="3436937"/>
          </a:xfrm>
        </p:grpSpPr>
        <p:graphicFrame>
          <p:nvGraphicFramePr>
            <p:cNvPr id="16" name="Object 4"/>
            <p:cNvGraphicFramePr>
              <a:graphicFrameLocks noChangeAspect="1"/>
            </p:cNvGraphicFramePr>
            <p:nvPr/>
          </p:nvGraphicFramePr>
          <p:xfrm>
            <a:off x="439961" y="2619972"/>
            <a:ext cx="4567237" cy="3436937"/>
          </p:xfrm>
          <a:graphic>
            <a:graphicData uri="http://schemas.openxmlformats.org/presentationml/2006/ole">
              <mc:AlternateContent xmlns:mc="http://schemas.openxmlformats.org/markup-compatibility/2006">
                <mc:Choice xmlns:v="urn:schemas-microsoft-com:vml" Requires="v">
                  <p:oleObj spid="_x0000_s7192" name="SPW 6.0 Graph" r:id="rId6" imgW="5613480" imgH="4227840" progId="SigmaPlotGraphicObject.4">
                    <p:embed/>
                  </p:oleObj>
                </mc:Choice>
                <mc:Fallback>
                  <p:oleObj name="SPW 6.0 Graph" r:id="rId6" imgW="5613480" imgH="4227840" progId="SigmaPlotGraphicObject.4">
                    <p:embed/>
                    <p:pic>
                      <p:nvPicPr>
                        <p:cNvPr id="1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961" y="2619972"/>
                          <a:ext cx="4567237" cy="343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Line 10"/>
            <p:cNvSpPr>
              <a:spLocks noChangeShapeType="1"/>
            </p:cNvSpPr>
            <p:nvPr/>
          </p:nvSpPr>
          <p:spPr bwMode="auto">
            <a:xfrm>
              <a:off x="1352508" y="4053481"/>
              <a:ext cx="69850" cy="977900"/>
            </a:xfrm>
            <a:prstGeom prst="line">
              <a:avLst/>
            </a:prstGeom>
            <a:noFill/>
            <a:ln w="9525">
              <a:solidFill>
                <a:srgbClr val="FF0000"/>
              </a:solidFill>
              <a:round/>
              <a:headEnd/>
              <a:tailEnd type="triangle" w="med" len="med"/>
            </a:ln>
          </p:spPr>
          <p:txBody>
            <a:bodyPr/>
            <a:lstStyle/>
            <a:p>
              <a:pPr defTabSz="685800" eaLnBrk="1" fontAlgn="auto" hangingPunct="1">
                <a:spcBef>
                  <a:spcPts val="0"/>
                </a:spcBef>
                <a:spcAft>
                  <a:spcPts val="0"/>
                </a:spcAft>
              </a:pPr>
              <a:endParaRPr lang="en-US" sz="1350" b="0" i="0">
                <a:solidFill>
                  <a:prstClr val="black"/>
                </a:solidFill>
                <a:latin typeface="Calibri" panose="020F0502020204030204"/>
                <a:ea typeface="+mn-ea"/>
              </a:endParaRPr>
            </a:p>
          </p:txBody>
        </p:sp>
        <p:sp>
          <p:nvSpPr>
            <p:cNvPr id="18" name="Line 11"/>
            <p:cNvSpPr>
              <a:spLocks noChangeShapeType="1"/>
            </p:cNvSpPr>
            <p:nvPr/>
          </p:nvSpPr>
          <p:spPr bwMode="auto">
            <a:xfrm>
              <a:off x="2230396" y="4066181"/>
              <a:ext cx="69850" cy="977900"/>
            </a:xfrm>
            <a:prstGeom prst="line">
              <a:avLst/>
            </a:prstGeom>
            <a:noFill/>
            <a:ln w="9525">
              <a:solidFill>
                <a:srgbClr val="FF0000"/>
              </a:solidFill>
              <a:round/>
              <a:headEnd/>
              <a:tailEnd type="triangle" w="med" len="med"/>
            </a:ln>
          </p:spPr>
          <p:txBody>
            <a:bodyPr/>
            <a:lstStyle/>
            <a:p>
              <a:pPr defTabSz="685800" eaLnBrk="1" fontAlgn="auto" hangingPunct="1">
                <a:spcBef>
                  <a:spcPts val="0"/>
                </a:spcBef>
                <a:spcAft>
                  <a:spcPts val="0"/>
                </a:spcAft>
              </a:pPr>
              <a:endParaRPr lang="en-US" sz="1350" b="0" i="0">
                <a:solidFill>
                  <a:prstClr val="black"/>
                </a:solidFill>
                <a:latin typeface="Calibri" panose="020F0502020204030204"/>
                <a:ea typeface="+mn-ea"/>
              </a:endParaRPr>
            </a:p>
          </p:txBody>
        </p:sp>
      </p:grpSp>
      <p:pic>
        <p:nvPicPr>
          <p:cNvPr id="19" name="Picture 18"/>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Lst>
          </a:blip>
          <a:srcRect l="20973" t="16345" r="20840" b="40393"/>
          <a:stretch>
            <a:fillRect/>
          </a:stretch>
        </p:blipFill>
        <p:spPr bwMode="auto">
          <a:xfrm>
            <a:off x="3217233" y="4246496"/>
            <a:ext cx="1183778" cy="1244238"/>
          </a:xfrm>
          <a:prstGeom prst="rect">
            <a:avLst/>
          </a:prstGeom>
          <a:noFill/>
          <a:ln w="9525">
            <a:noFill/>
            <a:miter lim="800000"/>
            <a:headEnd/>
            <a:tailEnd/>
          </a:ln>
        </p:spPr>
      </p:pic>
      <p:grpSp>
        <p:nvGrpSpPr>
          <p:cNvPr id="5" name="Group 21"/>
          <p:cNvGrpSpPr>
            <a:grpSpLocks/>
          </p:cNvGrpSpPr>
          <p:nvPr/>
        </p:nvGrpSpPr>
        <p:grpSpPr bwMode="auto">
          <a:xfrm>
            <a:off x="541459" y="1508915"/>
            <a:ext cx="1404831" cy="2258179"/>
            <a:chOff x="250825" y="1131888"/>
            <a:chExt cx="3209925" cy="4741862"/>
          </a:xfrm>
        </p:grpSpPr>
        <p:pic>
          <p:nvPicPr>
            <p:cNvPr id="6" name="Picture 7"/>
            <p:cNvPicPr>
              <a:picLocks noChangeAspect="1" noChangeArrowheads="1"/>
            </p:cNvPicPr>
            <p:nvPr/>
          </p:nvPicPr>
          <p:blipFill>
            <a:blip r:embed="rId10" cstate="print"/>
            <a:srcRect l="4170" b="7207"/>
            <a:stretch>
              <a:fillRect/>
            </a:stretch>
          </p:blipFill>
          <p:spPr bwMode="auto">
            <a:xfrm>
              <a:off x="250825" y="1131888"/>
              <a:ext cx="3209925" cy="4741862"/>
            </a:xfrm>
            <a:prstGeom prst="rect">
              <a:avLst/>
            </a:prstGeom>
            <a:noFill/>
            <a:ln w="9525">
              <a:solidFill>
                <a:schemeClr val="bg2"/>
              </a:solidFill>
              <a:miter lim="800000"/>
              <a:headEnd/>
              <a:tailEnd/>
            </a:ln>
          </p:spPr>
        </p:pic>
        <p:sp>
          <p:nvSpPr>
            <p:cNvPr id="7" name="Oval 8"/>
            <p:cNvSpPr>
              <a:spLocks noChangeArrowheads="1"/>
            </p:cNvSpPr>
            <p:nvPr/>
          </p:nvSpPr>
          <p:spPr bwMode="auto">
            <a:xfrm>
              <a:off x="2565400" y="3873500"/>
              <a:ext cx="88900" cy="241300"/>
            </a:xfrm>
            <a:prstGeom prst="ellipse">
              <a:avLst/>
            </a:prstGeom>
            <a:solidFill>
              <a:srgbClr val="A50021">
                <a:alpha val="45097"/>
              </a:srgbClr>
            </a:solidFill>
            <a:ln w="9525">
              <a:solidFill>
                <a:schemeClr val="bg2"/>
              </a:solidFill>
              <a:round/>
              <a:headEnd/>
              <a:tailEnd/>
            </a:ln>
          </p:spPr>
          <p:txBody>
            <a:bodyPr wrap="none" anchor="ctr"/>
            <a:lstStyle/>
            <a:p>
              <a:pPr defTabSz="685800" eaLnBrk="1" fontAlgn="auto" hangingPunct="1">
                <a:spcBef>
                  <a:spcPts val="0"/>
                </a:spcBef>
                <a:spcAft>
                  <a:spcPts val="0"/>
                </a:spcAft>
              </a:pPr>
              <a:endParaRPr lang="en-GB" sz="1350" b="0" i="0">
                <a:solidFill>
                  <a:prstClr val="black"/>
                </a:solidFill>
                <a:latin typeface="Calibri" panose="020F0502020204030204"/>
                <a:ea typeface="+mn-ea"/>
              </a:endParaRPr>
            </a:p>
          </p:txBody>
        </p:sp>
        <p:sp>
          <p:nvSpPr>
            <p:cNvPr id="8" name="Oval 9"/>
            <p:cNvSpPr>
              <a:spLocks noChangeArrowheads="1"/>
            </p:cNvSpPr>
            <p:nvPr/>
          </p:nvSpPr>
          <p:spPr bwMode="auto">
            <a:xfrm>
              <a:off x="1155700" y="3733800"/>
              <a:ext cx="88900" cy="241300"/>
            </a:xfrm>
            <a:prstGeom prst="ellipse">
              <a:avLst/>
            </a:prstGeom>
            <a:solidFill>
              <a:srgbClr val="A50021">
                <a:alpha val="45097"/>
              </a:srgbClr>
            </a:solidFill>
            <a:ln w="9525">
              <a:solidFill>
                <a:schemeClr val="bg2"/>
              </a:solidFill>
              <a:round/>
              <a:headEnd/>
              <a:tailEnd/>
            </a:ln>
          </p:spPr>
          <p:txBody>
            <a:bodyPr wrap="none" anchor="ctr"/>
            <a:lstStyle/>
            <a:p>
              <a:pPr defTabSz="685800" eaLnBrk="1" fontAlgn="auto" hangingPunct="1">
                <a:spcBef>
                  <a:spcPts val="0"/>
                </a:spcBef>
                <a:spcAft>
                  <a:spcPts val="0"/>
                </a:spcAft>
              </a:pPr>
              <a:endParaRPr lang="en-GB" sz="1350" b="0" i="0">
                <a:solidFill>
                  <a:prstClr val="black"/>
                </a:solidFill>
                <a:latin typeface="Calibri" panose="020F0502020204030204"/>
                <a:ea typeface="+mn-ea"/>
              </a:endParaRPr>
            </a:p>
          </p:txBody>
        </p:sp>
        <p:sp>
          <p:nvSpPr>
            <p:cNvPr id="9" name="Oval 10"/>
            <p:cNvSpPr>
              <a:spLocks noChangeArrowheads="1"/>
            </p:cNvSpPr>
            <p:nvPr/>
          </p:nvSpPr>
          <p:spPr bwMode="auto">
            <a:xfrm>
              <a:off x="1358900" y="4267200"/>
              <a:ext cx="177800" cy="190500"/>
            </a:xfrm>
            <a:prstGeom prst="ellipse">
              <a:avLst/>
            </a:prstGeom>
            <a:solidFill>
              <a:srgbClr val="A50021">
                <a:alpha val="45097"/>
              </a:srgbClr>
            </a:solidFill>
            <a:ln w="9525">
              <a:solidFill>
                <a:schemeClr val="bg2"/>
              </a:solidFill>
              <a:round/>
              <a:headEnd/>
              <a:tailEnd/>
            </a:ln>
          </p:spPr>
          <p:txBody>
            <a:bodyPr wrap="none" anchor="ctr"/>
            <a:lstStyle/>
            <a:p>
              <a:pPr defTabSz="685800" eaLnBrk="1" fontAlgn="auto" hangingPunct="1">
                <a:spcBef>
                  <a:spcPts val="0"/>
                </a:spcBef>
                <a:spcAft>
                  <a:spcPts val="0"/>
                </a:spcAft>
              </a:pPr>
              <a:endParaRPr lang="en-GB" sz="1350" b="0" i="0">
                <a:solidFill>
                  <a:prstClr val="black"/>
                </a:solidFill>
                <a:latin typeface="Calibri" panose="020F0502020204030204"/>
                <a:ea typeface="+mn-ea"/>
              </a:endParaRPr>
            </a:p>
          </p:txBody>
        </p:sp>
        <p:sp>
          <p:nvSpPr>
            <p:cNvPr id="10" name="Oval 11"/>
            <p:cNvSpPr>
              <a:spLocks noChangeArrowheads="1"/>
            </p:cNvSpPr>
            <p:nvPr/>
          </p:nvSpPr>
          <p:spPr bwMode="auto">
            <a:xfrm>
              <a:off x="2120900" y="3390900"/>
              <a:ext cx="177800" cy="190500"/>
            </a:xfrm>
            <a:prstGeom prst="ellipse">
              <a:avLst/>
            </a:prstGeom>
            <a:solidFill>
              <a:srgbClr val="A50021">
                <a:alpha val="45097"/>
              </a:srgbClr>
            </a:solidFill>
            <a:ln w="9525">
              <a:solidFill>
                <a:schemeClr val="bg2"/>
              </a:solidFill>
              <a:round/>
              <a:headEnd/>
              <a:tailEnd/>
            </a:ln>
          </p:spPr>
          <p:txBody>
            <a:bodyPr wrap="none" anchor="ctr"/>
            <a:lstStyle/>
            <a:p>
              <a:pPr defTabSz="685800" eaLnBrk="1" fontAlgn="auto" hangingPunct="1">
                <a:spcBef>
                  <a:spcPts val="0"/>
                </a:spcBef>
                <a:spcAft>
                  <a:spcPts val="0"/>
                </a:spcAft>
              </a:pPr>
              <a:endParaRPr lang="en-GB" sz="1350" b="0" i="0">
                <a:solidFill>
                  <a:prstClr val="black"/>
                </a:solidFill>
                <a:latin typeface="Calibri" panose="020F0502020204030204"/>
                <a:ea typeface="+mn-ea"/>
              </a:endParaRPr>
            </a:p>
          </p:txBody>
        </p:sp>
        <p:sp>
          <p:nvSpPr>
            <p:cNvPr id="11" name="Oval 12"/>
            <p:cNvSpPr>
              <a:spLocks noChangeArrowheads="1"/>
            </p:cNvSpPr>
            <p:nvPr/>
          </p:nvSpPr>
          <p:spPr bwMode="auto">
            <a:xfrm rot="-5400000">
              <a:off x="1841500" y="2260600"/>
              <a:ext cx="114300" cy="241300"/>
            </a:xfrm>
            <a:prstGeom prst="ellipse">
              <a:avLst/>
            </a:prstGeom>
            <a:solidFill>
              <a:srgbClr val="A50021">
                <a:alpha val="45097"/>
              </a:srgbClr>
            </a:solidFill>
            <a:ln w="9525">
              <a:solidFill>
                <a:schemeClr val="bg2"/>
              </a:solidFill>
              <a:round/>
              <a:headEnd/>
              <a:tailEnd/>
            </a:ln>
          </p:spPr>
          <p:txBody>
            <a:bodyPr wrap="none" anchor="ctr"/>
            <a:lstStyle/>
            <a:p>
              <a:pPr defTabSz="685800" eaLnBrk="1" fontAlgn="auto" hangingPunct="1">
                <a:spcBef>
                  <a:spcPts val="0"/>
                </a:spcBef>
                <a:spcAft>
                  <a:spcPts val="0"/>
                </a:spcAft>
              </a:pPr>
              <a:endParaRPr lang="en-GB" sz="1350" b="0" i="0">
                <a:solidFill>
                  <a:prstClr val="black"/>
                </a:solidFill>
                <a:latin typeface="Calibri" panose="020F0502020204030204"/>
                <a:ea typeface="+mn-ea"/>
              </a:endParaRPr>
            </a:p>
          </p:txBody>
        </p:sp>
        <p:sp>
          <p:nvSpPr>
            <p:cNvPr id="12" name="Oval 13"/>
            <p:cNvSpPr>
              <a:spLocks noChangeArrowheads="1"/>
            </p:cNvSpPr>
            <p:nvPr/>
          </p:nvSpPr>
          <p:spPr bwMode="auto">
            <a:xfrm rot="-5400000">
              <a:off x="1828800" y="4127500"/>
              <a:ext cx="114300" cy="241300"/>
            </a:xfrm>
            <a:prstGeom prst="ellipse">
              <a:avLst/>
            </a:prstGeom>
            <a:solidFill>
              <a:srgbClr val="A50021">
                <a:alpha val="45097"/>
              </a:srgbClr>
            </a:solidFill>
            <a:ln w="9525">
              <a:solidFill>
                <a:schemeClr val="bg2"/>
              </a:solidFill>
              <a:round/>
              <a:headEnd/>
              <a:tailEnd/>
            </a:ln>
          </p:spPr>
          <p:txBody>
            <a:bodyPr wrap="none" anchor="ctr"/>
            <a:lstStyle/>
            <a:p>
              <a:pPr defTabSz="685800" eaLnBrk="1" fontAlgn="auto" hangingPunct="1">
                <a:spcBef>
                  <a:spcPts val="0"/>
                </a:spcBef>
                <a:spcAft>
                  <a:spcPts val="0"/>
                </a:spcAft>
              </a:pPr>
              <a:endParaRPr lang="en-GB" sz="1350" b="0" i="0">
                <a:solidFill>
                  <a:prstClr val="black"/>
                </a:solidFill>
                <a:latin typeface="Calibri" panose="020F0502020204030204"/>
                <a:ea typeface="+mn-ea"/>
              </a:endParaRPr>
            </a:p>
          </p:txBody>
        </p:sp>
        <p:sp>
          <p:nvSpPr>
            <p:cNvPr id="13" name="AutoShape 14"/>
            <p:cNvSpPr>
              <a:spLocks noChangeArrowheads="1"/>
            </p:cNvSpPr>
            <p:nvPr/>
          </p:nvSpPr>
          <p:spPr bwMode="auto">
            <a:xfrm>
              <a:off x="1714500" y="3505200"/>
              <a:ext cx="381000" cy="330200"/>
            </a:xfrm>
            <a:prstGeom prst="cube">
              <a:avLst>
                <a:gd name="adj" fmla="val 32213"/>
              </a:avLst>
            </a:prstGeom>
            <a:solidFill>
              <a:schemeClr val="accent1"/>
            </a:solidFill>
            <a:ln w="9525">
              <a:solidFill>
                <a:schemeClr val="bg2"/>
              </a:solidFill>
              <a:miter lim="800000"/>
              <a:headEnd/>
              <a:tailEnd/>
            </a:ln>
          </p:spPr>
          <p:txBody>
            <a:bodyPr wrap="none" anchor="ctr"/>
            <a:lstStyle/>
            <a:p>
              <a:pPr defTabSz="685800" eaLnBrk="1" fontAlgn="auto" hangingPunct="1">
                <a:spcBef>
                  <a:spcPts val="0"/>
                </a:spcBef>
                <a:spcAft>
                  <a:spcPts val="0"/>
                </a:spcAft>
              </a:pPr>
              <a:endParaRPr lang="en-GB" sz="1350" b="0" i="0">
                <a:solidFill>
                  <a:prstClr val="black"/>
                </a:solidFill>
                <a:latin typeface="Calibri" panose="020F0502020204030204"/>
                <a:ea typeface="+mn-ea"/>
              </a:endParaRPr>
            </a:p>
          </p:txBody>
        </p:sp>
        <p:sp>
          <p:nvSpPr>
            <p:cNvPr id="14" name="Oval 15"/>
            <p:cNvSpPr>
              <a:spLocks noChangeArrowheads="1"/>
            </p:cNvSpPr>
            <p:nvPr/>
          </p:nvSpPr>
          <p:spPr bwMode="auto">
            <a:xfrm>
              <a:off x="1841500" y="3530600"/>
              <a:ext cx="127000" cy="63500"/>
            </a:xfrm>
            <a:prstGeom prst="ellipse">
              <a:avLst/>
            </a:prstGeom>
            <a:solidFill>
              <a:srgbClr val="FFFF00"/>
            </a:solidFill>
            <a:ln w="9525">
              <a:solidFill>
                <a:schemeClr val="bg2"/>
              </a:solidFill>
              <a:round/>
              <a:headEnd/>
              <a:tailEnd/>
            </a:ln>
          </p:spPr>
          <p:txBody>
            <a:bodyPr wrap="none" anchor="ctr"/>
            <a:lstStyle/>
            <a:p>
              <a:pPr defTabSz="685800" eaLnBrk="1" fontAlgn="auto" hangingPunct="1">
                <a:spcBef>
                  <a:spcPts val="0"/>
                </a:spcBef>
                <a:spcAft>
                  <a:spcPts val="0"/>
                </a:spcAft>
              </a:pPr>
              <a:endParaRPr lang="en-GB" sz="1350" b="0" i="0">
                <a:solidFill>
                  <a:prstClr val="black"/>
                </a:solidFill>
                <a:latin typeface="Calibri" panose="020F0502020204030204"/>
                <a:ea typeface="+mn-ea"/>
              </a:endParaRPr>
            </a:p>
          </p:txBody>
        </p:sp>
      </p:grpSp>
      <p:sp>
        <p:nvSpPr>
          <p:cNvPr id="20" name="TextBox 9"/>
          <p:cNvSpPr txBox="1">
            <a:spLocks noChangeArrowheads="1"/>
          </p:cNvSpPr>
          <p:nvPr/>
        </p:nvSpPr>
        <p:spPr bwMode="auto">
          <a:xfrm>
            <a:off x="1789621" y="4854625"/>
            <a:ext cx="379885" cy="276999"/>
          </a:xfrm>
          <a:prstGeom prst="rect">
            <a:avLst/>
          </a:prstGeom>
          <a:noFill/>
          <a:ln w="9525">
            <a:noFill/>
            <a:miter lim="800000"/>
            <a:headEnd/>
            <a:tailEnd/>
          </a:ln>
        </p:spPr>
        <p:txBody>
          <a:bodyPr wrap="square">
            <a:spAutoFit/>
          </a:bodyPr>
          <a:lstStyle/>
          <a:p>
            <a:pPr defTabSz="685800" eaLnBrk="1" fontAlgn="auto" hangingPunct="1">
              <a:spcBef>
                <a:spcPts val="0"/>
              </a:spcBef>
              <a:spcAft>
                <a:spcPts val="0"/>
              </a:spcAft>
            </a:pPr>
            <a:r>
              <a:rPr lang="en-US" b="0" i="0" dirty="0">
                <a:solidFill>
                  <a:srgbClr val="FF0000"/>
                </a:solidFill>
                <a:latin typeface="Calibri" panose="020F0502020204030204"/>
                <a:ea typeface="+mn-ea"/>
              </a:rPr>
              <a:t>SP</a:t>
            </a:r>
          </a:p>
        </p:txBody>
      </p:sp>
      <p:sp>
        <p:nvSpPr>
          <p:cNvPr id="21" name="TextBox 10"/>
          <p:cNvSpPr txBox="1">
            <a:spLocks noChangeArrowheads="1"/>
          </p:cNvSpPr>
          <p:nvPr/>
        </p:nvSpPr>
        <p:spPr bwMode="auto">
          <a:xfrm>
            <a:off x="2429813" y="4886729"/>
            <a:ext cx="379885" cy="276999"/>
          </a:xfrm>
          <a:prstGeom prst="rect">
            <a:avLst/>
          </a:prstGeom>
          <a:noFill/>
          <a:ln w="9525">
            <a:noFill/>
            <a:miter lim="800000"/>
            <a:headEnd/>
            <a:tailEnd/>
          </a:ln>
        </p:spPr>
        <p:txBody>
          <a:bodyPr wrap="square">
            <a:spAutoFit/>
          </a:bodyPr>
          <a:lstStyle/>
          <a:p>
            <a:pPr defTabSz="685800" eaLnBrk="1" fontAlgn="auto" hangingPunct="1">
              <a:spcBef>
                <a:spcPts val="0"/>
              </a:spcBef>
              <a:spcAft>
                <a:spcPts val="0"/>
              </a:spcAft>
            </a:pPr>
            <a:r>
              <a:rPr lang="en-US" b="0" i="0" dirty="0">
                <a:solidFill>
                  <a:srgbClr val="FF0000"/>
                </a:solidFill>
                <a:latin typeface="Calibri" panose="020F0502020204030204"/>
                <a:ea typeface="+mn-ea"/>
              </a:rPr>
              <a:t>SP</a:t>
            </a:r>
          </a:p>
        </p:txBody>
      </p:sp>
      <p:sp>
        <p:nvSpPr>
          <p:cNvPr id="3" name="TextBox 2">
            <a:extLst>
              <a:ext uri="{FF2B5EF4-FFF2-40B4-BE49-F238E27FC236}">
                <a16:creationId xmlns:a16="http://schemas.microsoft.com/office/drawing/2014/main" id="{8CF5C94A-64FC-48A2-83C2-F711F01D63F9}"/>
              </a:ext>
            </a:extLst>
          </p:cNvPr>
          <p:cNvSpPr txBox="1"/>
          <p:nvPr/>
        </p:nvSpPr>
        <p:spPr>
          <a:xfrm>
            <a:off x="6400788" y="5478036"/>
            <a:ext cx="2266005" cy="300082"/>
          </a:xfrm>
          <a:prstGeom prst="rect">
            <a:avLst/>
          </a:prstGeom>
          <a:noFill/>
        </p:spPr>
        <p:txBody>
          <a:bodyPr wrap="none" rtlCol="0">
            <a:spAutoFit/>
          </a:bodyPr>
          <a:lstStyle/>
          <a:p>
            <a:pPr defTabSz="685800" eaLnBrk="1" fontAlgn="auto" hangingPunct="1">
              <a:spcBef>
                <a:spcPts val="0"/>
              </a:spcBef>
              <a:spcAft>
                <a:spcPts val="0"/>
              </a:spcAft>
            </a:pPr>
            <a:r>
              <a:rPr lang="en-US" sz="1350" b="0" i="0" dirty="0" err="1">
                <a:solidFill>
                  <a:prstClr val="black"/>
                </a:solidFill>
                <a:latin typeface="Calibri" panose="020F0502020204030204"/>
                <a:ea typeface="+mn-ea"/>
              </a:rPr>
              <a:t>Schubnel</a:t>
            </a:r>
            <a:r>
              <a:rPr lang="en-US" sz="1350" b="0" i="0" dirty="0">
                <a:solidFill>
                  <a:prstClr val="black"/>
                </a:solidFill>
                <a:latin typeface="Calibri" panose="020F0502020204030204"/>
                <a:ea typeface="+mn-ea"/>
              </a:rPr>
              <a:t> et al., Science, 2013</a:t>
            </a:r>
          </a:p>
        </p:txBody>
      </p:sp>
      <p:pic>
        <p:nvPicPr>
          <p:cNvPr id="23" name="ge08">
            <a:hlinkClick r:id="" action="ppaction://media"/>
            <a:extLst>
              <a:ext uri="{FF2B5EF4-FFF2-40B4-BE49-F238E27FC236}">
                <a16:creationId xmlns:a16="http://schemas.microsoft.com/office/drawing/2014/main" id="{99945A33-73E3-40F5-9DBC-53EF786602CE}"/>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6162508" y="1437798"/>
            <a:ext cx="2702712" cy="3964783"/>
          </a:xfrm>
          <a:prstGeom prst="rect">
            <a:avLst/>
          </a:prstGeom>
        </p:spPr>
      </p:pic>
    </p:spTree>
    <p:extLst>
      <p:ext uri="{BB962C8B-B14F-4D97-AF65-F5344CB8AC3E}">
        <p14:creationId xmlns:p14="http://schemas.microsoft.com/office/powerpoint/2010/main" val="396220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6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55232" y="225188"/>
            <a:ext cx="7886700" cy="994172"/>
          </a:xfrm>
        </p:spPr>
        <p:txBody>
          <a:bodyPr>
            <a:normAutofit fontScale="90000"/>
          </a:bodyPr>
          <a:lstStyle/>
          <a:p>
            <a:pPr algn="ctr"/>
            <a:r>
              <a:rPr lang="en-US" sz="3000" b="1" dirty="0">
                <a:solidFill>
                  <a:srgbClr val="0066FF"/>
                </a:solidFill>
                <a:latin typeface="Arial" panose="020B0604020202020204" pitchFamily="34" charset="0"/>
                <a:cs typeface="Arial" panose="020B0604020202020204" pitchFamily="34" charset="0"/>
              </a:rPr>
              <a:t>Tracking AE </a:t>
            </a:r>
            <a:r>
              <a:rPr lang="en-US" sz="3000" b="1" dirty="0" smtClean="0">
                <a:solidFill>
                  <a:srgbClr val="0066FF"/>
                </a:solidFill>
                <a:latin typeface="Arial" panose="020B0604020202020204" pitchFamily="34" charset="0"/>
                <a:cs typeface="Arial" panose="020B0604020202020204" pitchFamily="34" charset="0"/>
              </a:rPr>
              <a:t>events </a:t>
            </a:r>
            <a:r>
              <a:rPr lang="en-US" sz="3000" b="1" dirty="0">
                <a:solidFill>
                  <a:srgbClr val="0066FF"/>
                </a:solidFill>
                <a:latin typeface="Arial" panose="020B0604020202020204" pitchFamily="34" charset="0"/>
                <a:cs typeface="Arial" panose="020B0604020202020204" pitchFamily="34" charset="0"/>
              </a:rPr>
              <a:t>in 4D using seismological tools</a:t>
            </a:r>
            <a:r>
              <a:rPr lang="en-US" b="1" dirty="0">
                <a:solidFill>
                  <a:srgbClr val="0066FF"/>
                </a:solidFill>
                <a:latin typeface="Arial" panose="020B0604020202020204" pitchFamily="34" charset="0"/>
                <a:cs typeface="Arial" panose="020B0604020202020204" pitchFamily="34" charset="0"/>
              </a:rPr>
              <a:t/>
            </a:r>
            <a:br>
              <a:rPr lang="en-US" b="1" dirty="0">
                <a:solidFill>
                  <a:srgbClr val="0066FF"/>
                </a:solidFill>
                <a:latin typeface="Arial" panose="020B0604020202020204" pitchFamily="34" charset="0"/>
                <a:cs typeface="Arial" panose="020B0604020202020204" pitchFamily="34" charset="0"/>
              </a:rPr>
            </a:br>
            <a:r>
              <a:rPr lang="en-US" sz="1800" b="1" dirty="0" err="1">
                <a:solidFill>
                  <a:srgbClr val="0066FF"/>
                </a:solidFill>
                <a:latin typeface="Arial" panose="020B0604020202020204" pitchFamily="34" charset="0"/>
                <a:cs typeface="Arial" panose="020B0604020202020204" pitchFamily="34" charset="0"/>
              </a:rPr>
              <a:t>HypoDD</a:t>
            </a:r>
            <a:r>
              <a:rPr lang="en-US" sz="1800" b="1" dirty="0">
                <a:solidFill>
                  <a:srgbClr val="0066FF"/>
                </a:solidFill>
                <a:latin typeface="Arial" panose="020B0604020202020204" pitchFamily="34" charset="0"/>
                <a:cs typeface="Arial" panose="020B0604020202020204" pitchFamily="34" charset="0"/>
              </a:rPr>
              <a:t> algorithm increases spatial resolution by &gt;10x</a:t>
            </a:r>
            <a:endParaRPr lang="en-US" sz="1800" dirty="0">
              <a:solidFill>
                <a:srgbClr val="0066FF"/>
              </a:solidFill>
              <a:latin typeface="Arial" panose="020B0604020202020204" pitchFamily="34" charset="0"/>
              <a:cs typeface="Arial" panose="020B0604020202020204" pitchFamily="34" charset="0"/>
            </a:endParaRPr>
          </a:p>
        </p:txBody>
      </p:sp>
      <p:sp>
        <p:nvSpPr>
          <p:cNvPr id="4" name="TextBox 3"/>
          <p:cNvSpPr txBox="1"/>
          <p:nvPr/>
        </p:nvSpPr>
        <p:spPr>
          <a:xfrm>
            <a:off x="2489076" y="1754498"/>
            <a:ext cx="4195829" cy="323165"/>
          </a:xfrm>
          <a:prstGeom prst="rect">
            <a:avLst/>
          </a:prstGeom>
          <a:noFill/>
          <a:ln>
            <a:solidFill>
              <a:srgbClr val="C00000"/>
            </a:solidFill>
          </a:ln>
        </p:spPr>
        <p:txBody>
          <a:bodyPr wrap="none" rtlCol="0">
            <a:spAutoFit/>
          </a:bodyPr>
          <a:lstStyle/>
          <a:p>
            <a:pPr defTabSz="685800" eaLnBrk="1" fontAlgn="auto" hangingPunct="1">
              <a:spcBef>
                <a:spcPts val="0"/>
              </a:spcBef>
              <a:spcAft>
                <a:spcPts val="0"/>
              </a:spcAft>
            </a:pPr>
            <a:r>
              <a:rPr lang="en-US" sz="1500" b="0" i="0" dirty="0">
                <a:solidFill>
                  <a:prstClr val="black"/>
                </a:solidFill>
                <a:latin typeface="Calibri" panose="020F0502020204030204"/>
                <a:ea typeface="+mn-ea"/>
              </a:rPr>
              <a:t>Faulting during olivine-spinel transition in Mg</a:t>
            </a:r>
            <a:r>
              <a:rPr lang="en-US" sz="1500" b="0" i="0" baseline="-25000" dirty="0">
                <a:solidFill>
                  <a:prstClr val="black"/>
                </a:solidFill>
                <a:latin typeface="Calibri" panose="020F0502020204030204"/>
                <a:ea typeface="+mn-ea"/>
              </a:rPr>
              <a:t>2</a:t>
            </a:r>
            <a:r>
              <a:rPr lang="en-US" sz="1500" b="0" i="0" dirty="0">
                <a:solidFill>
                  <a:prstClr val="black"/>
                </a:solidFill>
                <a:latin typeface="Calibri" panose="020F0502020204030204"/>
                <a:ea typeface="+mn-ea"/>
              </a:rPr>
              <a:t>GeO</a:t>
            </a:r>
            <a:r>
              <a:rPr lang="en-US" sz="1500" b="0" i="0" baseline="-25000" dirty="0">
                <a:solidFill>
                  <a:prstClr val="black"/>
                </a:solidFill>
                <a:latin typeface="Calibri" panose="020F0502020204030204"/>
                <a:ea typeface="+mn-ea"/>
              </a:rPr>
              <a:t>4</a:t>
            </a:r>
          </a:p>
        </p:txBody>
      </p:sp>
      <p:pic>
        <p:nvPicPr>
          <p:cNvPr id="5" name="Figure4a-Group 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55449" y="2153767"/>
            <a:ext cx="2715721" cy="2731109"/>
          </a:xfrm>
          <a:prstGeom prst="rect">
            <a:avLst/>
          </a:prstGeom>
        </p:spPr>
      </p:pic>
      <p:pic>
        <p:nvPicPr>
          <p:cNvPr id="6" name="Figure4c-Group 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51864" y="2153768"/>
            <a:ext cx="2734445" cy="2731107"/>
          </a:xfrm>
          <a:prstGeom prst="rect">
            <a:avLst/>
          </a:prstGeom>
        </p:spPr>
      </p:pic>
      <p:pic>
        <p:nvPicPr>
          <p:cNvPr id="7" name="Picture 2" descr="C:\Data_analysis\DDIA_analysis\AE\microstructure_Mg2GeO4\1247\201206\D1247_01.ti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490" t="3938" r="10917" b="13389"/>
          <a:stretch/>
        </p:blipFill>
        <p:spPr bwMode="auto">
          <a:xfrm rot="3125582">
            <a:off x="678535" y="1724364"/>
            <a:ext cx="1391848" cy="10382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49300" y="2212195"/>
            <a:ext cx="502061" cy="230832"/>
          </a:xfrm>
          <a:prstGeom prst="rect">
            <a:avLst/>
          </a:prstGeom>
          <a:noFill/>
        </p:spPr>
        <p:txBody>
          <a:bodyPr wrap="none" rtlCol="0">
            <a:spAutoFit/>
          </a:bodyPr>
          <a:lstStyle/>
          <a:p>
            <a:pPr defTabSz="685800" eaLnBrk="1" fontAlgn="auto" hangingPunct="1">
              <a:spcBef>
                <a:spcPts val="0"/>
              </a:spcBef>
              <a:spcAft>
                <a:spcPts val="0"/>
              </a:spcAft>
            </a:pPr>
            <a:r>
              <a:rPr lang="en-US" sz="900" b="0" i="0" dirty="0">
                <a:solidFill>
                  <a:srgbClr val="FF0000"/>
                </a:solidFill>
                <a:latin typeface="Calibri" panose="020F0502020204030204"/>
                <a:ea typeface="+mn-ea"/>
              </a:rPr>
              <a:t>Fault 1</a:t>
            </a:r>
          </a:p>
        </p:txBody>
      </p:sp>
      <p:pic>
        <p:nvPicPr>
          <p:cNvPr id="9" name="Picture 2" descr="C:\Data_analysis\DDIA_analysis\AE\microstructure_Mg2GeO4\1247\201206\D1247_01.ti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490" t="3938" r="10917" b="13389"/>
          <a:stretch/>
        </p:blipFill>
        <p:spPr bwMode="auto">
          <a:xfrm rot="18466408">
            <a:off x="7103988" y="1714197"/>
            <a:ext cx="1440576" cy="11011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020345" y="1988183"/>
            <a:ext cx="502061" cy="230832"/>
          </a:xfrm>
          <a:prstGeom prst="rect">
            <a:avLst/>
          </a:prstGeom>
          <a:noFill/>
        </p:spPr>
        <p:txBody>
          <a:bodyPr wrap="none" rtlCol="0">
            <a:spAutoFit/>
          </a:bodyPr>
          <a:lstStyle/>
          <a:p>
            <a:pPr defTabSz="685800" eaLnBrk="1" fontAlgn="auto" hangingPunct="1">
              <a:spcBef>
                <a:spcPts val="0"/>
              </a:spcBef>
              <a:spcAft>
                <a:spcPts val="0"/>
              </a:spcAft>
            </a:pPr>
            <a:r>
              <a:rPr lang="en-US" sz="900" b="0" i="0" dirty="0">
                <a:solidFill>
                  <a:srgbClr val="0000FF"/>
                </a:solidFill>
                <a:latin typeface="Calibri" panose="020F0502020204030204"/>
                <a:ea typeface="+mn-ea"/>
              </a:rPr>
              <a:t>Fault 2</a:t>
            </a:r>
          </a:p>
        </p:txBody>
      </p:sp>
      <p:grpSp>
        <p:nvGrpSpPr>
          <p:cNvPr id="11" name="Group 10"/>
          <p:cNvGrpSpPr/>
          <p:nvPr/>
        </p:nvGrpSpPr>
        <p:grpSpPr>
          <a:xfrm>
            <a:off x="4103781" y="4923584"/>
            <a:ext cx="827471" cy="572023"/>
            <a:chOff x="7122777" y="5453870"/>
            <a:chExt cx="787645" cy="734340"/>
          </a:xfrm>
        </p:grpSpPr>
        <p:sp>
          <p:nvSpPr>
            <p:cNvPr id="12" name="文本框 22"/>
            <p:cNvSpPr txBox="1"/>
            <p:nvPr/>
          </p:nvSpPr>
          <p:spPr>
            <a:xfrm>
              <a:off x="7351751" y="5695494"/>
              <a:ext cx="477896" cy="296333"/>
            </a:xfrm>
            <a:prstGeom prst="rect">
              <a:avLst/>
            </a:prstGeom>
            <a:noFill/>
          </p:spPr>
          <p:txBody>
            <a:bodyPr wrap="none" rtlCol="0">
              <a:spAutoFit/>
            </a:bodyPr>
            <a:lstStyle/>
            <a:p>
              <a:pPr defTabSz="685800" eaLnBrk="1" fontAlgn="auto" hangingPunct="1">
                <a:spcBef>
                  <a:spcPts val="0"/>
                </a:spcBef>
                <a:spcAft>
                  <a:spcPts val="0"/>
                </a:spcAft>
              </a:pPr>
              <a:r>
                <a:rPr kumimoji="1" lang="en-US" altLang="zh-CN" sz="900" b="0" i="0" dirty="0">
                  <a:solidFill>
                    <a:prstClr val="black"/>
                  </a:solidFill>
                  <a:latin typeface="Calibri" panose="020F0502020204030204"/>
                </a:rPr>
                <a:t>0.0001</a:t>
              </a:r>
              <a:endParaRPr kumimoji="1" lang="zh-CN" altLang="en-US" sz="900" b="0" i="0" dirty="0">
                <a:solidFill>
                  <a:prstClr val="black"/>
                </a:solidFill>
                <a:latin typeface="Calibri" panose="020F0502020204030204"/>
              </a:endParaRPr>
            </a:p>
          </p:txBody>
        </p:sp>
        <p:sp>
          <p:nvSpPr>
            <p:cNvPr id="13" name="文本框 40"/>
            <p:cNvSpPr txBox="1"/>
            <p:nvPr/>
          </p:nvSpPr>
          <p:spPr>
            <a:xfrm>
              <a:off x="7351751" y="5891877"/>
              <a:ext cx="477897" cy="296333"/>
            </a:xfrm>
            <a:prstGeom prst="rect">
              <a:avLst/>
            </a:prstGeom>
            <a:noFill/>
          </p:spPr>
          <p:txBody>
            <a:bodyPr wrap="none" rtlCol="0">
              <a:spAutoFit/>
            </a:bodyPr>
            <a:lstStyle/>
            <a:p>
              <a:pPr defTabSz="685800" eaLnBrk="1" fontAlgn="auto" hangingPunct="1">
                <a:spcBef>
                  <a:spcPts val="0"/>
                </a:spcBef>
                <a:spcAft>
                  <a:spcPts val="0"/>
                </a:spcAft>
              </a:pPr>
              <a:r>
                <a:rPr kumimoji="1" lang="en-US" altLang="zh-CN" sz="900" b="0" i="0" dirty="0">
                  <a:solidFill>
                    <a:prstClr val="black"/>
                  </a:solidFill>
                  <a:latin typeface="Calibri" panose="020F0502020204030204"/>
                </a:rPr>
                <a:t>0.0003</a:t>
              </a:r>
              <a:endParaRPr kumimoji="1" lang="zh-CN" altLang="en-US" sz="900" b="0" i="0" dirty="0">
                <a:solidFill>
                  <a:prstClr val="black"/>
                </a:solidFill>
                <a:latin typeface="Calibri" panose="020F0502020204030204"/>
              </a:endParaRPr>
            </a:p>
          </p:txBody>
        </p:sp>
        <p:sp>
          <p:nvSpPr>
            <p:cNvPr id="14" name="文本框 23"/>
            <p:cNvSpPr txBox="1"/>
            <p:nvPr/>
          </p:nvSpPr>
          <p:spPr>
            <a:xfrm>
              <a:off x="7122777" y="5453870"/>
              <a:ext cx="787645" cy="325967"/>
            </a:xfrm>
            <a:prstGeom prst="rect">
              <a:avLst/>
            </a:prstGeom>
            <a:noFill/>
          </p:spPr>
          <p:txBody>
            <a:bodyPr wrap="none" rtlCol="0">
              <a:spAutoFit/>
            </a:bodyPr>
            <a:lstStyle/>
            <a:p>
              <a:pPr defTabSz="685800" eaLnBrk="1" fontAlgn="auto" hangingPunct="1">
                <a:spcBef>
                  <a:spcPts val="0"/>
                </a:spcBef>
                <a:spcAft>
                  <a:spcPts val="0"/>
                </a:spcAft>
              </a:pPr>
              <a:r>
                <a:rPr kumimoji="1" lang="en-US" altLang="zh-CN" sz="1050" b="0" i="0" u="sng" dirty="0">
                  <a:solidFill>
                    <a:prstClr val="black"/>
                  </a:solidFill>
                  <a:latin typeface="Calibri" panose="020F0502020204030204"/>
                </a:rPr>
                <a:t>    Mo (N m)</a:t>
              </a:r>
              <a:endParaRPr kumimoji="1" lang="zh-CN" altLang="en-US" sz="1050" b="0" i="0" u="sng" dirty="0">
                <a:solidFill>
                  <a:prstClr val="black"/>
                </a:solidFill>
                <a:latin typeface="Calibri" panose="020F0502020204030204"/>
              </a:endParaRPr>
            </a:p>
          </p:txBody>
        </p:sp>
        <p:sp>
          <p:nvSpPr>
            <p:cNvPr id="15" name="椭圆 21"/>
            <p:cNvSpPr>
              <a:spLocks/>
            </p:cNvSpPr>
            <p:nvPr/>
          </p:nvSpPr>
          <p:spPr>
            <a:xfrm>
              <a:off x="7235212" y="5961795"/>
              <a:ext cx="105156" cy="137160"/>
            </a:xfrm>
            <a:prstGeom prst="ellipse">
              <a:avLst/>
            </a:prstGeom>
            <a:no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1" lang="zh-CN" altLang="en-US" sz="900" b="0" i="0">
                <a:solidFill>
                  <a:srgbClr val="FF0000"/>
                </a:solidFill>
                <a:latin typeface="Calibri" panose="020F0502020204030204"/>
              </a:endParaRPr>
            </a:p>
          </p:txBody>
        </p:sp>
        <p:sp>
          <p:nvSpPr>
            <p:cNvPr id="16" name="椭圆 39"/>
            <p:cNvSpPr>
              <a:spLocks/>
            </p:cNvSpPr>
            <p:nvPr/>
          </p:nvSpPr>
          <p:spPr>
            <a:xfrm>
              <a:off x="7252280" y="5804281"/>
              <a:ext cx="56083" cy="73153"/>
            </a:xfrm>
            <a:prstGeom prst="ellipse">
              <a:avLst/>
            </a:prstGeom>
            <a:no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kumimoji="1" lang="zh-CN" altLang="en-US" sz="900" b="0" i="0">
                <a:solidFill>
                  <a:srgbClr val="FF0000"/>
                </a:solidFill>
                <a:latin typeface="Calibri" panose="020F0502020204030204"/>
              </a:endParaRPr>
            </a:p>
          </p:txBody>
        </p:sp>
      </p:grpSp>
      <p:sp>
        <p:nvSpPr>
          <p:cNvPr id="17" name="TextBox 16"/>
          <p:cNvSpPr txBox="1"/>
          <p:nvPr/>
        </p:nvSpPr>
        <p:spPr>
          <a:xfrm>
            <a:off x="2097195" y="4258201"/>
            <a:ext cx="1448089" cy="276999"/>
          </a:xfrm>
          <a:prstGeom prst="rect">
            <a:avLst/>
          </a:prstGeom>
          <a:noFill/>
        </p:spPr>
        <p:txBody>
          <a:bodyPr wrap="none" rtlCol="0">
            <a:spAutoFit/>
          </a:bodyPr>
          <a:lstStyle/>
          <a:p>
            <a:pPr algn="ctr" defTabSz="685800" eaLnBrk="1" fontAlgn="auto" hangingPunct="1">
              <a:spcBef>
                <a:spcPts val="0"/>
              </a:spcBef>
              <a:spcAft>
                <a:spcPts val="0"/>
              </a:spcAft>
            </a:pPr>
            <a:r>
              <a:rPr lang="en-US" b="0" i="0" u="sng" dirty="0">
                <a:solidFill>
                  <a:srgbClr val="FF0000"/>
                </a:solidFill>
                <a:latin typeface="Calibri" panose="020F0502020204030204"/>
                <a:ea typeface="+mn-ea"/>
              </a:rPr>
              <a:t>Group 1</a:t>
            </a:r>
            <a:r>
              <a:rPr lang="en-US" b="0" i="0" dirty="0">
                <a:solidFill>
                  <a:srgbClr val="FF0000"/>
                </a:solidFill>
                <a:latin typeface="Calibri" panose="020F0502020204030204"/>
                <a:ea typeface="+mn-ea"/>
              </a:rPr>
              <a:t>: 122 events</a:t>
            </a:r>
          </a:p>
        </p:txBody>
      </p:sp>
      <p:sp>
        <p:nvSpPr>
          <p:cNvPr id="18" name="TextBox 17"/>
          <p:cNvSpPr txBox="1"/>
          <p:nvPr/>
        </p:nvSpPr>
        <p:spPr>
          <a:xfrm>
            <a:off x="5780866" y="4262611"/>
            <a:ext cx="1369542" cy="276999"/>
          </a:xfrm>
          <a:prstGeom prst="rect">
            <a:avLst/>
          </a:prstGeom>
          <a:noFill/>
        </p:spPr>
        <p:txBody>
          <a:bodyPr wrap="none" rtlCol="0">
            <a:spAutoFit/>
          </a:bodyPr>
          <a:lstStyle/>
          <a:p>
            <a:pPr algn="ctr" defTabSz="685800" eaLnBrk="1" fontAlgn="auto" hangingPunct="1">
              <a:spcBef>
                <a:spcPts val="0"/>
              </a:spcBef>
              <a:spcAft>
                <a:spcPts val="0"/>
              </a:spcAft>
            </a:pPr>
            <a:r>
              <a:rPr lang="en-US" b="0" i="0" u="sng" dirty="0">
                <a:solidFill>
                  <a:srgbClr val="0000FF"/>
                </a:solidFill>
                <a:latin typeface="Calibri" panose="020F0502020204030204"/>
                <a:ea typeface="+mn-ea"/>
              </a:rPr>
              <a:t>Group 2</a:t>
            </a:r>
            <a:r>
              <a:rPr lang="en-US" b="0" i="0" dirty="0">
                <a:solidFill>
                  <a:srgbClr val="0000FF"/>
                </a:solidFill>
                <a:latin typeface="Calibri" panose="020F0502020204030204"/>
                <a:ea typeface="+mn-ea"/>
              </a:rPr>
              <a:t>: 97 events</a:t>
            </a:r>
          </a:p>
        </p:txBody>
      </p:sp>
      <p:sp>
        <p:nvSpPr>
          <p:cNvPr id="19" name="TextBox 18"/>
          <p:cNvSpPr txBox="1"/>
          <p:nvPr/>
        </p:nvSpPr>
        <p:spPr>
          <a:xfrm>
            <a:off x="1983994" y="5460611"/>
            <a:ext cx="5123518" cy="253916"/>
          </a:xfrm>
          <a:prstGeom prst="rect">
            <a:avLst/>
          </a:prstGeom>
          <a:noFill/>
        </p:spPr>
        <p:txBody>
          <a:bodyPr wrap="none" rtlCol="0">
            <a:spAutoFit/>
          </a:bodyPr>
          <a:lstStyle/>
          <a:p>
            <a:pPr algn="ctr" defTabSz="685800" eaLnBrk="1" fontAlgn="auto" hangingPunct="1">
              <a:spcBef>
                <a:spcPts val="0"/>
              </a:spcBef>
              <a:spcAft>
                <a:spcPts val="0"/>
              </a:spcAft>
            </a:pPr>
            <a:r>
              <a:rPr lang="en-US" sz="1050" b="0" i="0" dirty="0">
                <a:solidFill>
                  <a:prstClr val="black"/>
                </a:solidFill>
                <a:latin typeface="Calibri" panose="020F0502020204030204"/>
                <a:ea typeface="+mn-ea"/>
              </a:rPr>
              <a:t>Moment magnitudes based on displacements (converted with piezo constant </a:t>
            </a:r>
            <a:r>
              <a:rPr lang="en-US" sz="1050" b="0" i="0" dirty="0">
                <a:solidFill>
                  <a:srgbClr val="FF0000"/>
                </a:solidFill>
                <a:latin typeface="Calibri" panose="020F0502020204030204"/>
                <a:ea typeface="+mn-ea"/>
              </a:rPr>
              <a:t>0.586 nm/V</a:t>
            </a:r>
            <a:r>
              <a:rPr lang="en-US" sz="1050" b="0" i="0" dirty="0">
                <a:solidFill>
                  <a:prstClr val="black"/>
                </a:solidFill>
                <a:latin typeface="Calibri" panose="020F0502020204030204"/>
                <a:ea typeface="+mn-ea"/>
              </a:rPr>
              <a:t>)</a:t>
            </a:r>
          </a:p>
        </p:txBody>
      </p:sp>
      <p:sp>
        <p:nvSpPr>
          <p:cNvPr id="3" name="TextBox 2">
            <a:extLst>
              <a:ext uri="{FF2B5EF4-FFF2-40B4-BE49-F238E27FC236}">
                <a16:creationId xmlns:a16="http://schemas.microsoft.com/office/drawing/2014/main" id="{D62294FF-79F9-4684-AECA-0DD38E3BB6A5}"/>
              </a:ext>
            </a:extLst>
          </p:cNvPr>
          <p:cNvSpPr txBox="1"/>
          <p:nvPr/>
        </p:nvSpPr>
        <p:spPr>
          <a:xfrm>
            <a:off x="6540054" y="5126271"/>
            <a:ext cx="2425527" cy="300082"/>
          </a:xfrm>
          <a:prstGeom prst="rect">
            <a:avLst/>
          </a:prstGeom>
          <a:noFill/>
        </p:spPr>
        <p:txBody>
          <a:bodyPr wrap="square" rtlCol="0">
            <a:spAutoFit/>
          </a:bodyPr>
          <a:lstStyle/>
          <a:p>
            <a:pPr defTabSz="685800" eaLnBrk="1" fontAlgn="auto" hangingPunct="1">
              <a:spcBef>
                <a:spcPts val="0"/>
              </a:spcBef>
              <a:spcAft>
                <a:spcPts val="0"/>
              </a:spcAft>
            </a:pPr>
            <a:r>
              <a:rPr lang="en-US" sz="1350" b="0" i="0" dirty="0">
                <a:solidFill>
                  <a:prstClr val="black"/>
                </a:solidFill>
                <a:latin typeface="Calibri" panose="020F0502020204030204"/>
                <a:ea typeface="+mn-ea"/>
              </a:rPr>
              <a:t>Wang et al., </a:t>
            </a:r>
            <a:r>
              <a:rPr lang="en-US" sz="1350" b="0" dirty="0">
                <a:solidFill>
                  <a:prstClr val="black"/>
                </a:solidFill>
                <a:latin typeface="Calibri" panose="020F0502020204030204"/>
                <a:ea typeface="+mn-ea"/>
              </a:rPr>
              <a:t>Nat. Comm</a:t>
            </a:r>
            <a:r>
              <a:rPr lang="en-US" sz="1350" b="0" i="0" dirty="0">
                <a:solidFill>
                  <a:prstClr val="black"/>
                </a:solidFill>
                <a:latin typeface="Calibri" panose="020F0502020204030204"/>
                <a:ea typeface="+mn-ea"/>
              </a:rPr>
              <a:t>., 2017 </a:t>
            </a:r>
          </a:p>
        </p:txBody>
      </p:sp>
      <p:grpSp>
        <p:nvGrpSpPr>
          <p:cNvPr id="22" name="Group 21">
            <a:extLst>
              <a:ext uri="{FF2B5EF4-FFF2-40B4-BE49-F238E27FC236}">
                <a16:creationId xmlns:a16="http://schemas.microsoft.com/office/drawing/2014/main" id="{8691A16D-848E-4A69-B898-E1A849877F34}"/>
              </a:ext>
            </a:extLst>
          </p:cNvPr>
          <p:cNvGrpSpPr/>
          <p:nvPr/>
        </p:nvGrpSpPr>
        <p:grpSpPr>
          <a:xfrm rot="3079663">
            <a:off x="1257020" y="1407578"/>
            <a:ext cx="239453" cy="1686430"/>
            <a:chOff x="1009185" y="3518210"/>
            <a:chExt cx="295508" cy="1414267"/>
          </a:xfrm>
        </p:grpSpPr>
        <p:sp>
          <p:nvSpPr>
            <p:cNvPr id="20" name="Arrow: Down 19">
              <a:extLst>
                <a:ext uri="{FF2B5EF4-FFF2-40B4-BE49-F238E27FC236}">
                  <a16:creationId xmlns:a16="http://schemas.microsoft.com/office/drawing/2014/main" id="{935F90C8-3451-4D46-ADCE-8EF47FE76E53}"/>
                </a:ext>
              </a:extLst>
            </p:cNvPr>
            <p:cNvSpPr/>
            <p:nvPr/>
          </p:nvSpPr>
          <p:spPr>
            <a:xfrm>
              <a:off x="1009185" y="3518210"/>
              <a:ext cx="295508"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21" name="Arrow: Down 20">
              <a:extLst>
                <a:ext uri="{FF2B5EF4-FFF2-40B4-BE49-F238E27FC236}">
                  <a16:creationId xmlns:a16="http://schemas.microsoft.com/office/drawing/2014/main" id="{BE5F1D97-0F80-4B50-843F-D8E23B611DE7}"/>
                </a:ext>
              </a:extLst>
            </p:cNvPr>
            <p:cNvSpPr/>
            <p:nvPr/>
          </p:nvSpPr>
          <p:spPr>
            <a:xfrm flipV="1">
              <a:off x="1009185" y="4703877"/>
              <a:ext cx="295508"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grpSp>
      <p:grpSp>
        <p:nvGrpSpPr>
          <p:cNvPr id="23" name="Group 22">
            <a:extLst>
              <a:ext uri="{FF2B5EF4-FFF2-40B4-BE49-F238E27FC236}">
                <a16:creationId xmlns:a16="http://schemas.microsoft.com/office/drawing/2014/main" id="{22B9F1D0-E5AA-4B2A-8ABB-78706BAF46FD}"/>
              </a:ext>
            </a:extLst>
          </p:cNvPr>
          <p:cNvGrpSpPr/>
          <p:nvPr/>
        </p:nvGrpSpPr>
        <p:grpSpPr>
          <a:xfrm rot="18639664">
            <a:off x="7704549" y="1400292"/>
            <a:ext cx="239453" cy="1686430"/>
            <a:chOff x="1009185" y="3518210"/>
            <a:chExt cx="295508" cy="1414267"/>
          </a:xfrm>
        </p:grpSpPr>
        <p:sp>
          <p:nvSpPr>
            <p:cNvPr id="24" name="Arrow: Down 23">
              <a:extLst>
                <a:ext uri="{FF2B5EF4-FFF2-40B4-BE49-F238E27FC236}">
                  <a16:creationId xmlns:a16="http://schemas.microsoft.com/office/drawing/2014/main" id="{84E21C9A-3E62-4ADC-A7DE-94347D58AFE9}"/>
                </a:ext>
              </a:extLst>
            </p:cNvPr>
            <p:cNvSpPr/>
            <p:nvPr/>
          </p:nvSpPr>
          <p:spPr>
            <a:xfrm>
              <a:off x="1009185" y="3518210"/>
              <a:ext cx="295508"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25" name="Arrow: Down 24">
              <a:extLst>
                <a:ext uri="{FF2B5EF4-FFF2-40B4-BE49-F238E27FC236}">
                  <a16:creationId xmlns:a16="http://schemas.microsoft.com/office/drawing/2014/main" id="{FCFB7CEF-3166-4A43-AF84-76746436EB53}"/>
                </a:ext>
              </a:extLst>
            </p:cNvPr>
            <p:cNvSpPr/>
            <p:nvPr/>
          </p:nvSpPr>
          <p:spPr>
            <a:xfrm flipV="1">
              <a:off x="1009185" y="4703877"/>
              <a:ext cx="295508"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grpSp>
    </p:spTree>
    <p:extLst>
      <p:ext uri="{BB962C8B-B14F-4D97-AF65-F5344CB8AC3E}">
        <p14:creationId xmlns:p14="http://schemas.microsoft.com/office/powerpoint/2010/main" val="407927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333" fill="hold"/>
                                        <p:tgtEl>
                                          <p:spTgt spid="5"/>
                                        </p:tgtEl>
                                      </p:cBhvr>
                                    </p:cmd>
                                  </p:childTnLst>
                                </p:cTn>
                              </p:par>
                              <p:par>
                                <p:cTn id="7" presetID="1" presetClass="mediacall" presetSubtype="0" fill="hold" nodeType="withEffect">
                                  <p:stCondLst>
                                    <p:cond delay="0"/>
                                  </p:stCondLst>
                                  <p:childTnLst>
                                    <p:cmd type="call" cmd="playFrom(0.0)">
                                      <p:cBhvr>
                                        <p:cTn id="8" dur="323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repeatCount="indefinite" fill="hold" display="0">
                  <p:stCondLst>
                    <p:cond delay="indefinite"/>
                  </p:stCondLst>
                </p:cTn>
                <p:tgtEl>
                  <p:spTgt spid="5"/>
                </p:tgtEl>
              </p:cMediaNode>
            </p:video>
            <p:video>
              <p:cMediaNode vol="80000">
                <p:cTn id="20" repeatCount="indefinite"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Title 1"/>
          <p:cNvSpPr>
            <a:spLocks noGrp="1"/>
          </p:cNvSpPr>
          <p:nvPr>
            <p:ph type="title"/>
          </p:nvPr>
        </p:nvSpPr>
        <p:spPr>
          <a:xfrm>
            <a:off x="82062" y="433939"/>
            <a:ext cx="8721969" cy="400050"/>
          </a:xfrm>
        </p:spPr>
        <p:txBody>
          <a:bodyPr>
            <a:noAutofit/>
          </a:bodyPr>
          <a:lstStyle/>
          <a:p>
            <a:pPr algn="ctr"/>
            <a:r>
              <a:rPr lang="en-US" sz="2800" b="1" dirty="0">
                <a:solidFill>
                  <a:srgbClr val="0066FF"/>
                </a:solidFill>
                <a:latin typeface="Arial" panose="020B0604020202020204" pitchFamily="34" charset="0"/>
                <a:cs typeface="Arial" panose="020B0604020202020204" pitchFamily="34" charset="0"/>
              </a:rPr>
              <a:t>Crystal truncation rod (CTR) x-ray diffraction</a:t>
            </a:r>
          </a:p>
        </p:txBody>
      </p:sp>
      <p:sp>
        <p:nvSpPr>
          <p:cNvPr id="15365" name="TextBox 39"/>
          <p:cNvSpPr txBox="1">
            <a:spLocks noChangeArrowheads="1"/>
          </p:cNvSpPr>
          <p:nvPr/>
        </p:nvSpPr>
        <p:spPr bwMode="auto">
          <a:xfrm>
            <a:off x="313462" y="4833347"/>
            <a:ext cx="7934228" cy="1338828"/>
          </a:xfrm>
          <a:prstGeom prst="rect">
            <a:avLst/>
          </a:prstGeom>
          <a:noFill/>
          <a:ln w="9525">
            <a:noFill/>
            <a:miter lim="800000"/>
            <a:headEnd/>
            <a:tailEnd/>
          </a:ln>
        </p:spPr>
        <p:txBody>
          <a:bodyPr wrap="square">
            <a:prstTxWarp prst="textNoShape">
              <a:avLst/>
            </a:prstTxWarp>
            <a:spAutoFit/>
          </a:bodyPr>
          <a:lstStyle/>
          <a:p>
            <a:pPr marL="234950" indent="-234950" defTabSz="685800" fontAlgn="auto">
              <a:spcBef>
                <a:spcPct val="25000"/>
              </a:spcBef>
              <a:spcAft>
                <a:spcPts val="0"/>
              </a:spcAft>
              <a:buFont typeface="Arial" charset="0"/>
              <a:buChar char="•"/>
            </a:pPr>
            <a:r>
              <a:rPr lang="en-US" sz="1800" b="0" i="0" dirty="0">
                <a:solidFill>
                  <a:prstClr val="black"/>
                </a:solidFill>
                <a:latin typeface="Arial" panose="020B0604020202020204" pitchFamily="34" charset="0"/>
                <a:ea typeface="ＭＳ Ｐゴシック" charset="-128"/>
                <a:cs typeface="Arial" panose="020B0604020202020204" pitchFamily="34" charset="0"/>
              </a:rPr>
              <a:t>Highly sensitive to surface termination</a:t>
            </a:r>
          </a:p>
          <a:p>
            <a:pPr marL="234950" indent="-234950" defTabSz="685800" fontAlgn="auto">
              <a:spcBef>
                <a:spcPct val="25000"/>
              </a:spcBef>
              <a:spcAft>
                <a:spcPts val="0"/>
              </a:spcAft>
              <a:buFont typeface="Arial" charset="0"/>
              <a:buChar char="•"/>
            </a:pPr>
            <a:r>
              <a:rPr lang="en-US" sz="1800" b="0" i="0" dirty="0">
                <a:solidFill>
                  <a:prstClr val="black"/>
                </a:solidFill>
                <a:latin typeface="Arial" panose="020B0604020202020204" pitchFamily="34" charset="0"/>
                <a:ea typeface="ＭＳ Ｐゴシック" charset="-128"/>
                <a:cs typeface="Arial" panose="020B0604020202020204" pitchFamily="34" charset="0"/>
              </a:rPr>
              <a:t>Allows work at atmospheric pressure and under liquid</a:t>
            </a:r>
          </a:p>
          <a:p>
            <a:pPr marL="234950" indent="-234950" defTabSz="685800" fontAlgn="auto">
              <a:spcBef>
                <a:spcPct val="25000"/>
              </a:spcBef>
              <a:spcAft>
                <a:spcPts val="0"/>
              </a:spcAft>
              <a:buFont typeface="Arial" charset="0"/>
              <a:buChar char="•"/>
            </a:pPr>
            <a:r>
              <a:rPr lang="en-US" sz="1800" b="0" i="0" dirty="0">
                <a:solidFill>
                  <a:prstClr val="black"/>
                </a:solidFill>
                <a:latin typeface="Arial" panose="020B0604020202020204" pitchFamily="34" charset="0"/>
                <a:ea typeface="ＭＳ Ｐゴシック" charset="-128"/>
                <a:cs typeface="Arial" panose="020B0604020202020204" pitchFamily="34" charset="0"/>
              </a:rPr>
              <a:t>Surface signals orders of magnitude weaker than Bragg peaks – need synchrotron x-rays</a:t>
            </a:r>
          </a:p>
        </p:txBody>
      </p:sp>
      <p:grpSp>
        <p:nvGrpSpPr>
          <p:cNvPr id="2" name="Group 1"/>
          <p:cNvGrpSpPr/>
          <p:nvPr/>
        </p:nvGrpSpPr>
        <p:grpSpPr>
          <a:xfrm>
            <a:off x="4410409" y="1417496"/>
            <a:ext cx="4048592" cy="3410304"/>
            <a:chOff x="4263176" y="1806465"/>
            <a:chExt cx="3501475" cy="2912364"/>
          </a:xfrm>
        </p:grpSpPr>
        <p:grpSp>
          <p:nvGrpSpPr>
            <p:cNvPr id="15366" name="Group 57"/>
            <p:cNvGrpSpPr>
              <a:grpSpLocks/>
            </p:cNvGrpSpPr>
            <p:nvPr/>
          </p:nvGrpSpPr>
          <p:grpSpPr bwMode="auto">
            <a:xfrm>
              <a:off x="4263176" y="1806465"/>
              <a:ext cx="3501475" cy="2912364"/>
              <a:chOff x="4160239" y="914400"/>
              <a:chExt cx="4668185" cy="3883932"/>
            </a:xfrm>
          </p:grpSpPr>
          <p:sp>
            <p:nvSpPr>
              <p:cNvPr id="15370" name="TextBox 43"/>
              <p:cNvSpPr txBox="1">
                <a:spLocks noChangeArrowheads="1"/>
              </p:cNvSpPr>
              <p:nvPr/>
            </p:nvSpPr>
            <p:spPr bwMode="auto">
              <a:xfrm rot="16200000">
                <a:off x="3982968" y="3014238"/>
                <a:ext cx="693064" cy="338522"/>
              </a:xfrm>
              <a:prstGeom prst="rect">
                <a:avLst/>
              </a:prstGeom>
              <a:noFill/>
              <a:ln w="9525">
                <a:noFill/>
                <a:miter lim="800000"/>
                <a:headEnd/>
                <a:tailEnd/>
              </a:ln>
            </p:spPr>
            <p:txBody>
              <a:bodyPr wrap="none">
                <a:prstTxWarp prst="textNoShape">
                  <a:avLst/>
                </a:prstTxWarp>
                <a:spAutoFit/>
              </a:bodyPr>
              <a:lstStyle/>
              <a:p>
                <a:pPr defTabSz="685800" fontAlgn="auto">
                  <a:spcBef>
                    <a:spcPct val="25000"/>
                  </a:spcBef>
                  <a:spcAft>
                    <a:spcPts val="0"/>
                  </a:spcAft>
                </a:pPr>
                <a:r>
                  <a:rPr lang="en-US" sz="1050" i="0" dirty="0">
                    <a:solidFill>
                      <a:prstClr val="black"/>
                    </a:solidFill>
                    <a:latin typeface="Calibri" panose="020F0502020204030204"/>
                    <a:ea typeface="ＭＳ Ｐゴシック" charset="-128"/>
                    <a:cs typeface="ＭＳ Ｐゴシック" charset="-128"/>
                  </a:rPr>
                  <a:t>|F</a:t>
                </a:r>
                <a:r>
                  <a:rPr lang="en-US" sz="1050" i="0" baseline="-25000" dirty="0">
                    <a:solidFill>
                      <a:prstClr val="black"/>
                    </a:solidFill>
                    <a:latin typeface="Calibri" panose="020F0502020204030204"/>
                    <a:ea typeface="ＭＳ Ｐゴシック" charset="-128"/>
                    <a:cs typeface="ＭＳ Ｐゴシック" charset="-128"/>
                  </a:rPr>
                  <a:t>HKL</a:t>
                </a:r>
                <a:r>
                  <a:rPr lang="en-US" sz="1050" i="0" dirty="0">
                    <a:solidFill>
                      <a:prstClr val="black"/>
                    </a:solidFill>
                    <a:latin typeface="Calibri" panose="020F0502020204030204"/>
                    <a:ea typeface="ＭＳ Ｐゴシック" charset="-128"/>
                    <a:cs typeface="ＭＳ Ｐゴシック" charset="-128"/>
                  </a:rPr>
                  <a:t>|</a:t>
                </a:r>
              </a:p>
            </p:txBody>
          </p:sp>
          <p:sp>
            <p:nvSpPr>
              <p:cNvPr id="15371" name="TextBox 44"/>
              <p:cNvSpPr txBox="1">
                <a:spLocks noChangeArrowheads="1"/>
              </p:cNvSpPr>
              <p:nvPr/>
            </p:nvSpPr>
            <p:spPr bwMode="auto">
              <a:xfrm>
                <a:off x="5847738" y="4459709"/>
                <a:ext cx="2131149" cy="338623"/>
              </a:xfrm>
              <a:prstGeom prst="rect">
                <a:avLst/>
              </a:prstGeom>
              <a:noFill/>
              <a:ln w="9525">
                <a:noFill/>
                <a:miter lim="800000"/>
                <a:headEnd/>
                <a:tailEnd/>
              </a:ln>
            </p:spPr>
            <p:txBody>
              <a:bodyPr wrap="none">
                <a:prstTxWarp prst="textNoShape">
                  <a:avLst/>
                </a:prstTxWarp>
                <a:spAutoFit/>
              </a:bodyPr>
              <a:lstStyle/>
              <a:p>
                <a:pPr defTabSz="685800" fontAlgn="auto">
                  <a:spcBef>
                    <a:spcPct val="25000"/>
                  </a:spcBef>
                  <a:spcAft>
                    <a:spcPts val="0"/>
                  </a:spcAft>
                </a:pPr>
                <a:r>
                  <a:rPr lang="en-US" sz="1050" i="0" dirty="0">
                    <a:solidFill>
                      <a:prstClr val="black"/>
                    </a:solidFill>
                    <a:latin typeface="Calibri" panose="020F0502020204030204"/>
                    <a:ea typeface="ＭＳ Ｐゴシック" charset="-128"/>
                    <a:cs typeface="ＭＳ Ｐゴシック" charset="-128"/>
                  </a:rPr>
                  <a:t>L (reciprocal lattice units)</a:t>
                </a:r>
              </a:p>
            </p:txBody>
          </p:sp>
          <p:cxnSp>
            <p:nvCxnSpPr>
              <p:cNvPr id="15372" name="Straight Arrow Connector 47"/>
              <p:cNvCxnSpPr>
                <a:cxnSpLocks noChangeShapeType="1"/>
              </p:cNvCxnSpPr>
              <p:nvPr/>
            </p:nvCxnSpPr>
            <p:spPr bwMode="auto">
              <a:xfrm rot="5400000" flipH="1" flipV="1">
                <a:off x="5129784" y="1463040"/>
                <a:ext cx="380206" cy="794"/>
              </a:xfrm>
              <a:prstGeom prst="straightConnector1">
                <a:avLst/>
              </a:prstGeom>
              <a:noFill/>
              <a:ln w="9525">
                <a:solidFill>
                  <a:schemeClr val="tx1"/>
                </a:solidFill>
                <a:prstDash val="dash"/>
                <a:round/>
                <a:headEnd/>
                <a:tailEnd type="stealth" w="med" len="med"/>
              </a:ln>
            </p:spPr>
          </p:cxnSp>
          <p:cxnSp>
            <p:nvCxnSpPr>
              <p:cNvPr id="15373" name="Straight Arrow Connector 50"/>
              <p:cNvCxnSpPr>
                <a:cxnSpLocks noChangeShapeType="1"/>
              </p:cNvCxnSpPr>
              <p:nvPr/>
            </p:nvCxnSpPr>
            <p:spPr bwMode="auto">
              <a:xfrm rot="5400000" flipH="1" flipV="1">
                <a:off x="6693408" y="1463040"/>
                <a:ext cx="380206" cy="794"/>
              </a:xfrm>
              <a:prstGeom prst="straightConnector1">
                <a:avLst/>
              </a:prstGeom>
              <a:noFill/>
              <a:ln w="9525">
                <a:solidFill>
                  <a:schemeClr val="tx1"/>
                </a:solidFill>
                <a:prstDash val="dash"/>
                <a:round/>
                <a:headEnd/>
                <a:tailEnd type="stealth" w="med" len="med"/>
              </a:ln>
            </p:spPr>
          </p:cxnSp>
          <p:cxnSp>
            <p:nvCxnSpPr>
              <p:cNvPr id="15374" name="Straight Arrow Connector 51"/>
              <p:cNvCxnSpPr>
                <a:cxnSpLocks noChangeShapeType="1"/>
              </p:cNvCxnSpPr>
              <p:nvPr/>
            </p:nvCxnSpPr>
            <p:spPr bwMode="auto">
              <a:xfrm rot="5400000" flipH="1" flipV="1">
                <a:off x="8268494" y="1463040"/>
                <a:ext cx="380206" cy="794"/>
              </a:xfrm>
              <a:prstGeom prst="straightConnector1">
                <a:avLst/>
              </a:prstGeom>
              <a:noFill/>
              <a:ln w="9525">
                <a:solidFill>
                  <a:schemeClr val="tx1"/>
                </a:solidFill>
                <a:prstDash val="dash"/>
                <a:round/>
                <a:headEnd/>
                <a:tailEnd type="stealth" w="med" len="med"/>
              </a:ln>
            </p:spPr>
          </p:cxnSp>
          <p:sp>
            <p:nvSpPr>
              <p:cNvPr id="15375" name="TextBox 52"/>
              <p:cNvSpPr txBox="1">
                <a:spLocks noChangeArrowheads="1"/>
              </p:cNvSpPr>
              <p:nvPr/>
            </p:nvSpPr>
            <p:spPr bwMode="auto">
              <a:xfrm>
                <a:off x="4800600" y="914400"/>
                <a:ext cx="1688334" cy="400190"/>
              </a:xfrm>
              <a:prstGeom prst="rect">
                <a:avLst/>
              </a:prstGeom>
              <a:noFill/>
              <a:ln w="9525">
                <a:noFill/>
                <a:miter lim="800000"/>
                <a:headEnd/>
                <a:tailEnd/>
              </a:ln>
            </p:spPr>
            <p:txBody>
              <a:bodyPr wrap="none">
                <a:prstTxWarp prst="textNoShape">
                  <a:avLst/>
                </a:prstTxWarp>
                <a:spAutoFit/>
              </a:bodyPr>
              <a:lstStyle/>
              <a:p>
                <a:pPr defTabSz="685800" fontAlgn="auto">
                  <a:spcBef>
                    <a:spcPct val="25000"/>
                  </a:spcBef>
                  <a:spcAft>
                    <a:spcPts val="0"/>
                  </a:spcAft>
                </a:pPr>
                <a:r>
                  <a:rPr lang="en-US" sz="1350" b="0" i="0" dirty="0">
                    <a:solidFill>
                      <a:prstClr val="black"/>
                    </a:solidFill>
                    <a:latin typeface="Calibri" panose="020F0502020204030204"/>
                    <a:ea typeface="ＭＳ Ｐゴシック" charset="-128"/>
                    <a:cs typeface="ＭＳ Ｐゴシック" charset="-128"/>
                  </a:rPr>
                  <a:t>102 Bragg peak</a:t>
                </a:r>
              </a:p>
            </p:txBody>
          </p:sp>
          <p:sp>
            <p:nvSpPr>
              <p:cNvPr id="15376" name="TextBox 53"/>
              <p:cNvSpPr txBox="1">
                <a:spLocks noChangeArrowheads="1"/>
              </p:cNvSpPr>
              <p:nvPr/>
            </p:nvSpPr>
            <p:spPr bwMode="auto">
              <a:xfrm>
                <a:off x="8229599" y="914400"/>
                <a:ext cx="598825" cy="400190"/>
              </a:xfrm>
              <a:prstGeom prst="rect">
                <a:avLst/>
              </a:prstGeom>
              <a:noFill/>
              <a:ln w="9525">
                <a:noFill/>
                <a:miter lim="800000"/>
                <a:headEnd/>
                <a:tailEnd/>
              </a:ln>
            </p:spPr>
            <p:txBody>
              <a:bodyPr wrap="none">
                <a:prstTxWarp prst="textNoShape">
                  <a:avLst/>
                </a:prstTxWarp>
                <a:spAutoFit/>
              </a:bodyPr>
              <a:lstStyle/>
              <a:p>
                <a:pPr defTabSz="685800" fontAlgn="auto">
                  <a:spcBef>
                    <a:spcPct val="25000"/>
                  </a:spcBef>
                  <a:spcAft>
                    <a:spcPts val="0"/>
                  </a:spcAft>
                </a:pPr>
                <a:r>
                  <a:rPr lang="en-US" sz="1350" b="0" i="0" dirty="0">
                    <a:solidFill>
                      <a:prstClr val="black"/>
                    </a:solidFill>
                    <a:latin typeface="Calibri" panose="020F0502020204030204"/>
                    <a:ea typeface="ＭＳ Ｐゴシック" charset="-128"/>
                    <a:cs typeface="ＭＳ Ｐゴシック" charset="-128"/>
                  </a:rPr>
                  <a:t>108</a:t>
                </a:r>
              </a:p>
            </p:txBody>
          </p:sp>
          <p:sp>
            <p:nvSpPr>
              <p:cNvPr id="15377" name="TextBox 54"/>
              <p:cNvSpPr txBox="1">
                <a:spLocks noChangeArrowheads="1"/>
              </p:cNvSpPr>
              <p:nvPr/>
            </p:nvSpPr>
            <p:spPr bwMode="auto">
              <a:xfrm>
                <a:off x="6671102" y="914400"/>
                <a:ext cx="598825" cy="400190"/>
              </a:xfrm>
              <a:prstGeom prst="rect">
                <a:avLst/>
              </a:prstGeom>
              <a:noFill/>
              <a:ln w="9525">
                <a:noFill/>
                <a:miter lim="800000"/>
                <a:headEnd/>
                <a:tailEnd/>
              </a:ln>
            </p:spPr>
            <p:txBody>
              <a:bodyPr wrap="none">
                <a:prstTxWarp prst="textNoShape">
                  <a:avLst/>
                </a:prstTxWarp>
                <a:spAutoFit/>
              </a:bodyPr>
              <a:lstStyle/>
              <a:p>
                <a:pPr defTabSz="685800" fontAlgn="auto">
                  <a:spcBef>
                    <a:spcPct val="25000"/>
                  </a:spcBef>
                  <a:spcAft>
                    <a:spcPts val="0"/>
                  </a:spcAft>
                </a:pPr>
                <a:r>
                  <a:rPr lang="en-US" sz="1350" b="0" i="0" dirty="0">
                    <a:solidFill>
                      <a:prstClr val="black"/>
                    </a:solidFill>
                    <a:latin typeface="Calibri" panose="020F0502020204030204"/>
                    <a:ea typeface="ＭＳ Ｐゴシック" charset="-128"/>
                    <a:cs typeface="ＭＳ Ｐゴシック" charset="-128"/>
                  </a:rPr>
                  <a:t>105</a:t>
                </a:r>
              </a:p>
            </p:txBody>
          </p:sp>
        </p:grpSp>
        <p:pic>
          <p:nvPicPr>
            <p:cNvPr id="15368" name="Picture 3" descr="UO2_111_surf.JPG"/>
            <p:cNvPicPr>
              <a:picLocks noChangeAspect="1"/>
            </p:cNvPicPr>
            <p:nvPr/>
          </p:nvPicPr>
          <p:blipFill>
            <a:blip r:embed="rId3" cstate="print"/>
            <a:srcRect l="29353" t="32857" r="29243" b="30000"/>
            <a:stretch>
              <a:fillRect/>
            </a:stretch>
          </p:blipFill>
          <p:spPr bwMode="auto">
            <a:xfrm>
              <a:off x="4857750" y="3520964"/>
              <a:ext cx="1143000" cy="74295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1261" y="2269964"/>
              <a:ext cx="3170635" cy="223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5" name="Group 54"/>
          <p:cNvGrpSpPr/>
          <p:nvPr/>
        </p:nvGrpSpPr>
        <p:grpSpPr>
          <a:xfrm>
            <a:off x="589345" y="1266093"/>
            <a:ext cx="3409491" cy="3346814"/>
            <a:chOff x="4987465" y="739935"/>
            <a:chExt cx="3833595" cy="3741921"/>
          </a:xfrm>
        </p:grpSpPr>
        <p:sp>
          <p:nvSpPr>
            <p:cNvPr id="56" name="Rectangle 55"/>
            <p:cNvSpPr/>
            <p:nvPr/>
          </p:nvSpPr>
          <p:spPr>
            <a:xfrm>
              <a:off x="5301107" y="1738656"/>
              <a:ext cx="2743200" cy="2743200"/>
            </a:xfrm>
            <a:prstGeom prst="rect">
              <a:avLst/>
            </a:prstGeom>
            <a:solidFill>
              <a:schemeClr val="accent4">
                <a:lumMod val="60000"/>
                <a:lumOff val="40000"/>
              </a:schemeClr>
            </a:solidFill>
            <a:ln>
              <a:solidFill>
                <a:schemeClr val="accent4">
                  <a:lumMod val="60000"/>
                  <a:lumOff val="40000"/>
                </a:schemeClr>
              </a:solidFill>
            </a:ln>
            <a:scene3d>
              <a:camera prst="orthographicFront">
                <a:rot lat="17100000" lon="1980000" rev="19680000"/>
              </a:camera>
              <a:lightRig rig="twoPt" dir="t"/>
            </a:scene3d>
            <a:sp3d extrusionH="381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dirty="0">
                <a:solidFill>
                  <a:prstClr val="white"/>
                </a:solidFill>
                <a:latin typeface="Calibri" panose="020F0502020204030204"/>
              </a:endParaRPr>
            </a:p>
            <a:p>
              <a:pPr algn="ctr" defTabSz="685800" eaLnBrk="1" fontAlgn="auto" hangingPunct="1">
                <a:spcBef>
                  <a:spcPts val="0"/>
                </a:spcBef>
                <a:spcAft>
                  <a:spcPts val="0"/>
                </a:spcAft>
              </a:pPr>
              <a:endParaRPr lang="en-US" sz="1350" b="0" i="0" dirty="0">
                <a:solidFill>
                  <a:prstClr val="white"/>
                </a:solidFill>
                <a:latin typeface="Calibri" panose="020F0502020204030204"/>
              </a:endParaRPr>
            </a:p>
          </p:txBody>
        </p:sp>
        <p:sp>
          <p:nvSpPr>
            <p:cNvPr id="57" name="Rectangle 56"/>
            <p:cNvSpPr/>
            <p:nvPr/>
          </p:nvSpPr>
          <p:spPr>
            <a:xfrm>
              <a:off x="5294877" y="1367555"/>
              <a:ext cx="2743200" cy="2743200"/>
            </a:xfrm>
            <a:prstGeom prst="rect">
              <a:avLst/>
            </a:prstGeom>
            <a:solidFill>
              <a:srgbClr val="9999FF"/>
            </a:solidFill>
            <a:ln>
              <a:solidFill>
                <a:srgbClr val="9999FF"/>
              </a:solidFill>
            </a:ln>
            <a:scene3d>
              <a:camera prst="orthographicFront">
                <a:rot lat="17100000" lon="1980000" rev="19680000"/>
              </a:camera>
              <a:lightRig rig="twoPt" dir="t">
                <a:rot lat="0" lon="0" rev="19200000"/>
              </a:lightRig>
            </a:scene3d>
            <a:sp3d extrusionH="381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dirty="0">
                <a:solidFill>
                  <a:prstClr val="white"/>
                </a:solidFill>
                <a:latin typeface="Calibri" panose="020F0502020204030204"/>
              </a:endParaRPr>
            </a:p>
            <a:p>
              <a:pPr algn="ctr" defTabSz="685800" eaLnBrk="1" fontAlgn="auto" hangingPunct="1">
                <a:spcBef>
                  <a:spcPts val="0"/>
                </a:spcBef>
                <a:spcAft>
                  <a:spcPts val="0"/>
                </a:spcAft>
              </a:pPr>
              <a:endParaRPr lang="en-US" sz="1350" b="0" i="0" dirty="0">
                <a:solidFill>
                  <a:prstClr val="white"/>
                </a:solidFill>
                <a:latin typeface="Calibri" panose="020F0502020204030204"/>
              </a:endParaRPr>
            </a:p>
          </p:txBody>
        </p:sp>
        <p:sp>
          <p:nvSpPr>
            <p:cNvPr id="58" name="TextBox 57"/>
            <p:cNvSpPr txBox="1"/>
            <p:nvPr/>
          </p:nvSpPr>
          <p:spPr>
            <a:xfrm>
              <a:off x="5785805" y="3083971"/>
              <a:ext cx="1398247" cy="338555"/>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surface unit cell</a:t>
              </a:r>
            </a:p>
          </p:txBody>
        </p:sp>
        <p:sp>
          <p:nvSpPr>
            <p:cNvPr id="59" name="TextBox 58"/>
            <p:cNvSpPr txBox="1"/>
            <p:nvPr/>
          </p:nvSpPr>
          <p:spPr>
            <a:xfrm>
              <a:off x="5845308" y="3437119"/>
              <a:ext cx="1173825" cy="338555"/>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bulk unit cell</a:t>
              </a:r>
            </a:p>
          </p:txBody>
        </p:sp>
        <p:sp>
          <p:nvSpPr>
            <p:cNvPr id="72" name="Oval 71"/>
            <p:cNvSpPr/>
            <p:nvPr/>
          </p:nvSpPr>
          <p:spPr>
            <a:xfrm>
              <a:off x="5958020" y="1065433"/>
              <a:ext cx="91440" cy="91440"/>
            </a:xfrm>
            <a:prstGeom prst="ellipse">
              <a:avLst/>
            </a:prstGeom>
            <a:solidFill>
              <a:srgbClr val="FF7C80">
                <a:alpha val="0"/>
              </a:srgbClr>
            </a:solidFill>
            <a:ln>
              <a:solidFill>
                <a:srgbClr val="FF7C80"/>
              </a:solidFill>
            </a:ln>
            <a:scene3d>
              <a:camera prst="orthographicFront">
                <a:rot lat="17100000" lon="0" rev="0"/>
              </a:camera>
              <a:lightRig rig="threePt" dir="t"/>
            </a:scene3d>
            <a:sp3d extrusionH="152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73" name="Oval 72"/>
            <p:cNvSpPr/>
            <p:nvPr/>
          </p:nvSpPr>
          <p:spPr>
            <a:xfrm>
              <a:off x="5770556" y="1355397"/>
              <a:ext cx="91440" cy="91440"/>
            </a:xfrm>
            <a:prstGeom prst="ellipse">
              <a:avLst/>
            </a:prstGeom>
            <a:solidFill>
              <a:srgbClr val="FF7C80">
                <a:alpha val="0"/>
              </a:srgbClr>
            </a:solidFill>
            <a:ln>
              <a:solidFill>
                <a:srgbClr val="FF7C80"/>
              </a:solidFill>
            </a:ln>
            <a:scene3d>
              <a:camera prst="orthographicFront">
                <a:rot lat="17100000" lon="0" rev="0"/>
              </a:camera>
              <a:lightRig rig="threePt" dir="t"/>
            </a:scene3d>
            <a:sp3d extrusionH="152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74" name="Oval 73"/>
            <p:cNvSpPr/>
            <p:nvPr/>
          </p:nvSpPr>
          <p:spPr>
            <a:xfrm>
              <a:off x="6741358" y="1062197"/>
              <a:ext cx="91440" cy="91440"/>
            </a:xfrm>
            <a:prstGeom prst="ellipse">
              <a:avLst/>
            </a:prstGeom>
            <a:solidFill>
              <a:srgbClr val="FF7C80">
                <a:alpha val="0"/>
              </a:srgbClr>
            </a:solidFill>
            <a:ln>
              <a:solidFill>
                <a:srgbClr val="FF7C80"/>
              </a:solidFill>
            </a:ln>
            <a:scene3d>
              <a:camera prst="orthographicFront">
                <a:rot lat="17100000" lon="0" rev="0"/>
              </a:camera>
              <a:lightRig rig="threePt" dir="t"/>
            </a:scene3d>
            <a:sp3d extrusionH="152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75" name="Oval 74"/>
            <p:cNvSpPr/>
            <p:nvPr/>
          </p:nvSpPr>
          <p:spPr>
            <a:xfrm>
              <a:off x="6562625" y="1350738"/>
              <a:ext cx="91440" cy="91440"/>
            </a:xfrm>
            <a:prstGeom prst="ellipse">
              <a:avLst/>
            </a:prstGeom>
            <a:solidFill>
              <a:srgbClr val="FF7C80">
                <a:alpha val="0"/>
              </a:srgbClr>
            </a:solidFill>
            <a:ln>
              <a:solidFill>
                <a:srgbClr val="FF7C80"/>
              </a:solidFill>
            </a:ln>
            <a:scene3d>
              <a:camera prst="orthographicFront">
                <a:rot lat="17100000" lon="0" rev="0"/>
              </a:camera>
              <a:lightRig rig="threePt" dir="t"/>
            </a:scene3d>
            <a:sp3d extrusionH="152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76" name="Oval 75"/>
            <p:cNvSpPr/>
            <p:nvPr/>
          </p:nvSpPr>
          <p:spPr>
            <a:xfrm>
              <a:off x="7524696" y="1055743"/>
              <a:ext cx="91440" cy="91440"/>
            </a:xfrm>
            <a:prstGeom prst="ellipse">
              <a:avLst/>
            </a:prstGeom>
            <a:solidFill>
              <a:srgbClr val="FF7C80">
                <a:alpha val="0"/>
              </a:srgbClr>
            </a:solidFill>
            <a:ln>
              <a:solidFill>
                <a:srgbClr val="FF7C80"/>
              </a:solidFill>
            </a:ln>
            <a:scene3d>
              <a:camera prst="orthographicFront">
                <a:rot lat="17100000" lon="0" rev="0"/>
              </a:camera>
              <a:lightRig rig="threePt" dir="t"/>
            </a:scene3d>
            <a:sp3d extrusionH="152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77" name="Oval 76"/>
            <p:cNvSpPr/>
            <p:nvPr/>
          </p:nvSpPr>
          <p:spPr>
            <a:xfrm>
              <a:off x="7354694" y="1343929"/>
              <a:ext cx="91440" cy="91440"/>
            </a:xfrm>
            <a:prstGeom prst="ellipse">
              <a:avLst/>
            </a:prstGeom>
            <a:solidFill>
              <a:srgbClr val="FF7C80">
                <a:alpha val="0"/>
              </a:srgbClr>
            </a:solidFill>
            <a:ln>
              <a:solidFill>
                <a:srgbClr val="FF7C80"/>
              </a:solidFill>
            </a:ln>
            <a:scene3d>
              <a:camera prst="orthographicFront">
                <a:rot lat="17100000" lon="0" rev="0"/>
              </a:camera>
              <a:lightRig rig="threePt" dir="t"/>
            </a:scene3d>
            <a:sp3d extrusionH="152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78" name="Oval 77"/>
            <p:cNvSpPr/>
            <p:nvPr/>
          </p:nvSpPr>
          <p:spPr>
            <a:xfrm>
              <a:off x="5770556" y="2303196"/>
              <a:ext cx="91440" cy="91440"/>
            </a:xfrm>
            <a:prstGeom prst="ellipse">
              <a:avLst/>
            </a:prstGeom>
            <a:solidFill>
              <a:schemeClr val="tx1"/>
            </a:solidFill>
            <a:ln>
              <a:noFill/>
            </a:ln>
            <a:scene3d>
              <a:camera prst="orthographicFront"/>
              <a:lightRig rig="flat" dir="t"/>
            </a:scene3d>
            <a:sp3d>
              <a:bevelT w="44450" h="44450"/>
              <a:bevelB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79" name="Oval 78"/>
            <p:cNvSpPr/>
            <p:nvPr/>
          </p:nvSpPr>
          <p:spPr>
            <a:xfrm>
              <a:off x="5760728" y="1688683"/>
              <a:ext cx="91440" cy="91440"/>
            </a:xfrm>
            <a:prstGeom prst="ellipse">
              <a:avLst/>
            </a:prstGeom>
            <a:solidFill>
              <a:schemeClr val="tx1"/>
            </a:solidFill>
            <a:ln>
              <a:noFill/>
            </a:ln>
            <a:scene3d>
              <a:camera prst="orthographicFront"/>
              <a:lightRig rig="flat" dir="t"/>
            </a:scene3d>
            <a:sp3d>
              <a:bevelT w="44450" h="44450"/>
              <a:bevelB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80" name="Oval 79"/>
            <p:cNvSpPr/>
            <p:nvPr/>
          </p:nvSpPr>
          <p:spPr>
            <a:xfrm>
              <a:off x="6564750" y="2299834"/>
              <a:ext cx="91440" cy="91440"/>
            </a:xfrm>
            <a:prstGeom prst="ellipse">
              <a:avLst/>
            </a:prstGeom>
            <a:solidFill>
              <a:schemeClr val="tx1"/>
            </a:solidFill>
            <a:ln>
              <a:noFill/>
            </a:ln>
            <a:scene3d>
              <a:camera prst="orthographicFront"/>
              <a:lightRig rig="flat" dir="t"/>
            </a:scene3d>
            <a:sp3d>
              <a:bevelT w="44450" h="44450"/>
              <a:bevelB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81" name="Oval 80"/>
            <p:cNvSpPr/>
            <p:nvPr/>
          </p:nvSpPr>
          <p:spPr>
            <a:xfrm>
              <a:off x="6562296" y="1685321"/>
              <a:ext cx="91440" cy="91440"/>
            </a:xfrm>
            <a:prstGeom prst="ellipse">
              <a:avLst/>
            </a:prstGeom>
            <a:solidFill>
              <a:schemeClr val="tx1"/>
            </a:solidFill>
            <a:ln>
              <a:noFill/>
            </a:ln>
            <a:scene3d>
              <a:camera prst="orthographicFront"/>
              <a:lightRig rig="flat" dir="t"/>
            </a:scene3d>
            <a:sp3d>
              <a:bevelT w="44450" h="44450"/>
              <a:bevelB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82" name="Oval 81"/>
            <p:cNvSpPr/>
            <p:nvPr/>
          </p:nvSpPr>
          <p:spPr>
            <a:xfrm>
              <a:off x="7355219" y="2297370"/>
              <a:ext cx="91440" cy="91440"/>
            </a:xfrm>
            <a:prstGeom prst="ellipse">
              <a:avLst/>
            </a:prstGeom>
            <a:solidFill>
              <a:schemeClr val="tx1"/>
            </a:solidFill>
            <a:ln>
              <a:noFill/>
            </a:ln>
            <a:scene3d>
              <a:camera prst="orthographicFront"/>
              <a:lightRig rig="flat" dir="t"/>
            </a:scene3d>
            <a:sp3d>
              <a:bevelT w="44450" h="44450"/>
              <a:bevelB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83" name="Oval 82"/>
            <p:cNvSpPr/>
            <p:nvPr/>
          </p:nvSpPr>
          <p:spPr>
            <a:xfrm>
              <a:off x="7345391" y="1682857"/>
              <a:ext cx="91440" cy="91440"/>
            </a:xfrm>
            <a:prstGeom prst="ellipse">
              <a:avLst/>
            </a:prstGeom>
            <a:solidFill>
              <a:schemeClr val="tx1"/>
            </a:solidFill>
            <a:ln>
              <a:noFill/>
            </a:ln>
            <a:scene3d>
              <a:camera prst="orthographicFront"/>
              <a:lightRig rig="flat" dir="t"/>
            </a:scene3d>
            <a:sp3d>
              <a:bevelT w="44450" h="44450"/>
              <a:bevelB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84" name="Oval 83"/>
            <p:cNvSpPr/>
            <p:nvPr/>
          </p:nvSpPr>
          <p:spPr>
            <a:xfrm>
              <a:off x="5959826" y="1968899"/>
              <a:ext cx="91440" cy="91440"/>
            </a:xfrm>
            <a:prstGeom prst="ellipse">
              <a:avLst/>
            </a:prstGeom>
            <a:solidFill>
              <a:schemeClr val="tx1"/>
            </a:solidFill>
            <a:ln>
              <a:noFill/>
            </a:ln>
            <a:scene3d>
              <a:camera prst="orthographicFront"/>
              <a:lightRig rig="flat" dir="t"/>
            </a:scene3d>
            <a:sp3d>
              <a:bevelT w="44450" h="44450"/>
              <a:bevelB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85" name="Oval 84"/>
            <p:cNvSpPr/>
            <p:nvPr/>
          </p:nvSpPr>
          <p:spPr>
            <a:xfrm>
              <a:off x="5957372" y="1354386"/>
              <a:ext cx="91440" cy="91440"/>
            </a:xfrm>
            <a:prstGeom prst="ellipse">
              <a:avLst/>
            </a:prstGeom>
            <a:solidFill>
              <a:schemeClr val="tx1"/>
            </a:solidFill>
            <a:ln>
              <a:noFill/>
            </a:ln>
            <a:scene3d>
              <a:camera prst="orthographicFront"/>
              <a:lightRig rig="flat" dir="t"/>
            </a:scene3d>
            <a:sp3d>
              <a:bevelT w="44450" h="44450"/>
              <a:bevelB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86" name="Oval 85"/>
            <p:cNvSpPr/>
            <p:nvPr/>
          </p:nvSpPr>
          <p:spPr>
            <a:xfrm>
              <a:off x="6739272" y="1965537"/>
              <a:ext cx="91440" cy="91440"/>
            </a:xfrm>
            <a:prstGeom prst="ellipse">
              <a:avLst/>
            </a:prstGeom>
            <a:solidFill>
              <a:schemeClr val="tx1"/>
            </a:solidFill>
            <a:ln>
              <a:noFill/>
            </a:ln>
            <a:scene3d>
              <a:camera prst="orthographicFront"/>
              <a:lightRig rig="flat" dir="t"/>
            </a:scene3d>
            <a:sp3d>
              <a:bevelT w="44450" h="44450"/>
              <a:bevelB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87" name="Oval 86"/>
            <p:cNvSpPr/>
            <p:nvPr/>
          </p:nvSpPr>
          <p:spPr>
            <a:xfrm>
              <a:off x="6744192" y="1351024"/>
              <a:ext cx="91440" cy="91440"/>
            </a:xfrm>
            <a:prstGeom prst="ellipse">
              <a:avLst/>
            </a:prstGeom>
            <a:solidFill>
              <a:schemeClr val="tx1"/>
            </a:solidFill>
            <a:ln>
              <a:noFill/>
            </a:ln>
            <a:scene3d>
              <a:camera prst="orthographicFront"/>
              <a:lightRig rig="flat" dir="t"/>
            </a:scene3d>
            <a:sp3d>
              <a:bevelT w="44450" h="44450"/>
              <a:bevelB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88" name="Oval 87"/>
            <p:cNvSpPr/>
            <p:nvPr/>
          </p:nvSpPr>
          <p:spPr>
            <a:xfrm>
              <a:off x="7522367" y="1963073"/>
              <a:ext cx="91440" cy="91440"/>
            </a:xfrm>
            <a:prstGeom prst="ellipse">
              <a:avLst/>
            </a:prstGeom>
            <a:solidFill>
              <a:schemeClr val="tx1"/>
            </a:solidFill>
            <a:ln>
              <a:noFill/>
            </a:ln>
            <a:scene3d>
              <a:camera prst="orthographicFront"/>
              <a:lightRig rig="flat" dir="t"/>
            </a:scene3d>
            <a:sp3d>
              <a:bevelT w="44450" h="44450"/>
              <a:bevelB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89" name="Oval 88"/>
            <p:cNvSpPr/>
            <p:nvPr/>
          </p:nvSpPr>
          <p:spPr>
            <a:xfrm>
              <a:off x="7519913" y="1348560"/>
              <a:ext cx="91440" cy="91440"/>
            </a:xfrm>
            <a:prstGeom prst="ellipse">
              <a:avLst/>
            </a:prstGeom>
            <a:solidFill>
              <a:schemeClr val="tx1"/>
            </a:solidFill>
            <a:ln>
              <a:noFill/>
            </a:ln>
            <a:scene3d>
              <a:camera prst="orthographicFront"/>
              <a:lightRig rig="flat" dir="t"/>
            </a:scene3d>
            <a:sp3d>
              <a:bevelT w="44450" h="44450"/>
              <a:bevelB w="4445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90" name="TextBox 89"/>
            <p:cNvSpPr txBox="1"/>
            <p:nvPr/>
          </p:nvSpPr>
          <p:spPr>
            <a:xfrm>
              <a:off x="5262569" y="879222"/>
              <a:ext cx="528349" cy="338555"/>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CTR</a:t>
              </a:r>
            </a:p>
          </p:txBody>
        </p:sp>
        <p:sp>
          <p:nvSpPr>
            <p:cNvPr id="91" name="TextBox 90"/>
            <p:cNvSpPr txBox="1"/>
            <p:nvPr/>
          </p:nvSpPr>
          <p:spPr>
            <a:xfrm>
              <a:off x="4987465" y="1181158"/>
              <a:ext cx="789775" cy="553997"/>
            </a:xfrm>
            <a:prstGeom prst="rect">
              <a:avLst/>
            </a:prstGeom>
            <a:noFill/>
          </p:spPr>
          <p:txBody>
            <a:bodyPr wrap="squar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Bragg peak</a:t>
              </a:r>
            </a:p>
          </p:txBody>
        </p:sp>
        <p:cxnSp>
          <p:nvCxnSpPr>
            <p:cNvPr id="92" name="Curved Connector 91"/>
            <p:cNvCxnSpPr/>
            <p:nvPr/>
          </p:nvCxnSpPr>
          <p:spPr>
            <a:xfrm>
              <a:off x="5657989" y="1046683"/>
              <a:ext cx="160159" cy="361499"/>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urved Connector 92"/>
            <p:cNvCxnSpPr/>
            <p:nvPr/>
          </p:nvCxnSpPr>
          <p:spPr>
            <a:xfrm>
              <a:off x="5262569" y="1642523"/>
              <a:ext cx="492521" cy="87793"/>
            </a:xfrm>
            <a:prstGeom prst="curvedConnector3">
              <a:avLst>
                <a:gd name="adj1" fmla="val 59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8167212" y="910021"/>
              <a:ext cx="2406" cy="3307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8157817" y="1237544"/>
              <a:ext cx="364845" cy="17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8010159" y="1239270"/>
              <a:ext cx="159459" cy="2425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8152490" y="739935"/>
              <a:ext cx="321029" cy="338555"/>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L</a:t>
              </a:r>
            </a:p>
          </p:txBody>
        </p:sp>
        <p:sp>
          <p:nvSpPr>
            <p:cNvPr id="98" name="TextBox 97"/>
            <p:cNvSpPr txBox="1"/>
            <p:nvPr/>
          </p:nvSpPr>
          <p:spPr>
            <a:xfrm>
              <a:off x="8480796" y="1083655"/>
              <a:ext cx="340264" cy="338555"/>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K</a:t>
              </a:r>
            </a:p>
          </p:txBody>
        </p:sp>
        <p:sp>
          <p:nvSpPr>
            <p:cNvPr id="99" name="TextBox 98"/>
            <p:cNvSpPr txBox="1"/>
            <p:nvPr/>
          </p:nvSpPr>
          <p:spPr>
            <a:xfrm>
              <a:off x="7828592" y="1153638"/>
              <a:ext cx="357363" cy="338555"/>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H</a:t>
              </a:r>
            </a:p>
          </p:txBody>
        </p:sp>
      </p:grpSp>
    </p:spTree>
    <p:extLst>
      <p:ext uri="{BB962C8B-B14F-4D97-AF65-F5344CB8AC3E}">
        <p14:creationId xmlns:p14="http://schemas.microsoft.com/office/powerpoint/2010/main" val="1263356936"/>
      </p:ext>
    </p:extLst>
  </p:cSld>
  <p:clrMapOvr>
    <a:masterClrMapping/>
  </p:clrMapOvr>
  <p:transition advTm="125382"/>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6051" y="1552780"/>
            <a:ext cx="4153660" cy="403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0" name="Title 1"/>
          <p:cNvSpPr>
            <a:spLocks noGrp="1"/>
          </p:cNvSpPr>
          <p:nvPr>
            <p:ph type="title"/>
          </p:nvPr>
        </p:nvSpPr>
        <p:spPr>
          <a:xfrm>
            <a:off x="3520136" y="1006659"/>
            <a:ext cx="5225279" cy="342900"/>
          </a:xfrm>
        </p:spPr>
        <p:txBody>
          <a:bodyPr>
            <a:noAutofit/>
          </a:bodyPr>
          <a:lstStyle/>
          <a:p>
            <a:pPr algn="ctr"/>
            <a:r>
              <a:rPr lang="en-US" sz="1800" b="1" dirty="0">
                <a:solidFill>
                  <a:srgbClr val="0066FF"/>
                </a:solidFill>
                <a:latin typeface="Arial" panose="020B0604020202020204" pitchFamily="34" charset="0"/>
                <a:cs typeface="Arial" panose="020B0604020202020204" pitchFamily="34" charset="0"/>
              </a:rPr>
              <a:t>UO</a:t>
            </a:r>
            <a:r>
              <a:rPr lang="en-US" sz="1800" b="1" baseline="-25000" dirty="0">
                <a:solidFill>
                  <a:srgbClr val="0066FF"/>
                </a:solidFill>
                <a:latin typeface="Arial" panose="020B0604020202020204" pitchFamily="34" charset="0"/>
                <a:cs typeface="Arial" panose="020B0604020202020204" pitchFamily="34" charset="0"/>
              </a:rPr>
              <a:t>2</a:t>
            </a:r>
            <a:r>
              <a:rPr lang="en-US" sz="1800" b="1" dirty="0">
                <a:solidFill>
                  <a:srgbClr val="0066FF"/>
                </a:solidFill>
                <a:latin typeface="Arial" panose="020B0604020202020204" pitchFamily="34" charset="0"/>
                <a:cs typeface="Arial" panose="020B0604020202020204" pitchFamily="34" charset="0"/>
              </a:rPr>
              <a:t> (111) surface oxidation under dry O</a:t>
            </a:r>
            <a:r>
              <a:rPr lang="en-US" sz="1800" b="1" baseline="-25000" dirty="0">
                <a:solidFill>
                  <a:srgbClr val="0066FF"/>
                </a:solidFill>
                <a:latin typeface="Arial" panose="020B0604020202020204" pitchFamily="34" charset="0"/>
                <a:cs typeface="Arial" panose="020B0604020202020204" pitchFamily="34" charset="0"/>
              </a:rPr>
              <a:t>2</a:t>
            </a:r>
            <a:r>
              <a:rPr lang="en-US" sz="1800" b="1" dirty="0">
                <a:solidFill>
                  <a:srgbClr val="0066FF"/>
                </a:solidFill>
                <a:latin typeface="Arial" panose="020B0604020202020204" pitchFamily="34" charset="0"/>
                <a:cs typeface="Arial" panose="020B0604020202020204" pitchFamily="34" charset="0"/>
              </a:rPr>
              <a:t> gas</a:t>
            </a:r>
          </a:p>
        </p:txBody>
      </p:sp>
      <p:sp>
        <p:nvSpPr>
          <p:cNvPr id="13" name="TextBox 12"/>
          <p:cNvSpPr txBox="1"/>
          <p:nvPr/>
        </p:nvSpPr>
        <p:spPr>
          <a:xfrm>
            <a:off x="6686553" y="5089730"/>
            <a:ext cx="2253117" cy="323165"/>
          </a:xfrm>
          <a:prstGeom prst="rect">
            <a:avLst/>
          </a:prstGeom>
          <a:noFill/>
        </p:spPr>
        <p:txBody>
          <a:bodyPr wrap="none" rtlCol="0">
            <a:spAutoFit/>
          </a:bodyPr>
          <a:lstStyle/>
          <a:p>
            <a:pPr defTabSz="685800" eaLnBrk="1" fontAlgn="auto" hangingPunct="1">
              <a:spcBef>
                <a:spcPts val="0"/>
              </a:spcBef>
              <a:spcAft>
                <a:spcPts val="0"/>
              </a:spcAft>
            </a:pPr>
            <a:r>
              <a:rPr lang="en-US" sz="1500" dirty="0">
                <a:solidFill>
                  <a:prstClr val="black"/>
                </a:solidFill>
                <a:latin typeface="Calibri" panose="020F0502020204030204"/>
                <a:ea typeface="+mn-ea"/>
              </a:rPr>
              <a:t>Advancing oxidation front</a:t>
            </a:r>
          </a:p>
        </p:txBody>
      </p:sp>
      <p:sp>
        <p:nvSpPr>
          <p:cNvPr id="7" name="TextBox 3"/>
          <p:cNvSpPr txBox="1">
            <a:spLocks noChangeArrowheads="1"/>
          </p:cNvSpPr>
          <p:nvPr/>
        </p:nvSpPr>
        <p:spPr bwMode="auto">
          <a:xfrm>
            <a:off x="6686550" y="3363740"/>
            <a:ext cx="2628900" cy="1465786"/>
          </a:xfrm>
          <a:prstGeom prst="rect">
            <a:avLst/>
          </a:prstGeom>
          <a:noFill/>
          <a:ln w="9525">
            <a:noFill/>
            <a:miter lim="800000"/>
            <a:headEnd/>
            <a:tailEnd/>
          </a:ln>
        </p:spPr>
        <p:txBody>
          <a:bodyPr wrap="square">
            <a:prstTxWarp prst="textNoShape">
              <a:avLst/>
            </a:prstTxWarp>
            <a:spAutoFit/>
          </a:bodyPr>
          <a:lstStyle/>
          <a:p>
            <a:pPr marL="86916" indent="-86916" defTabSz="685800" fontAlgn="auto">
              <a:spcBef>
                <a:spcPct val="25000"/>
              </a:spcBef>
              <a:spcAft>
                <a:spcPts val="0"/>
              </a:spcAft>
              <a:buFont typeface="Arial" charset="0"/>
              <a:buChar char="•"/>
            </a:pPr>
            <a:r>
              <a:rPr lang="en-US" sz="1050" b="0" i="0" dirty="0">
                <a:solidFill>
                  <a:prstClr val="black"/>
                </a:solidFill>
                <a:latin typeface="Calibri" panose="020F0502020204030204"/>
                <a:ea typeface="ＭＳ Ｐゴシック" charset="-128"/>
                <a:cs typeface="ＭＳ Ｐゴシック" charset="-128"/>
              </a:rPr>
              <a:t>Oscillations → </a:t>
            </a:r>
          </a:p>
          <a:p>
            <a:pPr marL="83344" indent="-83344" defTabSz="685800" fontAlgn="auto">
              <a:spcBef>
                <a:spcPct val="25000"/>
              </a:spcBef>
              <a:spcAft>
                <a:spcPts val="0"/>
              </a:spcAft>
            </a:pPr>
            <a:r>
              <a:rPr lang="en-US" sz="1050" b="0" i="0" dirty="0">
                <a:solidFill>
                  <a:prstClr val="black"/>
                </a:solidFill>
                <a:latin typeface="Calibri" panose="020F0502020204030204"/>
                <a:ea typeface="ＭＳ Ｐゴシック" charset="-128"/>
                <a:cs typeface="ＭＳ Ｐゴシック" charset="-128"/>
              </a:rPr>
              <a:t>     film of differing e- density from bulk</a:t>
            </a:r>
          </a:p>
          <a:p>
            <a:pPr marL="86916" indent="-86916" defTabSz="685800" fontAlgn="auto">
              <a:spcBef>
                <a:spcPct val="25000"/>
              </a:spcBef>
              <a:spcAft>
                <a:spcPts val="0"/>
              </a:spcAft>
              <a:buFont typeface="Arial" charset="0"/>
              <a:buChar char="•"/>
            </a:pPr>
            <a:r>
              <a:rPr lang="en-US" sz="1050" b="0" i="0" dirty="0">
                <a:solidFill>
                  <a:prstClr val="black"/>
                </a:solidFill>
                <a:latin typeface="Calibri" panose="020F0502020204030204"/>
                <a:ea typeface="ＭＳ Ｐゴシック" charset="-128"/>
                <a:cs typeface="ＭＳ Ｐゴシック" charset="-128"/>
              </a:rPr>
              <a:t>Oscillations on off-specular rods → </a:t>
            </a:r>
          </a:p>
          <a:p>
            <a:pPr marL="86916" indent="-86916" defTabSz="685800" fontAlgn="auto">
              <a:spcBef>
                <a:spcPct val="25000"/>
              </a:spcBef>
              <a:spcAft>
                <a:spcPts val="0"/>
              </a:spcAft>
            </a:pPr>
            <a:r>
              <a:rPr lang="en-US" sz="1050" b="0" i="0" dirty="0">
                <a:solidFill>
                  <a:prstClr val="black"/>
                </a:solidFill>
                <a:latin typeface="Calibri" panose="020F0502020204030204"/>
                <a:ea typeface="ＭＳ Ｐゴシック" charset="-128"/>
                <a:cs typeface="ＭＳ Ｐゴシック" charset="-128"/>
              </a:rPr>
              <a:t>	  lateral registry with bulk</a:t>
            </a:r>
          </a:p>
          <a:p>
            <a:pPr marL="86916" indent="-86916" defTabSz="685800" fontAlgn="auto">
              <a:spcBef>
                <a:spcPct val="25000"/>
              </a:spcBef>
              <a:spcAft>
                <a:spcPts val="0"/>
              </a:spcAft>
              <a:buFont typeface="Arial" charset="0"/>
              <a:buChar char="•"/>
            </a:pPr>
            <a:r>
              <a:rPr lang="en-US" sz="1050" b="0" i="0" dirty="0">
                <a:solidFill>
                  <a:prstClr val="black"/>
                </a:solidFill>
                <a:latin typeface="Calibri" panose="020F0502020204030204"/>
                <a:ea typeface="ＭＳ Ｐゴシック" charset="-128"/>
                <a:cs typeface="ＭＳ Ｐゴシック" charset="-128"/>
              </a:rPr>
              <a:t>Near-integer peaks  → 3-layer superlattice</a:t>
            </a:r>
          </a:p>
          <a:p>
            <a:pPr marL="86916" indent="-86916" defTabSz="685800" fontAlgn="auto">
              <a:spcBef>
                <a:spcPct val="25000"/>
              </a:spcBef>
              <a:spcAft>
                <a:spcPts val="0"/>
              </a:spcAft>
              <a:buFont typeface="Arial" charset="0"/>
              <a:buChar char="•"/>
            </a:pPr>
            <a:r>
              <a:rPr lang="en-US" sz="1050" b="0" i="0" dirty="0">
                <a:solidFill>
                  <a:prstClr val="black"/>
                </a:solidFill>
                <a:latin typeface="Calibri" panose="020F0502020204030204"/>
                <a:ea typeface="ＭＳ Ｐゴシック" charset="-128"/>
                <a:cs typeface="ＭＳ Ｐゴシック" charset="-128"/>
              </a:rPr>
              <a:t>Asymmetry about Bragg peaks →</a:t>
            </a:r>
          </a:p>
          <a:p>
            <a:pPr marL="83344" indent="-83344" defTabSz="685800" fontAlgn="auto">
              <a:spcBef>
                <a:spcPct val="25000"/>
              </a:spcBef>
              <a:spcAft>
                <a:spcPts val="0"/>
              </a:spcAft>
            </a:pPr>
            <a:r>
              <a:rPr lang="en-US" sz="1050" b="0" i="0" dirty="0">
                <a:solidFill>
                  <a:prstClr val="black"/>
                </a:solidFill>
                <a:latin typeface="Calibri" panose="020F0502020204030204"/>
                <a:ea typeface="ＭＳ Ｐゴシック" charset="-128"/>
                <a:cs typeface="ＭＳ Ｐゴシック" charset="-128"/>
              </a:rPr>
              <a:t>     lattice contraction</a:t>
            </a:r>
          </a:p>
        </p:txBody>
      </p:sp>
      <p:sp>
        <p:nvSpPr>
          <p:cNvPr id="8" name="TextBox 7"/>
          <p:cNvSpPr txBox="1"/>
          <p:nvPr/>
        </p:nvSpPr>
        <p:spPr>
          <a:xfrm>
            <a:off x="4114800" y="1552780"/>
            <a:ext cx="640112" cy="276999"/>
          </a:xfrm>
          <a:prstGeom prst="rect">
            <a:avLst/>
          </a:prstGeom>
          <a:noFill/>
        </p:spPr>
        <p:txBody>
          <a:bodyPr wrap="none" rtlCol="0">
            <a:spAutoFit/>
          </a:bodyPr>
          <a:lstStyle/>
          <a:p>
            <a:pPr defTabSz="685800" eaLnBrk="1" fontAlgn="auto" hangingPunct="1">
              <a:spcBef>
                <a:spcPts val="0"/>
              </a:spcBef>
              <a:spcAft>
                <a:spcPts val="0"/>
              </a:spcAft>
            </a:pPr>
            <a:r>
              <a:rPr lang="en-US" i="0" dirty="0">
                <a:solidFill>
                  <a:prstClr val="black"/>
                </a:solidFill>
                <a:latin typeface="Calibri Light" panose="020F0302020204030204"/>
                <a:ea typeface="+mn-ea"/>
              </a:rPr>
              <a:t>10L rod</a:t>
            </a:r>
          </a:p>
        </p:txBody>
      </p:sp>
      <p:pic>
        <p:nvPicPr>
          <p:cNvPr id="573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9157" y="1546430"/>
            <a:ext cx="2003687" cy="162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03701" y="2595980"/>
            <a:ext cx="1188146" cy="253916"/>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Superlattice peaks</a:t>
            </a:r>
          </a:p>
        </p:txBody>
      </p:sp>
      <p:cxnSp>
        <p:nvCxnSpPr>
          <p:cNvPr id="4" name="Straight Arrow Connector 3"/>
          <p:cNvCxnSpPr/>
          <p:nvPr/>
        </p:nvCxnSpPr>
        <p:spPr bwMode="auto">
          <a:xfrm flipH="1">
            <a:off x="4229101" y="2803730"/>
            <a:ext cx="231275" cy="177326"/>
          </a:xfrm>
          <a:prstGeom prst="straightConnector1">
            <a:avLst/>
          </a:prstGeom>
          <a:solidFill>
            <a:srgbClr val="FFFFFF"/>
          </a:solidFill>
          <a:ln w="15875" cap="flat" cmpd="sng" algn="ctr">
            <a:solidFill>
              <a:schemeClr val="tx1"/>
            </a:solidFill>
            <a:prstDash val="solid"/>
            <a:round/>
            <a:headEnd type="none" w="med" len="med"/>
            <a:tailEnd type="stealth" w="med" len="lg"/>
          </a:ln>
          <a:effectLst/>
        </p:spPr>
      </p:cxnSp>
      <p:cxnSp>
        <p:nvCxnSpPr>
          <p:cNvPr id="14" name="Straight Arrow Connector 13"/>
          <p:cNvCxnSpPr/>
          <p:nvPr/>
        </p:nvCxnSpPr>
        <p:spPr bwMode="auto">
          <a:xfrm>
            <a:off x="4870085" y="2803729"/>
            <a:ext cx="228600" cy="253170"/>
          </a:xfrm>
          <a:prstGeom prst="straightConnector1">
            <a:avLst/>
          </a:prstGeom>
          <a:solidFill>
            <a:srgbClr val="FFFFFF"/>
          </a:solidFill>
          <a:ln w="15875" cap="flat" cmpd="sng" algn="ctr">
            <a:solidFill>
              <a:schemeClr val="tx1"/>
            </a:solidFill>
            <a:prstDash val="solid"/>
            <a:round/>
            <a:headEnd type="none" w="med" len="med"/>
            <a:tailEnd type="stealth" w="med" len="lg"/>
          </a:ln>
          <a:effectLst/>
        </p:spPr>
      </p:cxnSp>
      <p:sp>
        <p:nvSpPr>
          <p:cNvPr id="20" name="TextBox 19"/>
          <p:cNvSpPr txBox="1"/>
          <p:nvPr/>
        </p:nvSpPr>
        <p:spPr>
          <a:xfrm>
            <a:off x="3920017" y="2074974"/>
            <a:ext cx="1309974" cy="253916"/>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Thin-film oscillations</a:t>
            </a:r>
          </a:p>
        </p:txBody>
      </p:sp>
      <p:cxnSp>
        <p:nvCxnSpPr>
          <p:cNvPr id="21" name="Straight Arrow Connector 20"/>
          <p:cNvCxnSpPr/>
          <p:nvPr/>
        </p:nvCxnSpPr>
        <p:spPr bwMode="auto">
          <a:xfrm>
            <a:off x="4953272" y="2252774"/>
            <a:ext cx="590279" cy="343206"/>
          </a:xfrm>
          <a:prstGeom prst="straightConnector1">
            <a:avLst/>
          </a:prstGeom>
          <a:solidFill>
            <a:srgbClr val="FFFFFF"/>
          </a:solidFill>
          <a:ln w="15875" cap="flat" cmpd="sng" algn="ctr">
            <a:solidFill>
              <a:schemeClr val="tx1"/>
            </a:solidFill>
            <a:prstDash val="solid"/>
            <a:round/>
            <a:headEnd type="none" w="med" len="med"/>
            <a:tailEnd type="stealth" w="med" len="lg"/>
          </a:ln>
          <a:effectLst/>
        </p:spPr>
      </p:cxnSp>
      <p:cxnSp>
        <p:nvCxnSpPr>
          <p:cNvPr id="23" name="Straight Arrow Connector 22"/>
          <p:cNvCxnSpPr/>
          <p:nvPr/>
        </p:nvCxnSpPr>
        <p:spPr bwMode="auto">
          <a:xfrm flipH="1">
            <a:off x="3771902" y="2356649"/>
            <a:ext cx="285749" cy="535743"/>
          </a:xfrm>
          <a:prstGeom prst="straightConnector1">
            <a:avLst/>
          </a:prstGeom>
          <a:solidFill>
            <a:srgbClr val="FFFFFF"/>
          </a:solidFill>
          <a:ln w="15875" cap="flat" cmpd="sng" algn="ctr">
            <a:solidFill>
              <a:schemeClr val="tx1"/>
            </a:solidFill>
            <a:prstDash val="solid"/>
            <a:round/>
            <a:headEnd type="none" w="med" len="med"/>
            <a:tailEnd type="stealth" w="med" len="lg"/>
          </a:ln>
          <a:effectLst/>
        </p:spPr>
      </p:cxnSp>
      <p:cxnSp>
        <p:nvCxnSpPr>
          <p:cNvPr id="26" name="Straight Arrow Connector 25"/>
          <p:cNvCxnSpPr/>
          <p:nvPr/>
        </p:nvCxnSpPr>
        <p:spPr bwMode="auto">
          <a:xfrm flipH="1">
            <a:off x="3520136" y="2252773"/>
            <a:ext cx="451199" cy="223643"/>
          </a:xfrm>
          <a:prstGeom prst="straightConnector1">
            <a:avLst/>
          </a:prstGeom>
          <a:solidFill>
            <a:srgbClr val="FFFFFF"/>
          </a:solidFill>
          <a:ln w="15875" cap="flat" cmpd="sng" algn="ctr">
            <a:solidFill>
              <a:schemeClr val="tx1"/>
            </a:solidFill>
            <a:prstDash val="solid"/>
            <a:round/>
            <a:headEnd type="none" w="med" len="med"/>
            <a:tailEnd type="stealth" w="med" len="lg"/>
          </a:ln>
          <a:effectLst/>
        </p:spPr>
      </p:cxnSp>
      <p:sp>
        <p:nvSpPr>
          <p:cNvPr id="15" name="Rectangle 14"/>
          <p:cNvSpPr/>
          <p:nvPr/>
        </p:nvSpPr>
        <p:spPr>
          <a:xfrm>
            <a:off x="3351015" y="5530806"/>
            <a:ext cx="2444900" cy="230832"/>
          </a:xfrm>
          <a:prstGeom prst="rect">
            <a:avLst/>
          </a:prstGeom>
        </p:spPr>
        <p:txBody>
          <a:bodyPr wrap="none">
            <a:spAutoFit/>
          </a:bodyPr>
          <a:lstStyle/>
          <a:p>
            <a:pPr defTabSz="685800" eaLnBrk="1" fontAlgn="auto" hangingPunct="1">
              <a:spcBef>
                <a:spcPts val="0"/>
              </a:spcBef>
              <a:spcAft>
                <a:spcPts val="0"/>
              </a:spcAft>
            </a:pPr>
            <a:r>
              <a:rPr lang="en-US" sz="900" b="0" i="0" dirty="0">
                <a:solidFill>
                  <a:prstClr val="black"/>
                </a:solidFill>
                <a:latin typeface="Calibri" panose="020F0502020204030204"/>
                <a:ea typeface="+mn-ea"/>
              </a:rPr>
              <a:t>Stubbs et al. (2015), </a:t>
            </a:r>
            <a:r>
              <a:rPr lang="en-US" sz="900" b="0" dirty="0">
                <a:solidFill>
                  <a:prstClr val="black"/>
                </a:solidFill>
                <a:latin typeface="Calibri" panose="020F0502020204030204"/>
                <a:ea typeface="+mn-ea"/>
              </a:rPr>
              <a:t>Phys. Rev. Lett.</a:t>
            </a:r>
            <a:r>
              <a:rPr lang="en-US" sz="900" b="0" i="0" dirty="0">
                <a:solidFill>
                  <a:prstClr val="black"/>
                </a:solidFill>
                <a:latin typeface="Calibri" panose="020F0502020204030204"/>
                <a:ea typeface="+mn-ea"/>
              </a:rPr>
              <a:t> 114: 246103</a:t>
            </a:r>
          </a:p>
        </p:txBody>
      </p:sp>
      <p:sp>
        <p:nvSpPr>
          <p:cNvPr id="16" name="Rectangle 22"/>
          <p:cNvSpPr>
            <a:spLocks noChangeArrowheads="1"/>
          </p:cNvSpPr>
          <p:nvPr/>
        </p:nvSpPr>
        <p:spPr bwMode="auto">
          <a:xfrm>
            <a:off x="244877" y="641183"/>
            <a:ext cx="2814846" cy="1077218"/>
          </a:xfrm>
          <a:prstGeom prst="rect">
            <a:avLst/>
          </a:prstGeom>
          <a:noFill/>
          <a:ln w="9525">
            <a:noFill/>
            <a:miter lim="800000"/>
            <a:headEnd/>
            <a:tailEnd/>
          </a:ln>
        </p:spPr>
        <p:txBody>
          <a:bodyPr wrap="square">
            <a:prstTxWarp prst="textNoShape">
              <a:avLst/>
            </a:prstTxWarp>
            <a:spAutoFit/>
          </a:bodyPr>
          <a:lstStyle/>
          <a:p>
            <a:pPr algn="ctr" defTabSz="685800" fontAlgn="auto">
              <a:spcBef>
                <a:spcPct val="20000"/>
              </a:spcBef>
              <a:spcAft>
                <a:spcPts val="0"/>
              </a:spcAft>
            </a:pPr>
            <a:r>
              <a:rPr lang="en-US" sz="2000" i="0" dirty="0" err="1">
                <a:solidFill>
                  <a:srgbClr val="0066FF"/>
                </a:solidFill>
                <a:latin typeface="Arial" panose="020B0604020202020204" pitchFamily="34" charset="0"/>
                <a:ea typeface="+mn-ea"/>
                <a:cs typeface="Arial" panose="020B0604020202020204" pitchFamily="34" charset="0"/>
              </a:rPr>
              <a:t>Uraninite</a:t>
            </a:r>
            <a:r>
              <a:rPr lang="en-US" sz="2000" i="0" dirty="0">
                <a:solidFill>
                  <a:srgbClr val="0066FF"/>
                </a:solidFill>
                <a:latin typeface="Arial" panose="020B0604020202020204" pitchFamily="34" charset="0"/>
                <a:ea typeface="+mn-ea"/>
                <a:cs typeface="Arial" panose="020B0604020202020204" pitchFamily="34" charset="0"/>
              </a:rPr>
              <a:t> (UO</a:t>
            </a:r>
            <a:r>
              <a:rPr lang="en-US" sz="2000" i="0" baseline="-25000" dirty="0">
                <a:solidFill>
                  <a:srgbClr val="0066FF"/>
                </a:solidFill>
                <a:latin typeface="Arial" panose="020B0604020202020204" pitchFamily="34" charset="0"/>
                <a:ea typeface="+mn-ea"/>
                <a:cs typeface="Arial" panose="020B0604020202020204" pitchFamily="34" charset="0"/>
              </a:rPr>
              <a:t>2</a:t>
            </a:r>
            <a:r>
              <a:rPr lang="en-US" sz="2000" i="0" dirty="0">
                <a:solidFill>
                  <a:srgbClr val="0066FF"/>
                </a:solidFill>
                <a:latin typeface="Arial" panose="020B0604020202020204" pitchFamily="34" charset="0"/>
                <a:ea typeface="+mn-ea"/>
                <a:cs typeface="Arial" panose="020B0604020202020204" pitchFamily="34" charset="0"/>
              </a:rPr>
              <a:t>)</a:t>
            </a:r>
          </a:p>
          <a:p>
            <a:pPr algn="ctr" defTabSz="685800" fontAlgn="auto">
              <a:spcBef>
                <a:spcPct val="20000"/>
              </a:spcBef>
              <a:spcAft>
                <a:spcPts val="0"/>
              </a:spcAft>
            </a:pPr>
            <a:r>
              <a:rPr lang="en-US" sz="2000" i="0" dirty="0">
                <a:solidFill>
                  <a:srgbClr val="0066FF"/>
                </a:solidFill>
                <a:latin typeface="Arial" panose="020B0604020202020204" pitchFamily="34" charset="0"/>
                <a:ea typeface="+mn-ea"/>
                <a:cs typeface="Arial" panose="020B0604020202020204" pitchFamily="34" charset="0"/>
              </a:rPr>
              <a:t>Central to nuclear fuel cycle</a:t>
            </a:r>
          </a:p>
        </p:txBody>
      </p:sp>
      <p:sp>
        <p:nvSpPr>
          <p:cNvPr id="17" name="TextBox 3"/>
          <p:cNvSpPr txBox="1">
            <a:spLocks noChangeArrowheads="1"/>
          </p:cNvSpPr>
          <p:nvPr/>
        </p:nvSpPr>
        <p:spPr bwMode="auto">
          <a:xfrm>
            <a:off x="129827" y="1833334"/>
            <a:ext cx="2929895" cy="2139047"/>
          </a:xfrm>
          <a:prstGeom prst="rect">
            <a:avLst/>
          </a:prstGeom>
          <a:noFill/>
          <a:ln w="9525">
            <a:noFill/>
            <a:miter lim="800000"/>
            <a:headEnd/>
            <a:tailEnd/>
          </a:ln>
        </p:spPr>
        <p:txBody>
          <a:bodyPr wrap="square">
            <a:prstTxWarp prst="textNoShape">
              <a:avLst/>
            </a:prstTxWarp>
            <a:spAutoFit/>
          </a:bodyPr>
          <a:lstStyle/>
          <a:p>
            <a:pPr marL="86916" indent="-86916" defTabSz="685800" fontAlgn="auto">
              <a:spcBef>
                <a:spcPct val="25000"/>
              </a:spcBef>
              <a:spcAft>
                <a:spcPts val="0"/>
              </a:spcAft>
              <a:buFont typeface="Arial" charset="0"/>
              <a:buChar char="•"/>
            </a:pPr>
            <a:r>
              <a:rPr lang="en-US" sz="1400" b="0" i="0" dirty="0">
                <a:solidFill>
                  <a:prstClr val="black"/>
                </a:solidFill>
                <a:latin typeface="Calibri" panose="020F0502020204030204"/>
                <a:ea typeface="ＭＳ Ｐゴシック" charset="-128"/>
                <a:cs typeface="ＭＳ Ｐゴシック" charset="-128"/>
              </a:rPr>
              <a:t>Most abundant uranium ore</a:t>
            </a:r>
          </a:p>
          <a:p>
            <a:pPr marL="86916" indent="-86916" defTabSz="685800" fontAlgn="auto">
              <a:spcBef>
                <a:spcPct val="25000"/>
              </a:spcBef>
              <a:spcAft>
                <a:spcPts val="0"/>
              </a:spcAft>
              <a:buFont typeface="Arial" charset="0"/>
              <a:buChar char="•"/>
            </a:pPr>
            <a:r>
              <a:rPr lang="en-US" sz="1400" b="0" i="0" dirty="0">
                <a:solidFill>
                  <a:prstClr val="black"/>
                </a:solidFill>
                <a:latin typeface="Calibri" panose="020F0502020204030204"/>
                <a:ea typeface="ＭＳ Ｐゴシック" charset="-128"/>
                <a:cs typeface="ＭＳ Ｐゴシック" charset="-128"/>
              </a:rPr>
              <a:t>Nuclear fuel = synthetic UO</a:t>
            </a:r>
            <a:r>
              <a:rPr lang="en-US" sz="1400" b="0" i="0" baseline="-25000" dirty="0">
                <a:solidFill>
                  <a:prstClr val="black"/>
                </a:solidFill>
                <a:latin typeface="Calibri" panose="020F0502020204030204"/>
                <a:ea typeface="ＭＳ Ｐゴシック" charset="-128"/>
                <a:cs typeface="ＭＳ Ｐゴシック" charset="-128"/>
              </a:rPr>
              <a:t>2</a:t>
            </a:r>
          </a:p>
          <a:p>
            <a:pPr marL="86916" indent="-86916" defTabSz="685800" fontAlgn="auto">
              <a:spcBef>
                <a:spcPct val="25000"/>
              </a:spcBef>
              <a:spcAft>
                <a:spcPts val="0"/>
              </a:spcAft>
              <a:buFont typeface="Arial" charset="0"/>
              <a:buChar char="•"/>
            </a:pPr>
            <a:r>
              <a:rPr lang="en-US" sz="1400" b="0" i="0" dirty="0">
                <a:solidFill>
                  <a:prstClr val="black"/>
                </a:solidFill>
                <a:latin typeface="Calibri" panose="020F0502020204030204"/>
                <a:ea typeface="ＭＳ Ｐゴシック" charset="-128"/>
                <a:cs typeface="ＭＳ Ｐゴシック" charset="-128"/>
              </a:rPr>
              <a:t>Environmental bioremediation strategies focus on producing UO</a:t>
            </a:r>
            <a:r>
              <a:rPr lang="en-US" sz="1400" b="0" i="0" baseline="-25000" dirty="0">
                <a:solidFill>
                  <a:prstClr val="black"/>
                </a:solidFill>
                <a:latin typeface="Calibri" panose="020F0502020204030204"/>
                <a:ea typeface="ＭＳ Ｐゴシック" charset="-128"/>
                <a:cs typeface="ＭＳ Ｐゴシック" charset="-128"/>
              </a:rPr>
              <a:t>2</a:t>
            </a:r>
          </a:p>
          <a:p>
            <a:pPr marL="86916" indent="-86916" defTabSz="685800" fontAlgn="auto">
              <a:spcBef>
                <a:spcPct val="25000"/>
              </a:spcBef>
              <a:spcAft>
                <a:spcPts val="0"/>
              </a:spcAft>
              <a:buFont typeface="Arial" charset="0"/>
              <a:buChar char="•"/>
            </a:pPr>
            <a:r>
              <a:rPr lang="en-US" sz="1400" b="0" i="0" dirty="0">
                <a:solidFill>
                  <a:prstClr val="black"/>
                </a:solidFill>
                <a:latin typeface="Calibri" panose="020F0502020204030204"/>
                <a:ea typeface="ＭＳ Ｐゴシック" charset="-128"/>
                <a:cs typeface="ＭＳ Ｐゴシック" charset="-128"/>
              </a:rPr>
              <a:t>Uranium is redox active:</a:t>
            </a:r>
            <a:endParaRPr lang="en-US" sz="1400" b="0" i="0" baseline="-25000" dirty="0">
              <a:solidFill>
                <a:prstClr val="black"/>
              </a:solidFill>
              <a:latin typeface="Calibri" panose="020F0502020204030204"/>
              <a:ea typeface="ＭＳ Ｐゴシック" charset="-128"/>
              <a:cs typeface="ＭＳ Ｐゴシック" charset="-128"/>
            </a:endParaRPr>
          </a:p>
          <a:p>
            <a:pPr defTabSz="685800" fontAlgn="auto">
              <a:spcBef>
                <a:spcPct val="25000"/>
              </a:spcBef>
              <a:spcAft>
                <a:spcPts val="0"/>
              </a:spcAft>
              <a:tabLst>
                <a:tab pos="169069" algn="l"/>
              </a:tabLst>
            </a:pPr>
            <a:r>
              <a:rPr lang="en-US" sz="1400" b="0" i="0" dirty="0">
                <a:solidFill>
                  <a:prstClr val="black"/>
                </a:solidFill>
                <a:latin typeface="Calibri" panose="020F0502020204030204"/>
                <a:ea typeface="ＭＳ Ｐゴシック" charset="-128"/>
                <a:cs typeface="ＭＳ Ｐゴシック" charset="-128"/>
              </a:rPr>
              <a:t>	U(VI) soluble, mobile</a:t>
            </a:r>
          </a:p>
          <a:p>
            <a:pPr defTabSz="685800" fontAlgn="auto">
              <a:spcBef>
                <a:spcPct val="25000"/>
              </a:spcBef>
              <a:spcAft>
                <a:spcPts val="0"/>
              </a:spcAft>
              <a:tabLst>
                <a:tab pos="169069" algn="l"/>
              </a:tabLst>
            </a:pPr>
            <a:r>
              <a:rPr lang="en-US" sz="1400" b="0" i="0" dirty="0">
                <a:solidFill>
                  <a:prstClr val="black"/>
                </a:solidFill>
                <a:latin typeface="Calibri" panose="020F0502020204030204"/>
                <a:ea typeface="ＭＳ Ｐゴシック" charset="-128"/>
                <a:cs typeface="ＭＳ Ｐゴシック" charset="-128"/>
              </a:rPr>
              <a:t>	U(IV) insoluble, precipitates as UO</a:t>
            </a:r>
            <a:r>
              <a:rPr lang="en-US" sz="1400" b="0" i="0" baseline="-25000" dirty="0">
                <a:solidFill>
                  <a:prstClr val="black"/>
                </a:solidFill>
                <a:latin typeface="Calibri" panose="020F0502020204030204"/>
                <a:ea typeface="ＭＳ Ｐゴシック" charset="-128"/>
                <a:cs typeface="ＭＳ Ｐゴシック" charset="-128"/>
              </a:rPr>
              <a:t>2</a:t>
            </a:r>
          </a:p>
          <a:p>
            <a:pPr defTabSz="685800" fontAlgn="auto">
              <a:spcBef>
                <a:spcPct val="25000"/>
              </a:spcBef>
              <a:spcAft>
                <a:spcPts val="0"/>
              </a:spcAft>
            </a:pPr>
            <a:endParaRPr lang="en-US" sz="1400" b="0" i="0" dirty="0">
              <a:solidFill>
                <a:prstClr val="black"/>
              </a:solidFill>
              <a:latin typeface="Calibri" panose="020F0502020204030204"/>
              <a:ea typeface="ＭＳ Ｐゴシック" charset="-128"/>
              <a:cs typeface="ＭＳ Ｐゴシック" charset="-128"/>
            </a:endParaRPr>
          </a:p>
        </p:txBody>
      </p:sp>
      <p:pic>
        <p:nvPicPr>
          <p:cNvPr id="18" name="Picture 2" descr="http://upload.wikimedia.org/wikipedia/commons/thumb/a/a7/Uraninite-usa32abg.jpg/220px-Uraninite-usa32ab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977" y="4280931"/>
            <a:ext cx="1967592" cy="1940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064870"/>
      </p:ext>
    </p:extLst>
  </p:cSld>
  <p:clrMapOvr>
    <a:masterClrMapping/>
  </p:clrMapOvr>
  <p:transition advTm="100475"/>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8" name="Group 37"/>
          <p:cNvGrpSpPr/>
          <p:nvPr/>
        </p:nvGrpSpPr>
        <p:grpSpPr>
          <a:xfrm>
            <a:off x="1110525" y="1481673"/>
            <a:ext cx="3170661" cy="3036840"/>
            <a:chOff x="1480699" y="1194076"/>
            <a:chExt cx="4227548" cy="4049119"/>
          </a:xfrm>
        </p:grpSpPr>
        <p:pic>
          <p:nvPicPr>
            <p:cNvPr id="12" name="Picture 11"/>
            <p:cNvPicPr>
              <a:picLocks noChangeAspect="1"/>
            </p:cNvPicPr>
            <p:nvPr/>
          </p:nvPicPr>
          <p:blipFill>
            <a:blip r:embed="rId3"/>
            <a:stretch>
              <a:fillRect/>
            </a:stretch>
          </p:blipFill>
          <p:spPr>
            <a:xfrm>
              <a:off x="1794949" y="1194076"/>
              <a:ext cx="3913298" cy="3767203"/>
            </a:xfrm>
            <a:prstGeom prst="rect">
              <a:avLst/>
            </a:prstGeom>
          </p:spPr>
        </p:pic>
        <p:grpSp>
          <p:nvGrpSpPr>
            <p:cNvPr id="14" name="Group 13"/>
            <p:cNvGrpSpPr/>
            <p:nvPr/>
          </p:nvGrpSpPr>
          <p:grpSpPr>
            <a:xfrm>
              <a:off x="1480699" y="3101015"/>
              <a:ext cx="926974" cy="2142180"/>
              <a:chOff x="264019" y="2021245"/>
              <a:chExt cx="649805" cy="1501658"/>
            </a:xfrm>
          </p:grpSpPr>
          <p:grpSp>
            <p:nvGrpSpPr>
              <p:cNvPr id="15" name="Group 14"/>
              <p:cNvGrpSpPr/>
              <p:nvPr/>
            </p:nvGrpSpPr>
            <p:grpSpPr>
              <a:xfrm>
                <a:off x="264019" y="2021245"/>
                <a:ext cx="649805" cy="1501658"/>
                <a:chOff x="158715" y="742527"/>
                <a:chExt cx="649805" cy="1501658"/>
              </a:xfrm>
            </p:grpSpPr>
            <p:grpSp>
              <p:nvGrpSpPr>
                <p:cNvPr id="17" name="Group 16"/>
                <p:cNvGrpSpPr/>
                <p:nvPr/>
              </p:nvGrpSpPr>
              <p:grpSpPr>
                <a:xfrm>
                  <a:off x="389420" y="1622810"/>
                  <a:ext cx="419100" cy="419100"/>
                  <a:chOff x="1029381" y="6048156"/>
                  <a:chExt cx="419100" cy="419100"/>
                </a:xfrm>
              </p:grpSpPr>
              <p:cxnSp>
                <p:nvCxnSpPr>
                  <p:cNvPr id="20" name="Straight Arrow Connector 19"/>
                  <p:cNvCxnSpPr/>
                  <p:nvPr/>
                </p:nvCxnSpPr>
                <p:spPr>
                  <a:xfrm flipV="1">
                    <a:off x="1029381" y="6048156"/>
                    <a:ext cx="0" cy="419100"/>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V="1">
                    <a:off x="1238931" y="6253896"/>
                    <a:ext cx="0" cy="419100"/>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rot="16200000">
                  <a:off x="-379760" y="1281002"/>
                  <a:ext cx="1314276" cy="237325"/>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[111] (surface normal)</a:t>
                  </a:r>
                </a:p>
              </p:txBody>
            </p:sp>
            <p:sp>
              <p:nvSpPr>
                <p:cNvPr id="19" name="TextBox 18"/>
                <p:cNvSpPr txBox="1"/>
                <p:nvPr/>
              </p:nvSpPr>
              <p:spPr>
                <a:xfrm>
                  <a:off x="330532" y="2006860"/>
                  <a:ext cx="443786" cy="237325"/>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[112]</a:t>
                  </a:r>
                </a:p>
              </p:txBody>
            </p:sp>
          </p:grpSp>
          <p:cxnSp>
            <p:nvCxnSpPr>
              <p:cNvPr id="16" name="Straight Connector 15"/>
              <p:cNvCxnSpPr/>
              <p:nvPr/>
            </p:nvCxnSpPr>
            <p:spPr>
              <a:xfrm>
                <a:off x="645697" y="3341502"/>
                <a:ext cx="731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a:grpSpLocks noChangeAspect="1"/>
          </p:cNvGrpSpPr>
          <p:nvPr/>
        </p:nvGrpSpPr>
        <p:grpSpPr>
          <a:xfrm>
            <a:off x="4733635" y="1415711"/>
            <a:ext cx="3239352" cy="3108851"/>
            <a:chOff x="285397" y="3511132"/>
            <a:chExt cx="2482261" cy="2382261"/>
          </a:xfrm>
        </p:grpSpPr>
        <p:pic>
          <p:nvPicPr>
            <p:cNvPr id="23" name="Picture 22"/>
            <p:cNvPicPr>
              <a:picLocks noChangeAspect="1"/>
            </p:cNvPicPr>
            <p:nvPr/>
          </p:nvPicPr>
          <p:blipFill>
            <a:blip r:embed="rId4"/>
            <a:stretch>
              <a:fillRect/>
            </a:stretch>
          </p:blipFill>
          <p:spPr>
            <a:xfrm>
              <a:off x="481653" y="3511132"/>
              <a:ext cx="2286005" cy="2200660"/>
            </a:xfrm>
            <a:prstGeom prst="rect">
              <a:avLst/>
            </a:prstGeom>
          </p:spPr>
        </p:pic>
        <p:grpSp>
          <p:nvGrpSpPr>
            <p:cNvPr id="24" name="Group 23"/>
            <p:cNvGrpSpPr/>
            <p:nvPr/>
          </p:nvGrpSpPr>
          <p:grpSpPr>
            <a:xfrm>
              <a:off x="285397" y="4554197"/>
              <a:ext cx="628427" cy="1339196"/>
              <a:chOff x="180093" y="833885"/>
              <a:chExt cx="628427" cy="1339196"/>
            </a:xfrm>
          </p:grpSpPr>
          <p:grpSp>
            <p:nvGrpSpPr>
              <p:cNvPr id="27" name="Group 26"/>
              <p:cNvGrpSpPr/>
              <p:nvPr/>
            </p:nvGrpSpPr>
            <p:grpSpPr>
              <a:xfrm>
                <a:off x="389420" y="1594454"/>
                <a:ext cx="419100" cy="419100"/>
                <a:chOff x="1029381" y="6019800"/>
                <a:chExt cx="419100" cy="419100"/>
              </a:xfrm>
            </p:grpSpPr>
            <p:cxnSp>
              <p:nvCxnSpPr>
                <p:cNvPr id="30" name="Straight Arrow Connector 29"/>
                <p:cNvCxnSpPr/>
                <p:nvPr/>
              </p:nvCxnSpPr>
              <p:spPr>
                <a:xfrm flipV="1">
                  <a:off x="1029381" y="6019800"/>
                  <a:ext cx="0" cy="419100"/>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V="1">
                  <a:off x="1238931" y="6225540"/>
                  <a:ext cx="0" cy="419100"/>
                </a:xfrm>
                <a:prstGeom prst="straightConnector1">
                  <a:avLst/>
                </a:prstGeom>
                <a:ln>
                  <a:solidFill>
                    <a:schemeClr val="tx1"/>
                  </a:solidFill>
                  <a:tailEnd type="stealth" w="med" len="med"/>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rot="16200000">
                <a:off x="-261377" y="1275355"/>
                <a:ext cx="1077512" cy="194571"/>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[001] (surface normal)</a:t>
                </a:r>
              </a:p>
            </p:txBody>
          </p:sp>
          <p:sp>
            <p:nvSpPr>
              <p:cNvPr id="29" name="TextBox 28"/>
              <p:cNvSpPr txBox="1"/>
              <p:nvPr/>
            </p:nvSpPr>
            <p:spPr>
              <a:xfrm>
                <a:off x="330532" y="1978509"/>
                <a:ext cx="363839" cy="194572"/>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[100]</a:t>
                </a:r>
              </a:p>
            </p:txBody>
          </p:sp>
        </p:grpSp>
      </p:grpSp>
      <p:sp>
        <p:nvSpPr>
          <p:cNvPr id="32" name="TextBox 31"/>
          <p:cNvSpPr txBox="1"/>
          <p:nvPr/>
        </p:nvSpPr>
        <p:spPr>
          <a:xfrm>
            <a:off x="917649" y="820724"/>
            <a:ext cx="3655168" cy="584775"/>
          </a:xfrm>
          <a:prstGeom prst="rect">
            <a:avLst/>
          </a:prstGeom>
          <a:noFill/>
        </p:spPr>
        <p:txBody>
          <a:bodyPr wrap="none" rtlCol="0">
            <a:spAutoFit/>
          </a:bodyPr>
          <a:lstStyle/>
          <a:p>
            <a:pPr algn="ctr" defTabSz="685800" eaLnBrk="1" fontAlgn="auto" hangingPunct="1">
              <a:spcBef>
                <a:spcPts val="0"/>
              </a:spcBef>
              <a:spcAft>
                <a:spcPts val="0"/>
              </a:spcAft>
            </a:pPr>
            <a:r>
              <a:rPr lang="en-US" sz="1600" i="0" dirty="0">
                <a:solidFill>
                  <a:srgbClr val="0066FF"/>
                </a:solidFill>
                <a:latin typeface="Arial" panose="020B0604020202020204" pitchFamily="34" charset="0"/>
                <a:ea typeface="+mn-ea"/>
                <a:cs typeface="Arial" panose="020B0604020202020204" pitchFamily="34" charset="0"/>
              </a:rPr>
              <a:t>(111) Oxidation Model</a:t>
            </a:r>
          </a:p>
          <a:p>
            <a:pPr algn="ctr" defTabSz="685800" eaLnBrk="1" fontAlgn="auto" hangingPunct="1">
              <a:spcBef>
                <a:spcPts val="0"/>
              </a:spcBef>
              <a:spcAft>
                <a:spcPts val="0"/>
              </a:spcAft>
            </a:pPr>
            <a:r>
              <a:rPr lang="en-US" sz="1600" i="0" dirty="0">
                <a:solidFill>
                  <a:srgbClr val="0066FF"/>
                </a:solidFill>
                <a:latin typeface="Arial" panose="020B0604020202020204" pitchFamily="34" charset="0"/>
                <a:ea typeface="+mn-ea"/>
                <a:cs typeface="Arial" panose="020B0604020202020204" pitchFamily="34" charset="0"/>
              </a:rPr>
              <a:t>1/4 sites </a:t>
            </a:r>
            <a:r>
              <a:rPr lang="en-US" sz="1600" i="0" dirty="0" smtClean="0">
                <a:solidFill>
                  <a:srgbClr val="0066FF"/>
                </a:solidFill>
                <a:latin typeface="Arial" panose="020B0604020202020204" pitchFamily="34" charset="0"/>
                <a:ea typeface="+mn-ea"/>
                <a:cs typeface="Arial" panose="020B0604020202020204" pitchFamily="34" charset="0"/>
              </a:rPr>
              <a:t>occupied, </a:t>
            </a:r>
            <a:r>
              <a:rPr lang="en-US" sz="1600" i="0" dirty="0">
                <a:solidFill>
                  <a:srgbClr val="0066FF"/>
                </a:solidFill>
                <a:latin typeface="Arial" panose="020B0604020202020204" pitchFamily="34" charset="0"/>
                <a:ea typeface="+mn-ea"/>
                <a:cs typeface="Arial" panose="020B0604020202020204" pitchFamily="34" charset="0"/>
              </a:rPr>
              <a:t>every third layer</a:t>
            </a:r>
          </a:p>
        </p:txBody>
      </p:sp>
      <p:sp>
        <p:nvSpPr>
          <p:cNvPr id="33" name="TextBox 32"/>
          <p:cNvSpPr txBox="1"/>
          <p:nvPr/>
        </p:nvSpPr>
        <p:spPr>
          <a:xfrm>
            <a:off x="4636515" y="802129"/>
            <a:ext cx="3711272" cy="584775"/>
          </a:xfrm>
          <a:prstGeom prst="rect">
            <a:avLst/>
          </a:prstGeom>
          <a:noFill/>
        </p:spPr>
        <p:txBody>
          <a:bodyPr wrap="none" rtlCol="0">
            <a:spAutoFit/>
          </a:bodyPr>
          <a:lstStyle/>
          <a:p>
            <a:pPr algn="ctr" defTabSz="685800" eaLnBrk="1" fontAlgn="auto" hangingPunct="1">
              <a:spcBef>
                <a:spcPts val="0"/>
              </a:spcBef>
              <a:spcAft>
                <a:spcPts val="0"/>
              </a:spcAft>
            </a:pPr>
            <a:r>
              <a:rPr lang="en-US" sz="1600" i="0" dirty="0">
                <a:solidFill>
                  <a:srgbClr val="0066FF"/>
                </a:solidFill>
                <a:latin typeface="Arial" panose="020B0604020202020204" pitchFamily="34" charset="0"/>
                <a:ea typeface="+mn-ea"/>
                <a:cs typeface="Arial" panose="020B0604020202020204" pitchFamily="34" charset="0"/>
              </a:rPr>
              <a:t>Rotated/Truncated to (001)</a:t>
            </a:r>
          </a:p>
          <a:p>
            <a:pPr algn="ctr" defTabSz="685800" eaLnBrk="1" fontAlgn="auto" hangingPunct="1">
              <a:spcBef>
                <a:spcPts val="0"/>
              </a:spcBef>
              <a:spcAft>
                <a:spcPts val="0"/>
              </a:spcAft>
            </a:pPr>
            <a:r>
              <a:rPr lang="en-US" sz="1600" i="0" dirty="0">
                <a:solidFill>
                  <a:srgbClr val="0066FF"/>
                </a:solidFill>
                <a:latin typeface="Arial" panose="020B0604020202020204" pitchFamily="34" charset="0"/>
                <a:ea typeface="+mn-ea"/>
                <a:cs typeface="Arial" panose="020B0604020202020204" pitchFamily="34" charset="0"/>
              </a:rPr>
              <a:t>1/6 sites </a:t>
            </a:r>
            <a:r>
              <a:rPr lang="en-US" sz="1600" i="0" dirty="0" smtClean="0">
                <a:solidFill>
                  <a:srgbClr val="0066FF"/>
                </a:solidFill>
                <a:latin typeface="Arial" panose="020B0604020202020204" pitchFamily="34" charset="0"/>
                <a:ea typeface="+mn-ea"/>
                <a:cs typeface="Arial" panose="020B0604020202020204" pitchFamily="34" charset="0"/>
              </a:rPr>
              <a:t>occupied, </a:t>
            </a:r>
            <a:r>
              <a:rPr lang="en-US" sz="1600" i="0" dirty="0">
                <a:solidFill>
                  <a:srgbClr val="0066FF"/>
                </a:solidFill>
                <a:latin typeface="Arial" panose="020B0604020202020204" pitchFamily="34" charset="0"/>
                <a:ea typeface="+mn-ea"/>
                <a:cs typeface="Arial" panose="020B0604020202020204" pitchFamily="34" charset="0"/>
              </a:rPr>
              <a:t>every other layer</a:t>
            </a:r>
          </a:p>
        </p:txBody>
      </p:sp>
      <p:sp>
        <p:nvSpPr>
          <p:cNvPr id="35" name="Oval 34"/>
          <p:cNvSpPr>
            <a:spLocks noChangeAspect="1"/>
          </p:cNvSpPr>
          <p:nvPr/>
        </p:nvSpPr>
        <p:spPr>
          <a:xfrm>
            <a:off x="728231" y="5212646"/>
            <a:ext cx="68580" cy="6858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36" name="Oval 35"/>
          <p:cNvSpPr>
            <a:spLocks noChangeAspect="1"/>
          </p:cNvSpPr>
          <p:nvPr/>
        </p:nvSpPr>
        <p:spPr>
          <a:xfrm>
            <a:off x="728231" y="5452317"/>
            <a:ext cx="68580" cy="6858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37" name="Oval 36"/>
          <p:cNvSpPr>
            <a:spLocks noChangeAspect="1"/>
          </p:cNvSpPr>
          <p:nvPr/>
        </p:nvSpPr>
        <p:spPr>
          <a:xfrm>
            <a:off x="735935" y="4972976"/>
            <a:ext cx="68580" cy="685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b="0" i="0">
              <a:solidFill>
                <a:prstClr val="white"/>
              </a:solidFill>
              <a:latin typeface="Calibri" panose="020F0502020204030204"/>
            </a:endParaRPr>
          </a:p>
        </p:txBody>
      </p:sp>
      <p:sp>
        <p:nvSpPr>
          <p:cNvPr id="39" name="TextBox 38"/>
          <p:cNvSpPr txBox="1"/>
          <p:nvPr/>
        </p:nvSpPr>
        <p:spPr>
          <a:xfrm>
            <a:off x="812319" y="4879133"/>
            <a:ext cx="865943" cy="253916"/>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Interstitial O</a:t>
            </a:r>
          </a:p>
        </p:txBody>
      </p:sp>
      <p:sp>
        <p:nvSpPr>
          <p:cNvPr id="40" name="TextBox 39"/>
          <p:cNvSpPr txBox="1"/>
          <p:nvPr/>
        </p:nvSpPr>
        <p:spPr>
          <a:xfrm>
            <a:off x="805081" y="5132333"/>
            <a:ext cx="670376" cy="253916"/>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Lattice O</a:t>
            </a:r>
          </a:p>
        </p:txBody>
      </p:sp>
      <p:sp>
        <p:nvSpPr>
          <p:cNvPr id="41" name="TextBox 40"/>
          <p:cNvSpPr txBox="1"/>
          <p:nvPr/>
        </p:nvSpPr>
        <p:spPr>
          <a:xfrm>
            <a:off x="815210" y="5376851"/>
            <a:ext cx="271228" cy="253916"/>
          </a:xfrm>
          <a:prstGeom prst="rect">
            <a:avLst/>
          </a:prstGeom>
          <a:noFill/>
        </p:spPr>
        <p:txBody>
          <a:bodyPr wrap="none" rtlCol="0">
            <a:spAutoFit/>
          </a:bodyPr>
          <a:lstStyle/>
          <a:p>
            <a:pPr defTabSz="685800" eaLnBrk="1" fontAlgn="auto" hangingPunct="1">
              <a:spcBef>
                <a:spcPts val="0"/>
              </a:spcBef>
              <a:spcAft>
                <a:spcPts val="0"/>
              </a:spcAft>
            </a:pPr>
            <a:r>
              <a:rPr lang="en-US" sz="1050" b="0" i="0" dirty="0">
                <a:solidFill>
                  <a:prstClr val="black"/>
                </a:solidFill>
                <a:latin typeface="Calibri" panose="020F0502020204030204"/>
                <a:ea typeface="+mn-ea"/>
              </a:rPr>
              <a:t>U</a:t>
            </a:r>
          </a:p>
        </p:txBody>
      </p:sp>
      <p:sp>
        <p:nvSpPr>
          <p:cNvPr id="44" name="TextBox 43"/>
          <p:cNvSpPr txBox="1"/>
          <p:nvPr/>
        </p:nvSpPr>
        <p:spPr>
          <a:xfrm>
            <a:off x="2929953" y="4788055"/>
            <a:ext cx="5991897" cy="507831"/>
          </a:xfrm>
          <a:prstGeom prst="rect">
            <a:avLst/>
          </a:prstGeom>
          <a:noFill/>
        </p:spPr>
        <p:txBody>
          <a:bodyPr wrap="none" rtlCol="0">
            <a:spAutoFit/>
          </a:bodyPr>
          <a:lstStyle/>
          <a:p>
            <a:pPr defTabSz="685800" eaLnBrk="1" fontAlgn="auto" hangingPunct="1">
              <a:spcBef>
                <a:spcPts val="0"/>
              </a:spcBef>
              <a:spcAft>
                <a:spcPts val="0"/>
              </a:spcAft>
            </a:pPr>
            <a:r>
              <a:rPr lang="en-US" sz="1350" b="0" i="0" dirty="0">
                <a:solidFill>
                  <a:prstClr val="black"/>
                </a:solidFill>
                <a:latin typeface="Calibri" panose="020F0502020204030204"/>
                <a:ea typeface="+mn-ea"/>
              </a:rPr>
              <a:t>Model developed to describe (111) oxidation is </a:t>
            </a:r>
            <a:r>
              <a:rPr lang="en-US" sz="1350" b="0" dirty="0">
                <a:solidFill>
                  <a:prstClr val="black"/>
                </a:solidFill>
                <a:latin typeface="Calibri" panose="020F0502020204030204"/>
                <a:ea typeface="+mn-ea"/>
              </a:rPr>
              <a:t>geometrically consistent </a:t>
            </a:r>
            <a:r>
              <a:rPr lang="en-US" sz="1350" b="0" i="0" dirty="0">
                <a:solidFill>
                  <a:prstClr val="black"/>
                </a:solidFill>
                <a:latin typeface="Calibri" panose="020F0502020204030204"/>
                <a:ea typeface="+mn-ea"/>
              </a:rPr>
              <a:t>with (001)</a:t>
            </a:r>
          </a:p>
          <a:p>
            <a:pPr defTabSz="685800" eaLnBrk="1" fontAlgn="auto" hangingPunct="1">
              <a:spcBef>
                <a:spcPts val="0"/>
              </a:spcBef>
              <a:spcAft>
                <a:spcPts val="0"/>
              </a:spcAft>
            </a:pPr>
            <a:r>
              <a:rPr lang="en-US" sz="1350" b="0" i="0" dirty="0">
                <a:solidFill>
                  <a:prstClr val="black"/>
                </a:solidFill>
                <a:latin typeface="Calibri" panose="020F0502020204030204"/>
                <a:ea typeface="+mn-ea"/>
              </a:rPr>
              <a:t>Same structure forms beneath both surfaces</a:t>
            </a:r>
          </a:p>
        </p:txBody>
      </p:sp>
    </p:spTree>
    <p:custDataLst>
      <p:tags r:id="rId1"/>
    </p:custDataLst>
    <p:extLst>
      <p:ext uri="{BB962C8B-B14F-4D97-AF65-F5344CB8AC3E}">
        <p14:creationId xmlns:p14="http://schemas.microsoft.com/office/powerpoint/2010/main" val="4232842385"/>
      </p:ext>
    </p:extLst>
  </p:cSld>
  <p:clrMapOvr>
    <a:masterClrMapping/>
  </p:clrMapOvr>
  <mc:AlternateContent xmlns:mc="http://schemas.openxmlformats.org/markup-compatibility/2006" xmlns:p14="http://schemas.microsoft.com/office/powerpoint/2010/main">
    <mc:Choice Requires="p14">
      <p:transition spd="slow" p14:dur="2000" advTm="52378"/>
    </mc:Choice>
    <mc:Fallback xmlns="">
      <p:transition spd="slow" advTm="523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p:cNvSpPr txBox="1">
            <a:spLocks/>
          </p:cNvSpPr>
          <p:nvPr/>
        </p:nvSpPr>
        <p:spPr>
          <a:xfrm>
            <a:off x="175848" y="756976"/>
            <a:ext cx="8757138" cy="1927610"/>
          </a:xfrm>
          <a:prstGeom prst="rect">
            <a:avLst/>
          </a:prstGeom>
        </p:spPr>
        <p:txBody>
          <a:bodyPr>
            <a:normAutofit/>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a:lstStyle>
          <a:p>
            <a:pPr>
              <a:defRPr/>
            </a:pPr>
            <a:r>
              <a:rPr lang="en-US" altLang="en-US" sz="1800" b="0" i="0" kern="0" dirty="0" smtClean="0">
                <a:latin typeface="Arial" panose="020B0604020202020204" pitchFamily="34" charset="0"/>
                <a:ea typeface="ＭＳ Ｐゴシック" pitchFamily="34" charset="-128"/>
                <a:cs typeface="Arial" panose="020B0604020202020204" pitchFamily="34" charset="0"/>
              </a:rPr>
              <a:t>J.V. Smith formed the Center for Advanced Radiation Sources (CARS) at </a:t>
            </a:r>
            <a:r>
              <a:rPr lang="en-US" altLang="en-US" sz="1800" b="0" i="0" kern="0" dirty="0" err="1" smtClean="0">
                <a:latin typeface="Arial" panose="020B0604020202020204" pitchFamily="34" charset="0"/>
                <a:ea typeface="ＭＳ Ｐゴシック" pitchFamily="34" charset="-128"/>
                <a:cs typeface="Arial" panose="020B0604020202020204" pitchFamily="34" charset="0"/>
              </a:rPr>
              <a:t>UofC</a:t>
            </a:r>
            <a:r>
              <a:rPr lang="en-US" altLang="en-US" sz="1800" b="0" i="0" kern="0" dirty="0" smtClean="0">
                <a:latin typeface="Arial" panose="020B0604020202020204" pitchFamily="34" charset="0"/>
                <a:ea typeface="ＭＳ Ｐゴシック" pitchFamily="34" charset="-128"/>
                <a:cs typeface="Arial" panose="020B0604020202020204" pitchFamily="34" charset="0"/>
              </a:rPr>
              <a:t> to build multiple beamlines at the APS (Biology, Chemistry/Materials, Geoscience)</a:t>
            </a:r>
          </a:p>
          <a:p>
            <a:pPr>
              <a:defRPr/>
            </a:pPr>
            <a:r>
              <a:rPr lang="en-US" altLang="en-US" sz="1800" b="0" i="0" kern="0" dirty="0">
                <a:latin typeface="Arial" panose="020B0604020202020204" pitchFamily="34" charset="0"/>
                <a:ea typeface="ＭＳ Ｐゴシック" pitchFamily="34" charset="-128"/>
                <a:cs typeface="Arial" panose="020B0604020202020204" pitchFamily="34" charset="0"/>
              </a:rPr>
              <a:t>O</a:t>
            </a:r>
            <a:r>
              <a:rPr lang="en-US" altLang="en-US" sz="1800" b="0" i="0" kern="0" dirty="0" smtClean="0">
                <a:latin typeface="Arial" panose="020B0604020202020204" pitchFamily="34" charset="0"/>
                <a:ea typeface="ＭＳ Ｐゴシック" pitchFamily="34" charset="-128"/>
                <a:cs typeface="Arial" panose="020B0604020202020204" pitchFamily="34" charset="0"/>
              </a:rPr>
              <a:t>rganized the geoscience community effort for science case and technical design (1988-1994)</a:t>
            </a:r>
          </a:p>
          <a:p>
            <a:pPr>
              <a:defRPr/>
            </a:pPr>
            <a:r>
              <a:rPr lang="en-US" altLang="en-US" sz="1800" b="0" i="0" kern="0" dirty="0" smtClean="0">
                <a:latin typeface="Arial" panose="020B0604020202020204" pitchFamily="34" charset="0"/>
                <a:ea typeface="ＭＳ Ｐゴシック" pitchFamily="34" charset="-128"/>
                <a:cs typeface="Arial" panose="020B0604020202020204" pitchFamily="34" charset="0"/>
              </a:rPr>
              <a:t>Group called </a:t>
            </a:r>
            <a:r>
              <a:rPr lang="en-US" altLang="en-US" sz="1800" b="0" i="0" kern="0" dirty="0" err="1" smtClean="0">
                <a:latin typeface="Arial" panose="020B0604020202020204" pitchFamily="34" charset="0"/>
                <a:ea typeface="ＭＳ Ｐゴシック" pitchFamily="34" charset="-128"/>
                <a:cs typeface="Arial" panose="020B0604020202020204" pitchFamily="34" charset="0"/>
              </a:rPr>
              <a:t>GeoSoilEnviroCARS</a:t>
            </a:r>
            <a:r>
              <a:rPr lang="en-US" altLang="en-US" sz="1800" b="0" i="0" kern="0" dirty="0" smtClean="0">
                <a:latin typeface="Arial" panose="020B0604020202020204" pitchFamily="34" charset="0"/>
                <a:ea typeface="ＭＳ Ｐゴシック" pitchFamily="34" charset="-128"/>
                <a:cs typeface="Arial" panose="020B0604020202020204" pitchFamily="34" charset="0"/>
              </a:rPr>
              <a:t> received major funding from NSF-EAR and DOE Geosciences to construct and operate sector 13 at the APS</a:t>
            </a:r>
          </a:p>
        </p:txBody>
      </p:sp>
      <p:sp>
        <p:nvSpPr>
          <p:cNvPr id="6" name="Text Box 16"/>
          <p:cNvSpPr txBox="1">
            <a:spLocks noChangeArrowheads="1"/>
          </p:cNvSpPr>
          <p:nvPr/>
        </p:nvSpPr>
        <p:spPr bwMode="auto">
          <a:xfrm>
            <a:off x="294992" y="225668"/>
            <a:ext cx="85188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altLang="en-US" sz="2800" i="0" dirty="0" smtClean="0">
                <a:solidFill>
                  <a:srgbClr val="3333FF"/>
                </a:solidFill>
                <a:ea typeface="+mn-ea"/>
              </a:rPr>
              <a:t>Geoscience at the APS</a:t>
            </a:r>
            <a:endParaRPr kumimoji="0" lang="en-US" altLang="en-US" sz="2800" b="1" i="0" u="none" strike="noStrike" kern="1200" cap="none" spc="0" normalizeH="0" baseline="0" noProof="0" dirty="0">
              <a:ln>
                <a:noFill/>
              </a:ln>
              <a:solidFill>
                <a:srgbClr val="3333FF"/>
              </a:solidFill>
              <a:effectLst/>
              <a:uLnTx/>
              <a:uFillTx/>
              <a:ea typeface="+mn-e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676" y="2649417"/>
            <a:ext cx="4027815" cy="4094100"/>
          </a:xfrm>
          <a:prstGeom prst="rect">
            <a:avLst/>
          </a:prstGeom>
        </p:spPr>
      </p:pic>
    </p:spTree>
    <p:extLst>
      <p:ext uri="{BB962C8B-B14F-4D97-AF65-F5344CB8AC3E}">
        <p14:creationId xmlns:p14="http://schemas.microsoft.com/office/powerpoint/2010/main" val="30307286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50" y="3318043"/>
            <a:ext cx="4725491" cy="3530336"/>
          </a:xfrm>
          <a:prstGeom prst="rect">
            <a:avLst/>
          </a:prstGeom>
          <a:ln w="15875">
            <a:solidFill>
              <a:srgbClr val="FF0000"/>
            </a:solidFill>
          </a:ln>
        </p:spPr>
      </p:pic>
      <p:sp>
        <p:nvSpPr>
          <p:cNvPr id="2" name="Slide Number Placeholder 1"/>
          <p:cNvSpPr>
            <a:spLocks noGrp="1"/>
          </p:cNvSpPr>
          <p:nvPr>
            <p:ph type="sldNum" sz="quarter" idx="12"/>
          </p:nvPr>
        </p:nvSpPr>
        <p:spPr>
          <a:xfrm>
            <a:off x="8610600" y="7061159"/>
            <a:ext cx="384175"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C70CDD-FB3D-E841-962A-85650FBB6367}" type="slidenum">
              <a:rPr kumimoji="0" lang="en-US" sz="900" b="0" i="0" u="none" strike="noStrike" kern="1200" cap="none" spc="0" normalizeH="0" baseline="0" noProof="0" smtClean="0">
                <a:ln>
                  <a:noFill/>
                </a:ln>
                <a:solidFill>
                  <a:srgbClr val="404040"/>
                </a:solidFill>
                <a:effectLst/>
                <a:uLnTx/>
                <a:uFillTx/>
                <a:latin typeface="Calibri"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900" b="0" i="0" u="none" strike="noStrike" kern="1200" cap="none" spc="0" normalizeH="0" baseline="0" noProof="0" dirty="0">
              <a:ln>
                <a:noFill/>
              </a:ln>
              <a:solidFill>
                <a:srgbClr val="404040"/>
              </a:solidFill>
              <a:effectLst/>
              <a:uLnTx/>
              <a:uFillTx/>
              <a:latin typeface="Calibri" charset="0"/>
              <a:ea typeface="+mn-ea"/>
              <a:cs typeface="+mn-cs"/>
            </a:endParaRPr>
          </a:p>
        </p:txBody>
      </p:sp>
      <p:sp>
        <p:nvSpPr>
          <p:cNvPr id="24" name="Shape 25"/>
          <p:cNvSpPr txBox="1"/>
          <p:nvPr/>
        </p:nvSpPr>
        <p:spPr>
          <a:xfrm>
            <a:off x="158062" y="601396"/>
            <a:ext cx="8985938" cy="2751404"/>
          </a:xfrm>
          <a:prstGeom prst="rect">
            <a:avLst/>
          </a:prstGeom>
          <a:noFill/>
          <a:ln>
            <a:noFill/>
          </a:ln>
        </p:spPr>
        <p:txBody>
          <a:bodyPr lIns="83800" tIns="41900" rIns="83800" bIns="41900"/>
          <a:lstStyle>
            <a:lvl1pPr eaLnBrk="0" hangingPunct="0">
              <a:defRPr sz="7900">
                <a:solidFill>
                  <a:schemeClr val="tx1"/>
                </a:solidFill>
                <a:latin typeface="Arial" pitchFamily="34" charset="0"/>
                <a:ea typeface="ＭＳ Ｐゴシック" pitchFamily="34" charset="-128"/>
              </a:defRPr>
            </a:lvl1pPr>
            <a:lvl2pPr marL="914400" indent="-457200" eaLnBrk="0" hangingPunct="0">
              <a:defRPr sz="7900">
                <a:solidFill>
                  <a:schemeClr val="tx1"/>
                </a:solidFill>
                <a:latin typeface="Arial" pitchFamily="34" charset="0"/>
                <a:ea typeface="ＭＳ Ｐゴシック" pitchFamily="34" charset="-128"/>
              </a:defRPr>
            </a:lvl2pPr>
            <a:lvl3pPr marL="1143000" indent="-228600" eaLnBrk="0" hangingPunct="0">
              <a:defRPr sz="7900">
                <a:solidFill>
                  <a:schemeClr val="tx1"/>
                </a:solidFill>
                <a:latin typeface="Arial" pitchFamily="34" charset="0"/>
                <a:ea typeface="ＭＳ Ｐゴシック" pitchFamily="34" charset="-128"/>
              </a:defRPr>
            </a:lvl3pPr>
            <a:lvl4pPr marL="1600200" indent="-228600" eaLnBrk="0" hangingPunct="0">
              <a:defRPr sz="7900">
                <a:solidFill>
                  <a:schemeClr val="tx1"/>
                </a:solidFill>
                <a:latin typeface="Arial" pitchFamily="34" charset="0"/>
                <a:ea typeface="ＭＳ Ｐゴシック" pitchFamily="34" charset="-128"/>
              </a:defRPr>
            </a:lvl4pPr>
            <a:lvl5pPr marL="2057400" indent="-228600" eaLnBrk="0" hangingPunct="0">
              <a:defRPr sz="7900">
                <a:solidFill>
                  <a:schemeClr val="tx1"/>
                </a:solidFill>
                <a:latin typeface="Arial" pitchFamily="34" charset="0"/>
                <a:ea typeface="ＭＳ Ｐゴシック" pitchFamily="34" charset="-128"/>
              </a:defRPr>
            </a:lvl5pPr>
            <a:lvl6pPr marL="2514600" indent="-228600" algn="ctr" defTabSz="2009775" eaLnBrk="0" fontAlgn="base" hangingPunct="0">
              <a:spcBef>
                <a:spcPct val="0"/>
              </a:spcBef>
              <a:spcAft>
                <a:spcPct val="0"/>
              </a:spcAft>
              <a:defRPr sz="7900">
                <a:solidFill>
                  <a:schemeClr val="tx1"/>
                </a:solidFill>
                <a:latin typeface="Arial" pitchFamily="34" charset="0"/>
                <a:ea typeface="ＭＳ Ｐゴシック" pitchFamily="34" charset="-128"/>
              </a:defRPr>
            </a:lvl6pPr>
            <a:lvl7pPr marL="2971800" indent="-228600" algn="ctr" defTabSz="2009775" eaLnBrk="0" fontAlgn="base" hangingPunct="0">
              <a:spcBef>
                <a:spcPct val="0"/>
              </a:spcBef>
              <a:spcAft>
                <a:spcPct val="0"/>
              </a:spcAft>
              <a:defRPr sz="7900">
                <a:solidFill>
                  <a:schemeClr val="tx1"/>
                </a:solidFill>
                <a:latin typeface="Arial" pitchFamily="34" charset="0"/>
                <a:ea typeface="ＭＳ Ｐゴシック" pitchFamily="34" charset="-128"/>
              </a:defRPr>
            </a:lvl7pPr>
            <a:lvl8pPr marL="3429000" indent="-228600" algn="ctr" defTabSz="2009775" eaLnBrk="0" fontAlgn="base" hangingPunct="0">
              <a:spcBef>
                <a:spcPct val="0"/>
              </a:spcBef>
              <a:spcAft>
                <a:spcPct val="0"/>
              </a:spcAft>
              <a:defRPr sz="7900">
                <a:solidFill>
                  <a:schemeClr val="tx1"/>
                </a:solidFill>
                <a:latin typeface="Arial" pitchFamily="34" charset="0"/>
                <a:ea typeface="ＭＳ Ｐゴシック" pitchFamily="34" charset="-128"/>
              </a:defRPr>
            </a:lvl8pPr>
            <a:lvl9pPr marL="3886200" indent="-228600" algn="ctr" defTabSz="2009775" eaLnBrk="0" fontAlgn="base" hangingPunct="0">
              <a:spcBef>
                <a:spcPct val="0"/>
              </a:spcBef>
              <a:spcAft>
                <a:spcPct val="0"/>
              </a:spcAft>
              <a:defRPr sz="79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ts val="600"/>
              </a:spcAft>
              <a:buClr>
                <a:srgbClr val="000000"/>
              </a:buClr>
              <a:buSzPct val="79000"/>
              <a:buFontTx/>
              <a:buNone/>
              <a:tabLst/>
              <a:defRPr/>
            </a:pPr>
            <a:r>
              <a:rPr kumimoji="0" lang="en-US" sz="1600" b="1" i="0" u="none" strike="noStrike" kern="1200" cap="none" spc="0" normalizeH="0" baseline="0" noProof="0" dirty="0">
                <a:ln>
                  <a:noFill/>
                </a:ln>
                <a:solidFill>
                  <a:srgbClr val="0066FF"/>
                </a:solidFill>
                <a:effectLst/>
                <a:uLnTx/>
                <a:uFillTx/>
                <a:latin typeface="Arial" pitchFamily="34" charset="0"/>
                <a:ea typeface="ＭＳ Ｐゴシック" pitchFamily="34" charset="-128"/>
                <a:cs typeface="Arial" pitchFamily="34" charset="0"/>
              </a:rPr>
              <a:t>APS beamline 32-ID-C: specs and capabilities</a:t>
            </a:r>
          </a:p>
          <a:p>
            <a:pPr marL="0" marR="0" lvl="0" indent="0" algn="l" defTabSz="914400" rtl="0" eaLnBrk="1" fontAlgn="base" latinLnBrk="0" hangingPunct="1">
              <a:lnSpc>
                <a:spcPct val="100000"/>
              </a:lnSpc>
              <a:spcBef>
                <a:spcPct val="0"/>
              </a:spcBef>
              <a:spcAft>
                <a:spcPts val="600"/>
              </a:spcAft>
              <a:buClr>
                <a:srgbClr val="000000"/>
              </a:buClr>
              <a:buSzPct val="79000"/>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cs typeface="Arial" pitchFamily="34" charset="0"/>
              </a:rPr>
              <a:t> Resolution:  50 nm (30 nm voxels) up-to to 20 nm</a:t>
            </a:r>
          </a:p>
          <a:p>
            <a:pPr marL="0" marR="0" lvl="0" indent="0" algn="l" defTabSz="914400" rtl="0" eaLnBrk="1" fontAlgn="base" latinLnBrk="0" hangingPunct="1">
              <a:lnSpc>
                <a:spcPct val="100000"/>
              </a:lnSpc>
              <a:spcBef>
                <a:spcPct val="0"/>
              </a:spcBef>
              <a:spcAft>
                <a:spcPts val="600"/>
              </a:spcAft>
              <a:buClr>
                <a:srgbClr val="000000"/>
              </a:buClr>
              <a:buSzPct val="79000"/>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cs typeface="Arial" pitchFamily="34" charset="0"/>
              </a:rPr>
              <a:t> Image exposure time: 0.5s - 1s</a:t>
            </a:r>
          </a:p>
          <a:p>
            <a:pPr marL="0" marR="0" lvl="0" indent="0" algn="l" defTabSz="914400" rtl="0" eaLnBrk="1" fontAlgn="base" latinLnBrk="0" hangingPunct="1">
              <a:lnSpc>
                <a:spcPct val="100000"/>
              </a:lnSpc>
              <a:spcBef>
                <a:spcPct val="0"/>
              </a:spcBef>
              <a:spcAft>
                <a:spcPts val="600"/>
              </a:spcAft>
              <a:buClr>
                <a:srgbClr val="000000"/>
              </a:buClr>
              <a:buSzPct val="79000"/>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cs typeface="Arial" pitchFamily="34" charset="0"/>
              </a:rPr>
              <a:t> Energy range: 6 to 12 keV, ∆E/E = 10</a:t>
            </a:r>
            <a:r>
              <a:rPr kumimoji="0" lang="en-US" sz="1400" b="0" i="0" u="none" strike="noStrike" kern="1200" cap="none" spc="0" normalizeH="0" baseline="30000" noProof="0" dirty="0">
                <a:ln>
                  <a:noFill/>
                </a:ln>
                <a:solidFill>
                  <a:srgbClr val="000000"/>
                </a:solidFill>
                <a:effectLst/>
                <a:uLnTx/>
                <a:uFillTx/>
                <a:cs typeface="Arial" pitchFamily="34" charset="0"/>
              </a:rPr>
              <a:t>-4</a:t>
            </a:r>
          </a:p>
          <a:p>
            <a:pPr marL="0" marR="0" lvl="0" indent="0" algn="l" defTabSz="914400" rtl="0" eaLnBrk="1" fontAlgn="base" latinLnBrk="0" hangingPunct="1">
              <a:lnSpc>
                <a:spcPct val="100000"/>
              </a:lnSpc>
              <a:spcBef>
                <a:spcPct val="0"/>
              </a:spcBef>
              <a:spcAft>
                <a:spcPts val="600"/>
              </a:spcAft>
              <a:buClr>
                <a:srgbClr val="000000"/>
              </a:buClr>
              <a:buSzPct val="79000"/>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cs typeface="Arial" pitchFamily="34" charset="0"/>
              </a:rPr>
              <a:t> Techniques: combination of </a:t>
            </a:r>
            <a:r>
              <a:rPr kumimoji="0" lang="en-US" sz="1400" b="0" i="0" u="none" strike="noStrike" kern="1200" cap="none" spc="0" normalizeH="0" baseline="0" noProof="0" dirty="0" err="1">
                <a:ln>
                  <a:noFill/>
                </a:ln>
                <a:solidFill>
                  <a:srgbClr val="000000"/>
                </a:solidFill>
                <a:effectLst/>
                <a:uLnTx/>
                <a:uFillTx/>
                <a:cs typeface="Arial" pitchFamily="34" charset="0"/>
              </a:rPr>
              <a:t>nano</a:t>
            </a:r>
            <a:r>
              <a:rPr kumimoji="0" lang="en-US" sz="1400" b="0" i="0" u="none" strike="noStrike" kern="1200" cap="none" spc="0" normalizeH="0" baseline="0" noProof="0" dirty="0">
                <a:ln>
                  <a:noFill/>
                </a:ln>
                <a:solidFill>
                  <a:srgbClr val="000000"/>
                </a:solidFill>
                <a:effectLst/>
                <a:uLnTx/>
                <a:uFillTx/>
                <a:cs typeface="Arial" pitchFamily="34" charset="0"/>
              </a:rPr>
              <a:t>-scale </a:t>
            </a:r>
            <a:r>
              <a:rPr kumimoji="0" lang="en-US" sz="1400" b="0" i="0" u="none" strike="noStrike" kern="1200" cap="none" spc="0" normalizeH="0" baseline="0" noProof="0" dirty="0" smtClean="0">
                <a:ln>
                  <a:noFill/>
                </a:ln>
                <a:solidFill>
                  <a:srgbClr val="000000"/>
                </a:solidFill>
                <a:effectLst/>
                <a:uLnTx/>
                <a:uFillTx/>
                <a:cs typeface="Arial" pitchFamily="34" charset="0"/>
              </a:rPr>
              <a:t>imaging</a:t>
            </a:r>
            <a:endParaRPr kumimoji="0" lang="en-US" sz="1400" b="0" i="0" u="none" strike="noStrike" kern="1200" cap="none" spc="0" normalizeH="0" baseline="0" noProof="0" dirty="0">
              <a:ln>
                <a:noFill/>
              </a:ln>
              <a:solidFill>
                <a:srgbClr val="000000"/>
              </a:solidFill>
              <a:effectLst/>
              <a:uLnTx/>
              <a:uFillTx/>
              <a:cs typeface="Arial" pitchFamily="34" charset="0"/>
            </a:endParaRPr>
          </a:p>
          <a:p>
            <a:pPr marL="0" marR="0" lvl="0" indent="0" algn="l" defTabSz="914400" rtl="0" eaLnBrk="1" fontAlgn="base" latinLnBrk="0" hangingPunct="1">
              <a:lnSpc>
                <a:spcPct val="100000"/>
              </a:lnSpc>
              <a:spcBef>
                <a:spcPct val="0"/>
              </a:spcBef>
              <a:spcAft>
                <a:spcPts val="600"/>
              </a:spcAft>
              <a:buClr>
                <a:srgbClr val="000000"/>
              </a:buClr>
              <a:buSzPct val="79000"/>
              <a:buFontTx/>
              <a:buNone/>
              <a:tabLst/>
              <a:defRPr/>
            </a:pPr>
            <a:r>
              <a:rPr kumimoji="0" lang="en-US" sz="1400" b="0" i="0" u="none" strike="noStrike" kern="1200" cap="none" spc="0" normalizeH="0" baseline="0" noProof="0" dirty="0">
                <a:ln>
                  <a:noFill/>
                </a:ln>
                <a:solidFill>
                  <a:srgbClr val="000000"/>
                </a:solidFill>
                <a:effectLst/>
                <a:uLnTx/>
                <a:uFillTx/>
                <a:cs typeface="Arial" pitchFamily="34" charset="0"/>
              </a:rPr>
              <a:t>    </a:t>
            </a:r>
            <a:r>
              <a:rPr kumimoji="0" lang="en-US" sz="1400" b="0" i="0" u="none" strike="noStrike" kern="1200" cap="none" spc="0" normalizeH="0" baseline="0" noProof="0" dirty="0" smtClean="0">
                <a:ln>
                  <a:noFill/>
                </a:ln>
                <a:solidFill>
                  <a:srgbClr val="000000"/>
                </a:solidFill>
                <a:effectLst/>
                <a:uLnTx/>
                <a:uFillTx/>
                <a:cs typeface="Arial" pitchFamily="34" charset="0"/>
              </a:rPr>
              <a:t>with</a:t>
            </a:r>
            <a:r>
              <a:rPr kumimoji="0" lang="en-US" sz="1400" b="0" i="0" u="none" strike="noStrike" kern="1200" cap="none" spc="0" normalizeH="0" noProof="0" dirty="0" smtClean="0">
                <a:ln>
                  <a:noFill/>
                </a:ln>
                <a:solidFill>
                  <a:srgbClr val="000000"/>
                </a:solidFill>
                <a:effectLst/>
                <a:uLnTx/>
                <a:uFillTx/>
                <a:cs typeface="Arial" pitchFamily="34" charset="0"/>
              </a:rPr>
              <a:t> </a:t>
            </a:r>
            <a:r>
              <a:rPr kumimoji="0" lang="en-US" sz="1400" b="0" i="0" u="none" strike="noStrike" kern="1200" cap="none" spc="0" normalizeH="0" baseline="0" noProof="0" dirty="0" smtClean="0">
                <a:ln>
                  <a:noFill/>
                </a:ln>
                <a:solidFill>
                  <a:srgbClr val="000000"/>
                </a:solidFill>
                <a:effectLst/>
                <a:uLnTx/>
                <a:uFillTx/>
                <a:cs typeface="Arial" pitchFamily="34" charset="0"/>
              </a:rPr>
              <a:t>absorption</a:t>
            </a:r>
            <a:r>
              <a:rPr kumimoji="0" lang="en-US" sz="1400" b="0" i="0" u="none" strike="noStrike" kern="1200" cap="none" spc="0" normalizeH="0" baseline="0" noProof="0" dirty="0">
                <a:ln>
                  <a:noFill/>
                </a:ln>
                <a:solidFill>
                  <a:srgbClr val="000000"/>
                </a:solidFill>
                <a:effectLst/>
                <a:uLnTx/>
                <a:uFillTx/>
                <a:cs typeface="Arial" pitchFamily="34" charset="0"/>
              </a:rPr>
              <a:t>, phase contrast</a:t>
            </a:r>
            <a:r>
              <a:rPr kumimoji="0" lang="en-US" sz="1400" b="0" i="1" u="none" strike="noStrike" kern="1200" cap="none" spc="0" normalizeH="0" baseline="0" noProof="0" dirty="0">
                <a:ln>
                  <a:noFill/>
                </a:ln>
                <a:solidFill>
                  <a:srgbClr val="000000"/>
                </a:solidFill>
                <a:effectLst/>
                <a:uLnTx/>
                <a:uFillTx/>
                <a:cs typeface="Arial" pitchFamily="34" charset="0"/>
              </a:rPr>
              <a:t>  </a:t>
            </a:r>
            <a:r>
              <a:rPr kumimoji="0" lang="en-US" sz="1400" b="0" i="0" u="none" strike="noStrike" kern="1200" cap="none" spc="0" normalizeH="0" baseline="0" noProof="0" dirty="0">
                <a:ln>
                  <a:noFill/>
                </a:ln>
                <a:solidFill>
                  <a:srgbClr val="000000"/>
                </a:solidFill>
                <a:effectLst/>
                <a:uLnTx/>
                <a:uFillTx/>
                <a:cs typeface="Arial" pitchFamily="34" charset="0"/>
              </a:rPr>
              <a:t>&amp; spectroscopy</a:t>
            </a:r>
          </a:p>
          <a:p>
            <a:pPr marL="0" marR="0" lvl="0" indent="0" algn="l" defTabSz="914400" rtl="0" eaLnBrk="1" fontAlgn="base" latinLnBrk="0" hangingPunct="1">
              <a:lnSpc>
                <a:spcPct val="100000"/>
              </a:lnSpc>
              <a:spcBef>
                <a:spcPct val="0"/>
              </a:spcBef>
              <a:spcAft>
                <a:spcPts val="600"/>
              </a:spcAft>
              <a:buClr>
                <a:srgbClr val="000000"/>
              </a:buClr>
              <a:buSzPct val="79000"/>
              <a:buFont typeface="Arial" pitchFamily="34" charset="0"/>
              <a:buChar char="•"/>
              <a:tabLst/>
              <a:defRPr/>
            </a:pPr>
            <a:r>
              <a:rPr kumimoji="0" lang="en-US" sz="1400" b="0" i="0" u="none" strike="noStrike" kern="1200" cap="none" spc="0" normalizeH="0" noProof="0" dirty="0" smtClean="0">
                <a:ln>
                  <a:noFill/>
                </a:ln>
                <a:solidFill>
                  <a:srgbClr val="000000"/>
                </a:solidFill>
                <a:effectLst/>
                <a:uLnTx/>
                <a:uFillTx/>
                <a:cs typeface="Arial" pitchFamily="34" charset="0"/>
                <a:sym typeface="Wingdings" pitchFamily="2" charset="2"/>
              </a:rPr>
              <a:t> </a:t>
            </a:r>
            <a:r>
              <a:rPr lang="en-US" sz="1400" b="0" i="0" noProof="0" dirty="0" smtClean="0">
                <a:solidFill>
                  <a:srgbClr val="000000"/>
                </a:solidFill>
                <a:cs typeface="Arial" pitchFamily="34" charset="0"/>
                <a:sym typeface="Wingdings" pitchFamily="2" charset="2"/>
              </a:rPr>
              <a:t>2-D scans and </a:t>
            </a:r>
            <a:r>
              <a:rPr lang="en-US" sz="1400" b="0" i="0" noProof="0" dirty="0" err="1" smtClean="0">
                <a:solidFill>
                  <a:srgbClr val="000000"/>
                </a:solidFill>
                <a:cs typeface="Arial" pitchFamily="34" charset="0"/>
                <a:sym typeface="Wingdings" pitchFamily="2" charset="2"/>
              </a:rPr>
              <a:t>nano</a:t>
            </a:r>
            <a:r>
              <a:rPr lang="en-US" sz="1400" b="0" i="0" noProof="0" dirty="0" smtClean="0">
                <a:solidFill>
                  <a:srgbClr val="000000"/>
                </a:solidFill>
                <a:cs typeface="Arial" pitchFamily="34" charset="0"/>
                <a:sym typeface="Wingdings" pitchFamily="2" charset="2"/>
              </a:rPr>
              <a:t>-</a:t>
            </a:r>
            <a:r>
              <a:rPr lang="en-US" sz="1400" b="0" i="0" dirty="0" smtClean="0">
                <a:solidFill>
                  <a:srgbClr val="000000"/>
                </a:solidFill>
                <a:cs typeface="Arial" pitchFamily="34" charset="0"/>
                <a:sym typeface="Wingdings" pitchFamily="2" charset="2"/>
              </a:rPr>
              <a:t>tomography</a:t>
            </a:r>
            <a:endParaRPr kumimoji="0" lang="en-US" sz="1400" b="0" i="0" u="none" strike="noStrike" kern="1200" cap="none" spc="0" normalizeH="0" baseline="0" noProof="0" dirty="0">
              <a:ln>
                <a:noFill/>
              </a:ln>
              <a:solidFill>
                <a:srgbClr val="000000"/>
              </a:solidFill>
              <a:effectLst/>
              <a:uLnTx/>
              <a:uFillTx/>
              <a:cs typeface="Arial" pitchFamily="34" charset="0"/>
              <a:sym typeface="Wingdings" pitchFamily="2" charset="2"/>
            </a:endParaRPr>
          </a:p>
          <a:p>
            <a:pPr marL="0" marR="0" lvl="0" indent="0" algn="l" defTabSz="914400" rtl="0" eaLnBrk="1" fontAlgn="base" latinLnBrk="0" hangingPunct="1">
              <a:lnSpc>
                <a:spcPct val="100000"/>
              </a:lnSpc>
              <a:spcBef>
                <a:spcPct val="0"/>
              </a:spcBef>
              <a:spcAft>
                <a:spcPts val="600"/>
              </a:spcAft>
              <a:buClr>
                <a:srgbClr val="000000"/>
              </a:buClr>
              <a:buSzPct val="79000"/>
              <a:buFont typeface="Arial" pitchFamily="34" charset="0"/>
              <a:buChar char="•"/>
              <a:tabLst/>
              <a:defRPr/>
            </a:pPr>
            <a:r>
              <a:rPr kumimoji="0" lang="en-US" sz="1400" b="0" i="0" u="none" strike="noStrike" kern="1200" cap="none" spc="0" normalizeH="0" baseline="0" noProof="0" dirty="0">
                <a:ln>
                  <a:noFill/>
                </a:ln>
                <a:solidFill>
                  <a:srgbClr val="000000"/>
                </a:solidFill>
                <a:effectLst/>
                <a:uLnTx/>
                <a:uFillTx/>
                <a:cs typeface="Arial" pitchFamily="34" charset="0"/>
                <a:sym typeface="Wingdings" pitchFamily="2" charset="2"/>
              </a:rPr>
              <a:t> O</a:t>
            </a:r>
            <a:r>
              <a:rPr kumimoji="0" lang="en-US" sz="1400" b="0" i="0" u="none" strike="noStrike" kern="1200" cap="none" spc="0" normalizeH="0" baseline="0" noProof="0" dirty="0">
                <a:ln>
                  <a:noFill/>
                </a:ln>
                <a:solidFill>
                  <a:srgbClr val="000000"/>
                </a:solidFill>
                <a:effectLst/>
                <a:uLnTx/>
                <a:uFillTx/>
                <a:cs typeface="Arial" pitchFamily="34" charset="0"/>
              </a:rPr>
              <a:t>peration in a wide range of samples environments</a:t>
            </a:r>
            <a:br>
              <a:rPr kumimoji="0" lang="en-US" sz="1400" b="0" i="0" u="none" strike="noStrike" kern="1200" cap="none" spc="0" normalizeH="0" baseline="0" noProof="0" dirty="0">
                <a:ln>
                  <a:noFill/>
                </a:ln>
                <a:solidFill>
                  <a:srgbClr val="000000"/>
                </a:solidFill>
                <a:effectLst/>
                <a:uLnTx/>
                <a:uFillTx/>
                <a:cs typeface="Arial" pitchFamily="34" charset="0"/>
              </a:rPr>
            </a:br>
            <a:r>
              <a:rPr kumimoji="0" lang="en-US" sz="1400" b="0" i="0" u="none" strike="noStrike" kern="1200" cap="none" spc="0" normalizeH="0" baseline="0" noProof="0" dirty="0">
                <a:ln>
                  <a:noFill/>
                </a:ln>
                <a:solidFill>
                  <a:srgbClr val="000000"/>
                </a:solidFill>
                <a:effectLst/>
                <a:uLnTx/>
                <a:uFillTx/>
                <a:cs typeface="Arial" pitchFamily="34" charset="0"/>
              </a:rPr>
              <a:t>(T </a:t>
            </a:r>
            <a:r>
              <a:rPr kumimoji="0" lang="en-US" sz="1400" b="0" i="0" u="none" strike="noStrike" kern="1200" cap="none" spc="0" normalizeH="0" baseline="0" noProof="0" dirty="0">
                <a:ln>
                  <a:noFill/>
                </a:ln>
                <a:solidFill>
                  <a:srgbClr val="404040"/>
                </a:solidFill>
                <a:effectLst/>
                <a:uLnTx/>
                <a:uFillTx/>
                <a:cs typeface="Arial" pitchFamily="34" charset="0"/>
              </a:rPr>
              <a:t>= ambient to </a:t>
            </a:r>
            <a:r>
              <a:rPr kumimoji="0" lang="en-US" sz="1400" b="0" i="0" u="none" strike="noStrike" kern="1200" cap="none" spc="0" normalizeH="0" baseline="0" noProof="0" dirty="0">
                <a:ln>
                  <a:noFill/>
                </a:ln>
                <a:solidFill>
                  <a:srgbClr val="000000"/>
                </a:solidFill>
                <a:effectLst/>
                <a:uLnTx/>
                <a:uFillTx/>
                <a:cs typeface="Arial" pitchFamily="34" charset="0"/>
              </a:rPr>
              <a:t>1500 </a:t>
            </a:r>
            <a:r>
              <a:rPr kumimoji="0" lang="en-US" sz="1400" b="0" i="0" u="none" strike="noStrike" kern="1200" cap="none" spc="0" normalizeH="0" baseline="30000" noProof="0" dirty="0" err="1">
                <a:ln>
                  <a:noFill/>
                </a:ln>
                <a:solidFill>
                  <a:srgbClr val="000000"/>
                </a:solidFill>
                <a:effectLst/>
                <a:uLnTx/>
                <a:uFillTx/>
                <a:cs typeface="Arial" pitchFamily="34" charset="0"/>
              </a:rPr>
              <a:t>o</a:t>
            </a:r>
            <a:r>
              <a:rPr kumimoji="0" lang="en-US" sz="1400" b="0" i="0" u="none" strike="noStrike" kern="1200" cap="none" spc="0" normalizeH="0" baseline="0" noProof="0" dirty="0" err="1">
                <a:ln>
                  <a:noFill/>
                </a:ln>
                <a:solidFill>
                  <a:srgbClr val="000000"/>
                </a:solidFill>
                <a:effectLst/>
                <a:uLnTx/>
                <a:uFillTx/>
                <a:cs typeface="Arial" pitchFamily="34" charset="0"/>
              </a:rPr>
              <a:t>C</a:t>
            </a:r>
            <a:r>
              <a:rPr kumimoji="0" lang="en-US" sz="1400" b="0" i="0" u="none" strike="noStrike" kern="1200" cap="none" spc="0" normalizeH="0" baseline="0" noProof="0" dirty="0">
                <a:ln>
                  <a:noFill/>
                </a:ln>
                <a:solidFill>
                  <a:srgbClr val="000000"/>
                </a:solidFill>
                <a:effectLst/>
                <a:uLnTx/>
                <a:uFillTx/>
                <a:cs typeface="Arial" pitchFamily="34" charset="0"/>
              </a:rPr>
              <a:t>, P up to 100 GPa), chemical bath</a:t>
            </a:r>
          </a:p>
        </p:txBody>
      </p:sp>
      <p:sp>
        <p:nvSpPr>
          <p:cNvPr id="25" name="Slide Number Placeholder 1"/>
          <p:cNvSpPr txBox="1">
            <a:spLocks/>
          </p:cNvSpPr>
          <p:nvPr/>
        </p:nvSpPr>
        <p:spPr bwMode="auto">
          <a:xfrm>
            <a:off x="8610600" y="7061159"/>
            <a:ext cx="38417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900" kern="1200">
                <a:solidFill>
                  <a:schemeClr val="tx1"/>
                </a:solidFill>
                <a:latin typeface="Calibri" charset="0"/>
                <a:ea typeface="+mn-ea"/>
                <a:cs typeface="+mn-cs"/>
              </a:defRPr>
            </a:lvl1pPr>
            <a:lvl2pPr marL="457200" algn="l" rtl="0" fontAlgn="base">
              <a:spcBef>
                <a:spcPct val="0"/>
              </a:spcBef>
              <a:spcAft>
                <a:spcPct val="0"/>
              </a:spcAft>
              <a:defRPr kern="1200">
                <a:solidFill>
                  <a:schemeClr val="tx1"/>
                </a:solidFill>
                <a:latin typeface="Calibri" charset="0"/>
                <a:ea typeface="+mn-ea"/>
                <a:cs typeface="+mn-cs"/>
              </a:defRPr>
            </a:lvl2pPr>
            <a:lvl3pPr marL="914400" algn="l" rtl="0" fontAlgn="base">
              <a:spcBef>
                <a:spcPct val="0"/>
              </a:spcBef>
              <a:spcAft>
                <a:spcPct val="0"/>
              </a:spcAft>
              <a:defRPr kern="1200">
                <a:solidFill>
                  <a:schemeClr val="tx1"/>
                </a:solidFill>
                <a:latin typeface="Calibri" charset="0"/>
                <a:ea typeface="+mn-ea"/>
                <a:cs typeface="+mn-cs"/>
              </a:defRPr>
            </a:lvl3pPr>
            <a:lvl4pPr marL="1371600" algn="l" rtl="0" fontAlgn="base">
              <a:spcBef>
                <a:spcPct val="0"/>
              </a:spcBef>
              <a:spcAft>
                <a:spcPct val="0"/>
              </a:spcAft>
              <a:defRPr kern="1200">
                <a:solidFill>
                  <a:schemeClr val="tx1"/>
                </a:solidFill>
                <a:latin typeface="Calibri" charset="0"/>
                <a:ea typeface="+mn-ea"/>
                <a:cs typeface="+mn-cs"/>
              </a:defRPr>
            </a:lvl4pPr>
            <a:lvl5pPr marL="1828800" algn="l" rtl="0" fontAlgn="base">
              <a:spcBef>
                <a:spcPct val="0"/>
              </a:spcBef>
              <a:spcAft>
                <a:spcPct val="0"/>
              </a:spcAft>
              <a:defRPr kern="1200">
                <a:solidFill>
                  <a:schemeClr val="tx1"/>
                </a:solidFill>
                <a:latin typeface="Calibri" charset="0"/>
                <a:ea typeface="+mn-ea"/>
                <a:cs typeface="+mn-cs"/>
              </a:defRPr>
            </a:lvl5pPr>
            <a:lvl6pPr marL="2286000" algn="l" defTabSz="457200" rtl="0" eaLnBrk="1" latinLnBrk="0" hangingPunct="1">
              <a:defRPr kern="1200">
                <a:solidFill>
                  <a:schemeClr val="tx1"/>
                </a:solidFill>
                <a:latin typeface="Calibri" charset="0"/>
                <a:ea typeface="+mn-ea"/>
                <a:cs typeface="+mn-cs"/>
              </a:defRPr>
            </a:lvl6pPr>
            <a:lvl7pPr marL="2743200" algn="l" defTabSz="457200" rtl="0" eaLnBrk="1" latinLnBrk="0" hangingPunct="1">
              <a:defRPr kern="1200">
                <a:solidFill>
                  <a:schemeClr val="tx1"/>
                </a:solidFill>
                <a:latin typeface="Calibri" charset="0"/>
                <a:ea typeface="+mn-ea"/>
                <a:cs typeface="+mn-cs"/>
              </a:defRPr>
            </a:lvl7pPr>
            <a:lvl8pPr marL="3200400" algn="l" defTabSz="457200" rtl="0" eaLnBrk="1" latinLnBrk="0" hangingPunct="1">
              <a:defRPr kern="1200">
                <a:solidFill>
                  <a:schemeClr val="tx1"/>
                </a:solidFill>
                <a:latin typeface="Calibri" charset="0"/>
                <a:ea typeface="+mn-ea"/>
                <a:cs typeface="+mn-cs"/>
              </a:defRPr>
            </a:lvl8pPr>
            <a:lvl9pPr marL="3657600" algn="l" defTabSz="457200" rtl="0" eaLnBrk="1" latinLnBrk="0" hangingPunct="1">
              <a:defRPr kern="1200">
                <a:solidFill>
                  <a:schemeClr val="tx1"/>
                </a:solidFill>
                <a:latin typeface="Calibri"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70CDD-FB3D-E841-962A-85650FBB6367}" type="slidenum">
              <a:rPr kumimoji="0" lang="en-US" sz="900" b="0" i="0" u="none" strike="noStrike" kern="1200" cap="none" spc="0" normalizeH="0" baseline="0" noProof="0" smtClean="0">
                <a:ln>
                  <a:noFill/>
                </a:ln>
                <a:solidFill>
                  <a:srgbClr val="404040"/>
                </a:solidFill>
                <a:effectLst/>
                <a:uLnTx/>
                <a:uFillTx/>
                <a:latin typeface="Calibri"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900" b="0" i="0" u="none" strike="noStrike" kern="1200" cap="none" spc="0" normalizeH="0" baseline="0" noProof="0" dirty="0">
              <a:ln>
                <a:noFill/>
              </a:ln>
              <a:solidFill>
                <a:srgbClr val="404040"/>
              </a:solidFill>
              <a:effectLst/>
              <a:uLnTx/>
              <a:uFillTx/>
              <a:latin typeface="Calibri" charset="0"/>
              <a:ea typeface="+mn-ea"/>
              <a:cs typeface="+mn-cs"/>
            </a:endParaRPr>
          </a:p>
        </p:txBody>
      </p:sp>
      <p:sp>
        <p:nvSpPr>
          <p:cNvPr id="26" name="Title 1"/>
          <p:cNvSpPr txBox="1">
            <a:spLocks/>
          </p:cNvSpPr>
          <p:nvPr/>
        </p:nvSpPr>
        <p:spPr>
          <a:xfrm>
            <a:off x="76200" y="191235"/>
            <a:ext cx="8610600" cy="570765"/>
          </a:xfrm>
          <a:prstGeom prst="rect">
            <a:avLst/>
          </a:prstGeom>
        </p:spPr>
        <p:txBody>
          <a:bodyPr/>
          <a:lstStyle>
            <a:lvl1pPr algn="l" rtl="0" eaLnBrk="0" fontAlgn="base" hangingPunct="0">
              <a:spcBef>
                <a:spcPct val="0"/>
              </a:spcBef>
              <a:spcAft>
                <a:spcPct val="0"/>
              </a:spcAft>
              <a:defRPr sz="26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600" b="1">
                <a:solidFill>
                  <a:schemeClr val="tx2"/>
                </a:solidFill>
                <a:latin typeface="Trebuchet MS" pitchFamily="34" charset="0"/>
                <a:ea typeface="ＭＳ Ｐゴシック" charset="-128"/>
                <a:cs typeface="ＭＳ Ｐゴシック" charset="-128"/>
              </a:defRPr>
            </a:lvl2pPr>
            <a:lvl3pPr algn="l" rtl="0" eaLnBrk="0" fontAlgn="base" hangingPunct="0">
              <a:spcBef>
                <a:spcPct val="0"/>
              </a:spcBef>
              <a:spcAft>
                <a:spcPct val="0"/>
              </a:spcAft>
              <a:defRPr sz="2600" b="1">
                <a:solidFill>
                  <a:schemeClr val="tx2"/>
                </a:solidFill>
                <a:latin typeface="Trebuchet MS" pitchFamily="34" charset="0"/>
                <a:ea typeface="ＭＳ Ｐゴシック" charset="-128"/>
                <a:cs typeface="ＭＳ Ｐゴシック" charset="-128"/>
              </a:defRPr>
            </a:lvl3pPr>
            <a:lvl4pPr algn="l" rtl="0" eaLnBrk="0" fontAlgn="base" hangingPunct="0">
              <a:spcBef>
                <a:spcPct val="0"/>
              </a:spcBef>
              <a:spcAft>
                <a:spcPct val="0"/>
              </a:spcAft>
              <a:defRPr sz="2600" b="1">
                <a:solidFill>
                  <a:schemeClr val="tx2"/>
                </a:solidFill>
                <a:latin typeface="Trebuchet MS" pitchFamily="34" charset="0"/>
                <a:ea typeface="ＭＳ Ｐゴシック" charset="-128"/>
                <a:cs typeface="ＭＳ Ｐゴシック" charset="-128"/>
              </a:defRPr>
            </a:lvl4pPr>
            <a:lvl5pPr algn="l" rtl="0" eaLnBrk="0" fontAlgn="base" hangingPunct="0">
              <a:spcBef>
                <a:spcPct val="0"/>
              </a:spcBef>
              <a:spcAft>
                <a:spcPct val="0"/>
              </a:spcAft>
              <a:defRPr sz="2600" b="1">
                <a:solidFill>
                  <a:schemeClr val="tx2"/>
                </a:solidFill>
                <a:latin typeface="Trebuchet MS" pitchFamily="34" charset="0"/>
                <a:ea typeface="ＭＳ Ｐゴシック" charset="-128"/>
                <a:cs typeface="ＭＳ Ｐゴシック" charset="-128"/>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FF"/>
                </a:solidFill>
                <a:effectLst/>
                <a:uLnTx/>
                <a:uFillTx/>
                <a:latin typeface="Trebuchet MS"/>
                <a:ea typeface="ＭＳ Ｐゴシック" charset="-128"/>
              </a:rPr>
              <a:t>Transmission X-ray </a:t>
            </a:r>
            <a:r>
              <a:rPr kumimoji="0" lang="en-US" sz="2400" b="1" i="0" u="none" strike="noStrike" kern="1200" cap="none" spc="0" normalizeH="0" baseline="0" noProof="0" dirty="0" smtClean="0">
                <a:ln>
                  <a:noFill/>
                </a:ln>
                <a:solidFill>
                  <a:srgbClr val="0066FF"/>
                </a:solidFill>
                <a:effectLst/>
                <a:uLnTx/>
                <a:uFillTx/>
                <a:latin typeface="Trebuchet MS"/>
                <a:ea typeface="ＭＳ Ｐゴシック" charset="-128"/>
              </a:rPr>
              <a:t>Microscope: 20-50 nm resolution</a:t>
            </a:r>
            <a:endParaRPr kumimoji="0" lang="en-US" sz="2400" b="1" i="0" u="none" strike="noStrike" kern="1200" cap="none" spc="0" normalizeH="0" baseline="0" noProof="0" dirty="0">
              <a:ln>
                <a:noFill/>
              </a:ln>
              <a:solidFill>
                <a:srgbClr val="0066FF"/>
              </a:solidFill>
              <a:effectLst/>
              <a:uLnTx/>
              <a:uFillTx/>
              <a:latin typeface="Trebuchet MS"/>
              <a:ea typeface="ＭＳ Ｐゴシック" charset="-128"/>
            </a:endParaRPr>
          </a:p>
        </p:txBody>
      </p:sp>
      <p:pic>
        <p:nvPicPr>
          <p:cNvPr id="28" name="Picture 2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4021" y="3471204"/>
            <a:ext cx="4244317" cy="3108630"/>
          </a:xfrm>
          <a:prstGeom prst="rect">
            <a:avLst/>
          </a:prstGeom>
        </p:spPr>
      </p:pic>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2900" y="1459667"/>
            <a:ext cx="4831100" cy="1598885"/>
          </a:xfrm>
          <a:prstGeom prst="rect">
            <a:avLst/>
          </a:prstGeom>
        </p:spPr>
      </p:pic>
      <p:cxnSp>
        <p:nvCxnSpPr>
          <p:cNvPr id="4" name="Straight Connector 3"/>
          <p:cNvCxnSpPr/>
          <p:nvPr/>
        </p:nvCxnSpPr>
        <p:spPr bwMode="auto">
          <a:xfrm flipH="1">
            <a:off x="7620000" y="2819400"/>
            <a:ext cx="533400" cy="1752600"/>
          </a:xfrm>
          <a:prstGeom prst="line">
            <a:avLst/>
          </a:prstGeom>
          <a:noFill/>
          <a:ln w="9525" cap="flat" cmpd="sng" algn="ctr">
            <a:solidFill>
              <a:schemeClr val="tx2">
                <a:lumMod val="60000"/>
                <a:lumOff val="40000"/>
              </a:schemeClr>
            </a:solidFill>
            <a:prstDash val="solid"/>
            <a:round/>
            <a:headEnd type="none" w="med" len="med"/>
            <a:tailEnd type="none" w="med" len="med"/>
          </a:ln>
          <a:effectLst/>
        </p:spPr>
      </p:cxnSp>
      <p:cxnSp>
        <p:nvCxnSpPr>
          <p:cNvPr id="11" name="Straight Connector 10"/>
          <p:cNvCxnSpPr/>
          <p:nvPr/>
        </p:nvCxnSpPr>
        <p:spPr bwMode="auto">
          <a:xfrm flipH="1">
            <a:off x="6858000" y="2422915"/>
            <a:ext cx="158179" cy="2149085"/>
          </a:xfrm>
          <a:prstGeom prst="line">
            <a:avLst/>
          </a:prstGeom>
          <a:noFill/>
          <a:ln w="9525" cap="flat" cmpd="sng" algn="ctr">
            <a:solidFill>
              <a:schemeClr val="tx2">
                <a:lumMod val="60000"/>
                <a:lumOff val="40000"/>
              </a:schemeClr>
            </a:solidFill>
            <a:prstDash val="solid"/>
            <a:round/>
            <a:headEnd type="none" w="med" len="med"/>
            <a:tailEnd type="none" w="med" len="med"/>
          </a:ln>
          <a:effectLst/>
        </p:spPr>
      </p:cxnSp>
      <p:cxnSp>
        <p:nvCxnSpPr>
          <p:cNvPr id="13" name="Straight Connector 12"/>
          <p:cNvCxnSpPr/>
          <p:nvPr/>
        </p:nvCxnSpPr>
        <p:spPr bwMode="auto">
          <a:xfrm>
            <a:off x="6556090" y="2422915"/>
            <a:ext cx="67648" cy="2072885"/>
          </a:xfrm>
          <a:prstGeom prst="line">
            <a:avLst/>
          </a:prstGeom>
          <a:noFill/>
          <a:ln w="9525" cap="flat" cmpd="sng" algn="ctr">
            <a:solidFill>
              <a:schemeClr val="tx2">
                <a:lumMod val="60000"/>
                <a:lumOff val="40000"/>
              </a:schemeClr>
            </a:solidFill>
            <a:prstDash val="solid"/>
            <a:round/>
            <a:headEnd type="none" w="med" len="med"/>
            <a:tailEnd type="none" w="med" len="med"/>
          </a:ln>
          <a:effectLst/>
        </p:spPr>
      </p:cxnSp>
      <p:cxnSp>
        <p:nvCxnSpPr>
          <p:cNvPr id="15" name="Straight Connector 14"/>
          <p:cNvCxnSpPr/>
          <p:nvPr/>
        </p:nvCxnSpPr>
        <p:spPr bwMode="auto">
          <a:xfrm flipH="1">
            <a:off x="2444062" y="2422915"/>
            <a:ext cx="4089020" cy="2329964"/>
          </a:xfrm>
          <a:prstGeom prst="line">
            <a:avLst/>
          </a:prstGeom>
          <a:noFill/>
          <a:ln w="9525" cap="flat" cmpd="sng" algn="ctr">
            <a:solidFill>
              <a:schemeClr val="tx2">
                <a:lumMod val="60000"/>
                <a:lumOff val="40000"/>
              </a:schemeClr>
            </a:solidFill>
            <a:prstDash val="solid"/>
            <a:round/>
            <a:headEnd type="none" w="med" len="med"/>
            <a:tailEnd type="none" w="med" len="med"/>
          </a:ln>
          <a:effectLst/>
        </p:spPr>
      </p:cxnSp>
      <p:cxnSp>
        <p:nvCxnSpPr>
          <p:cNvPr id="17" name="Straight Connector 16"/>
          <p:cNvCxnSpPr/>
          <p:nvPr/>
        </p:nvCxnSpPr>
        <p:spPr bwMode="auto">
          <a:xfrm flipH="1">
            <a:off x="3429000" y="2456327"/>
            <a:ext cx="3587180" cy="2877673"/>
          </a:xfrm>
          <a:prstGeom prst="line">
            <a:avLst/>
          </a:prstGeom>
          <a:noFill/>
          <a:ln w="9525" cap="flat" cmpd="sng" algn="ctr">
            <a:solidFill>
              <a:schemeClr val="tx2">
                <a:lumMod val="60000"/>
                <a:lumOff val="40000"/>
              </a:schemeClr>
            </a:solidFill>
            <a:prstDash val="solid"/>
            <a:round/>
            <a:headEnd type="none" w="med" len="med"/>
            <a:tailEnd type="none" w="med" len="med"/>
          </a:ln>
          <a:effectLst/>
        </p:spPr>
      </p:cxnSp>
      <p:sp>
        <p:nvSpPr>
          <p:cNvPr id="3" name="Rectangle 2"/>
          <p:cNvSpPr/>
          <p:nvPr/>
        </p:nvSpPr>
        <p:spPr bwMode="auto">
          <a:xfrm>
            <a:off x="6533082" y="4191000"/>
            <a:ext cx="483097"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itchFamily="34" charset="0"/>
              <a:ea typeface="+mn-ea"/>
              <a:cs typeface="+mn-cs"/>
            </a:endParaRPr>
          </a:p>
        </p:txBody>
      </p:sp>
      <p:sp>
        <p:nvSpPr>
          <p:cNvPr id="5" name="Rectangle 4"/>
          <p:cNvSpPr/>
          <p:nvPr/>
        </p:nvSpPr>
        <p:spPr bwMode="auto">
          <a:xfrm>
            <a:off x="6330261" y="4202160"/>
            <a:ext cx="839291" cy="75084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itchFamily="34" charset="0"/>
              <a:ea typeface="+mn-ea"/>
              <a:cs typeface="+mn-cs"/>
            </a:endParaRPr>
          </a:p>
        </p:txBody>
      </p:sp>
      <p:cxnSp>
        <p:nvCxnSpPr>
          <p:cNvPr id="7" name="Straight Arrow Connector 6"/>
          <p:cNvCxnSpPr/>
          <p:nvPr/>
        </p:nvCxnSpPr>
        <p:spPr bwMode="auto">
          <a:xfrm flipH="1">
            <a:off x="4735841" y="4343400"/>
            <a:ext cx="1588759" cy="0"/>
          </a:xfrm>
          <a:prstGeom prst="straightConnector1">
            <a:avLst/>
          </a:prstGeom>
          <a:noFill/>
          <a:ln w="9525" cap="flat" cmpd="sng" algn="ctr">
            <a:solidFill>
              <a:srgbClr val="FF0000"/>
            </a:solidFill>
            <a:prstDash val="solid"/>
            <a:round/>
            <a:headEnd type="none" w="med" len="med"/>
            <a:tailEnd type="stealth"/>
          </a:ln>
          <a:effectLst/>
        </p:spPr>
      </p:cxnSp>
    </p:spTree>
    <p:extLst>
      <p:ext uri="{BB962C8B-B14F-4D97-AF65-F5344CB8AC3E}">
        <p14:creationId xmlns:p14="http://schemas.microsoft.com/office/powerpoint/2010/main" val="30614296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p:cNvPicPr/>
          <p:nvPr/>
        </p:nvPicPr>
        <p:blipFill>
          <a:blip r:embed="rId2">
            <a:alphaModFix amt="9093"/>
            <a:extLst/>
          </a:blip>
          <a:stretch>
            <a:fillRect/>
          </a:stretch>
        </p:blipFill>
        <p:spPr>
          <a:xfrm>
            <a:off x="4512157" y="58706"/>
            <a:ext cx="4593942" cy="6858001"/>
          </a:xfrm>
          <a:prstGeom prst="rect">
            <a:avLst/>
          </a:prstGeom>
          <a:effectLst>
            <a:outerShdw blurRad="38100" dist="25400" dir="5400000" rotWithShape="0">
              <a:srgbClr val="000000">
                <a:alpha val="50000"/>
              </a:srgbClr>
            </a:outerShdw>
          </a:effectLst>
        </p:spPr>
      </p:pic>
      <p:pic>
        <p:nvPicPr>
          <p:cNvPr id="77" name="3-ID-C_picture_2003.jpg"/>
          <p:cNvPicPr/>
          <p:nvPr/>
        </p:nvPicPr>
        <p:blipFill>
          <a:blip r:embed="rId3">
            <a:extLst/>
          </a:blip>
          <a:stretch>
            <a:fillRect/>
          </a:stretch>
        </p:blipFill>
        <p:spPr>
          <a:xfrm>
            <a:off x="4586052" y="924925"/>
            <a:ext cx="2307658" cy="1532830"/>
          </a:xfrm>
          <a:prstGeom prst="rect">
            <a:avLst/>
          </a:prstGeom>
          <a:ln w="28575">
            <a:solidFill>
              <a:srgbClr val="4349AA"/>
            </a:solidFill>
            <a:miter lim="400000"/>
          </a:ln>
        </p:spPr>
      </p:pic>
      <p:pic>
        <p:nvPicPr>
          <p:cNvPr id="78" name="Picture 77"/>
          <p:cNvPicPr/>
          <p:nvPr/>
        </p:nvPicPr>
        <p:blipFill>
          <a:blip r:embed="rId4">
            <a:alphaModFix amt="10500"/>
            <a:extLst/>
          </a:blip>
          <a:stretch>
            <a:fillRect/>
          </a:stretch>
        </p:blipFill>
        <p:spPr>
          <a:xfrm>
            <a:off x="8930" y="-13395"/>
            <a:ext cx="4463693" cy="6884789"/>
          </a:xfrm>
          <a:prstGeom prst="rect">
            <a:avLst/>
          </a:prstGeom>
          <a:effectLst>
            <a:outerShdw blurRad="38100" dist="25400" dir="5400000" rotWithShape="0">
              <a:srgbClr val="000000">
                <a:alpha val="50000"/>
              </a:srgbClr>
            </a:outerShdw>
          </a:effectLst>
        </p:spPr>
      </p:pic>
      <p:sp>
        <p:nvSpPr>
          <p:cNvPr id="79" name="Shape 79"/>
          <p:cNvSpPr/>
          <p:nvPr/>
        </p:nvSpPr>
        <p:spPr>
          <a:xfrm>
            <a:off x="233015" y="86794"/>
            <a:ext cx="4015523" cy="71045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eaLnBrk="1" fontAlgn="auto" hangingPunct="1">
              <a:spcBef>
                <a:spcPts val="0"/>
              </a:spcBef>
              <a:spcAft>
                <a:spcPts val="0"/>
              </a:spcAft>
              <a:defRPr sz="1800"/>
            </a:pPr>
            <a:r>
              <a:rPr sz="2250" i="0" kern="0" dirty="0">
                <a:solidFill>
                  <a:sysClr val="windowText" lastClr="000000"/>
                </a:solidFill>
                <a:latin typeface="Helvetica"/>
                <a:cs typeface="Helvetica"/>
                <a:sym typeface="Helvetica"/>
              </a:rPr>
              <a:t>Nuclear Resonant Scattering</a:t>
            </a:r>
          </a:p>
          <a:p>
            <a:pPr algn="ctr" defTabSz="410751" eaLnBrk="1" fontAlgn="auto" hangingPunct="1">
              <a:spcBef>
                <a:spcPts val="0"/>
              </a:spcBef>
              <a:spcAft>
                <a:spcPts val="0"/>
              </a:spcAft>
              <a:defRPr sz="1800"/>
            </a:pPr>
            <a:r>
              <a:rPr sz="1898" b="0" kern="0" dirty="0">
                <a:solidFill>
                  <a:srgbClr val="FF2600"/>
                </a:solidFill>
                <a:latin typeface="Helvetica Neue"/>
                <a:ea typeface="Helvetica Neue"/>
                <a:cs typeface="Helvetica Neue"/>
                <a:sym typeface="Helvetica Neue"/>
              </a:rPr>
              <a:t>Kr, Fe, </a:t>
            </a:r>
            <a:r>
              <a:rPr sz="1898" b="0" kern="0" dirty="0" err="1">
                <a:solidFill>
                  <a:srgbClr val="FF2600"/>
                </a:solidFill>
                <a:latin typeface="Helvetica Neue"/>
                <a:ea typeface="Helvetica Neue"/>
                <a:cs typeface="Helvetica Neue"/>
                <a:sym typeface="Helvetica Neue"/>
              </a:rPr>
              <a:t>Eu</a:t>
            </a:r>
            <a:r>
              <a:rPr sz="1898" b="0" kern="0" dirty="0">
                <a:solidFill>
                  <a:srgbClr val="FF2600"/>
                </a:solidFill>
                <a:latin typeface="Helvetica Neue"/>
                <a:ea typeface="Helvetica Neue"/>
                <a:cs typeface="Helvetica Neue"/>
                <a:sym typeface="Helvetica Neue"/>
              </a:rPr>
              <a:t>, Sn, </a:t>
            </a:r>
            <a:r>
              <a:rPr sz="1898" b="0" kern="0" dirty="0" err="1">
                <a:solidFill>
                  <a:srgbClr val="FF2600"/>
                </a:solidFill>
                <a:latin typeface="Helvetica Neue"/>
                <a:ea typeface="Helvetica Neue"/>
                <a:cs typeface="Helvetica Neue"/>
                <a:sym typeface="Helvetica Neue"/>
              </a:rPr>
              <a:t>Dy</a:t>
            </a:r>
            <a:endParaRPr sz="1898" b="0" kern="0" dirty="0">
              <a:solidFill>
                <a:srgbClr val="FF2600"/>
              </a:solidFill>
              <a:latin typeface="Helvetica Neue"/>
              <a:ea typeface="Helvetica Neue"/>
              <a:cs typeface="Helvetica Neue"/>
              <a:sym typeface="Helvetica Neue"/>
            </a:endParaRPr>
          </a:p>
        </p:txBody>
      </p:sp>
      <p:pic>
        <p:nvPicPr>
          <p:cNvPr id="81" name="pasted-image.tif"/>
          <p:cNvPicPr/>
          <p:nvPr/>
        </p:nvPicPr>
        <p:blipFill>
          <a:blip r:embed="rId5">
            <a:extLst/>
          </a:blip>
          <a:stretch>
            <a:fillRect/>
          </a:stretch>
        </p:blipFill>
        <p:spPr>
          <a:xfrm>
            <a:off x="228905" y="4137382"/>
            <a:ext cx="1857857" cy="2429297"/>
          </a:xfrm>
          <a:prstGeom prst="rect">
            <a:avLst/>
          </a:prstGeom>
          <a:ln w="25400">
            <a:solidFill/>
            <a:miter lim="400000"/>
          </a:ln>
        </p:spPr>
      </p:pic>
      <p:pic>
        <p:nvPicPr>
          <p:cNvPr id="82" name="droppedImage.png"/>
          <p:cNvPicPr/>
          <p:nvPr/>
        </p:nvPicPr>
        <p:blipFill>
          <a:blip r:embed="rId6">
            <a:extLst/>
          </a:blip>
          <a:stretch>
            <a:fillRect/>
          </a:stretch>
        </p:blipFill>
        <p:spPr>
          <a:xfrm>
            <a:off x="2303512" y="4145918"/>
            <a:ext cx="1917794" cy="2412225"/>
          </a:xfrm>
          <a:prstGeom prst="rect">
            <a:avLst/>
          </a:prstGeom>
          <a:ln w="25400">
            <a:solidFill/>
            <a:miter lim="400000"/>
          </a:ln>
        </p:spPr>
      </p:pic>
      <p:pic>
        <p:nvPicPr>
          <p:cNvPr id="83" name="pasted-image.pdf"/>
          <p:cNvPicPr/>
          <p:nvPr/>
        </p:nvPicPr>
        <p:blipFill>
          <a:blip r:embed="rId7">
            <a:extLst/>
          </a:blip>
          <a:stretch>
            <a:fillRect/>
          </a:stretch>
        </p:blipFill>
        <p:spPr>
          <a:xfrm>
            <a:off x="49500" y="849030"/>
            <a:ext cx="4364693" cy="1552922"/>
          </a:xfrm>
          <a:prstGeom prst="rect">
            <a:avLst/>
          </a:prstGeom>
          <a:ln w="12700">
            <a:miter lim="400000"/>
          </a:ln>
        </p:spPr>
      </p:pic>
      <p:sp>
        <p:nvSpPr>
          <p:cNvPr id="84" name="Shape 84"/>
          <p:cNvSpPr/>
          <p:nvPr/>
        </p:nvSpPr>
        <p:spPr>
          <a:xfrm>
            <a:off x="187524" y="2670007"/>
            <a:ext cx="3770263" cy="1190390"/>
          </a:xfrm>
          <a:prstGeom prst="rect">
            <a:avLst/>
          </a:prstGeom>
          <a:ln w="25400">
            <a:solidFill/>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defTabSz="410751" eaLnBrk="1" fontAlgn="auto" hangingPunct="1">
              <a:spcBef>
                <a:spcPts val="0"/>
              </a:spcBef>
              <a:spcAft>
                <a:spcPts val="0"/>
              </a:spcAft>
              <a:defRPr sz="1800"/>
            </a:pPr>
            <a:r>
              <a:rPr sz="1547" b="0" i="0" kern="0">
                <a:solidFill>
                  <a:sysClr val="windowText" lastClr="000000"/>
                </a:solidFill>
                <a:latin typeface="Helvetica"/>
                <a:cs typeface="Helvetica"/>
                <a:sym typeface="Helvetica"/>
              </a:rPr>
              <a:t>• Phonon density of states</a:t>
            </a:r>
          </a:p>
          <a:p>
            <a:pPr defTabSz="410751" eaLnBrk="1" fontAlgn="auto" hangingPunct="1">
              <a:spcBef>
                <a:spcPts val="0"/>
              </a:spcBef>
              <a:spcAft>
                <a:spcPts val="0"/>
              </a:spcAft>
              <a:defRPr sz="1800"/>
            </a:pPr>
            <a:r>
              <a:rPr sz="1547" b="0" i="0" kern="0">
                <a:solidFill>
                  <a:sysClr val="windowText" lastClr="000000"/>
                </a:solidFill>
                <a:latin typeface="Helvetica"/>
                <a:cs typeface="Helvetica"/>
                <a:sym typeface="Helvetica"/>
              </a:rPr>
              <a:t>• Velocity of sound</a:t>
            </a:r>
          </a:p>
          <a:p>
            <a:pPr defTabSz="410751" eaLnBrk="1" fontAlgn="auto" hangingPunct="1">
              <a:spcBef>
                <a:spcPts val="0"/>
              </a:spcBef>
              <a:spcAft>
                <a:spcPts val="0"/>
              </a:spcAft>
              <a:defRPr sz="1800"/>
            </a:pPr>
            <a:r>
              <a:rPr sz="1547" b="0" i="0" kern="0">
                <a:solidFill>
                  <a:sysClr val="windowText" lastClr="000000"/>
                </a:solidFill>
                <a:latin typeface="Helvetica"/>
                <a:cs typeface="Helvetica"/>
                <a:sym typeface="Helvetica"/>
              </a:rPr>
              <a:t>• Isotope fractionation</a:t>
            </a:r>
          </a:p>
          <a:p>
            <a:pPr defTabSz="410751" eaLnBrk="1" fontAlgn="auto" hangingPunct="1">
              <a:spcBef>
                <a:spcPts val="0"/>
              </a:spcBef>
              <a:spcAft>
                <a:spcPts val="0"/>
              </a:spcAft>
              <a:defRPr sz="1800"/>
            </a:pPr>
            <a:r>
              <a:rPr sz="1547" b="0" i="0" kern="0">
                <a:solidFill>
                  <a:sysClr val="windowText" lastClr="000000"/>
                </a:solidFill>
                <a:latin typeface="Helvetica"/>
                <a:cs typeface="Helvetica"/>
                <a:sym typeface="Helvetica"/>
              </a:rPr>
              <a:t>• Valence and spin change</a:t>
            </a:r>
          </a:p>
          <a:p>
            <a:pPr defTabSz="410751" eaLnBrk="1" fontAlgn="auto" hangingPunct="1">
              <a:spcBef>
                <a:spcPts val="0"/>
              </a:spcBef>
              <a:spcAft>
                <a:spcPts val="0"/>
              </a:spcAft>
              <a:defRPr sz="1800"/>
            </a:pPr>
            <a:r>
              <a:rPr sz="1547" b="0" i="0" kern="0">
                <a:solidFill>
                  <a:sysClr val="windowText" lastClr="000000"/>
                </a:solidFill>
                <a:latin typeface="Helvetica"/>
                <a:cs typeface="Helvetica"/>
                <a:sym typeface="Helvetica"/>
              </a:rPr>
              <a:t>• Structural and magnetic phase transitions</a:t>
            </a:r>
          </a:p>
        </p:txBody>
      </p:sp>
      <p:pic>
        <p:nvPicPr>
          <p:cNvPr id="85" name="DSC00458 2.jpg"/>
          <p:cNvPicPr/>
          <p:nvPr/>
        </p:nvPicPr>
        <p:blipFill>
          <a:blip r:embed="rId8">
            <a:extLst/>
          </a:blip>
          <a:stretch>
            <a:fillRect/>
          </a:stretch>
        </p:blipFill>
        <p:spPr>
          <a:xfrm>
            <a:off x="6943108" y="931853"/>
            <a:ext cx="2183351" cy="1535063"/>
          </a:xfrm>
          <a:prstGeom prst="rect">
            <a:avLst/>
          </a:prstGeom>
          <a:ln w="25400">
            <a:solidFill/>
            <a:miter lim="400000"/>
          </a:ln>
        </p:spPr>
      </p:pic>
      <p:sp>
        <p:nvSpPr>
          <p:cNvPr id="86" name="Shape 86"/>
          <p:cNvSpPr/>
          <p:nvPr/>
        </p:nvSpPr>
        <p:spPr>
          <a:xfrm>
            <a:off x="8313539" y="946547"/>
            <a:ext cx="599844" cy="324704"/>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40638" marR="40638" defTabSz="910796" eaLnBrk="1" fontAlgn="auto" hangingPunct="1">
              <a:spcBef>
                <a:spcPts val="0"/>
              </a:spcBef>
              <a:spcAft>
                <a:spcPts val="0"/>
              </a:spcAft>
              <a:buClr>
                <a:srgbClr val="275D90"/>
              </a:buClr>
              <a:defRPr sz="1800"/>
            </a:pPr>
            <a:r>
              <a:rPr sz="1055" i="0" kern="0">
                <a:solidFill>
                  <a:srgbClr val="275D90"/>
                </a:solidFill>
                <a:uFill>
                  <a:solidFill>
                    <a:srgbClr val="275D90"/>
                  </a:solidFill>
                </a:uFill>
                <a:latin typeface="Calibri"/>
                <a:ea typeface="Calibri"/>
                <a:cs typeface="Calibri"/>
                <a:sym typeface="Calibri"/>
              </a:rPr>
              <a:t>HERIX-30</a:t>
            </a:r>
          </a:p>
          <a:p>
            <a:pPr marL="40638" marR="40638" defTabSz="910796" eaLnBrk="1" fontAlgn="auto" hangingPunct="1">
              <a:spcBef>
                <a:spcPts val="0"/>
              </a:spcBef>
              <a:spcAft>
                <a:spcPts val="0"/>
              </a:spcAft>
              <a:buClr>
                <a:srgbClr val="275D90"/>
              </a:buClr>
              <a:defRPr sz="1800"/>
            </a:pPr>
            <a:r>
              <a:rPr sz="1055" i="0" kern="0">
                <a:solidFill>
                  <a:srgbClr val="275D90"/>
                </a:solidFill>
                <a:uFill>
                  <a:solidFill>
                    <a:srgbClr val="275D90"/>
                  </a:solidFill>
                </a:uFill>
                <a:latin typeface="Calibri"/>
                <a:ea typeface="Calibri"/>
                <a:cs typeface="Calibri"/>
                <a:sym typeface="Calibri"/>
              </a:rPr>
              <a:t>1.4 meV</a:t>
            </a:r>
          </a:p>
        </p:txBody>
      </p:sp>
      <p:pic>
        <p:nvPicPr>
          <p:cNvPr id="87" name="Raw_hot_super.png"/>
          <p:cNvPicPr/>
          <p:nvPr/>
        </p:nvPicPr>
        <p:blipFill>
          <a:blip r:embed="rId9">
            <a:extLst/>
          </a:blip>
          <a:stretch>
            <a:fillRect/>
          </a:stretch>
        </p:blipFill>
        <p:spPr>
          <a:xfrm>
            <a:off x="4639276" y="4388942"/>
            <a:ext cx="1674359" cy="1926179"/>
          </a:xfrm>
          <a:prstGeom prst="rect">
            <a:avLst/>
          </a:prstGeom>
          <a:ln w="25400">
            <a:solidFill/>
            <a:miter lim="400000"/>
          </a:ln>
        </p:spPr>
      </p:pic>
      <p:pic>
        <p:nvPicPr>
          <p:cNvPr id="88" name="pasted-image.tif"/>
          <p:cNvPicPr/>
          <p:nvPr/>
        </p:nvPicPr>
        <p:blipFill>
          <a:blip r:embed="rId10">
            <a:extLst/>
          </a:blip>
          <a:stretch>
            <a:fillRect/>
          </a:stretch>
        </p:blipFill>
        <p:spPr>
          <a:xfrm>
            <a:off x="6346342" y="4391492"/>
            <a:ext cx="2641483" cy="1921078"/>
          </a:xfrm>
          <a:prstGeom prst="rect">
            <a:avLst/>
          </a:prstGeom>
          <a:ln w="25400">
            <a:solidFill/>
            <a:miter lim="400000"/>
          </a:ln>
        </p:spPr>
      </p:pic>
      <p:sp>
        <p:nvSpPr>
          <p:cNvPr id="89" name="Shape 89"/>
          <p:cNvSpPr/>
          <p:nvPr/>
        </p:nvSpPr>
        <p:spPr>
          <a:xfrm>
            <a:off x="4714876" y="2670007"/>
            <a:ext cx="4043997" cy="1190390"/>
          </a:xfrm>
          <a:prstGeom prst="rect">
            <a:avLst/>
          </a:prstGeom>
          <a:ln w="25400">
            <a:solidFill/>
            <a:miter lim="400000"/>
          </a:ln>
          <a:extLst>
            <a:ext uri="{C572A759-6A51-4108-AA02-DFA0A04FC94B}">
              <ma14:wrappingTextBoxFlag xmlns="" xmlns:ma14="http://schemas.microsoft.com/office/mac/drawingml/2011/main" val="1"/>
            </a:ext>
          </a:extLst>
        </p:spPr>
        <p:txBody>
          <a:bodyPr lIns="0" tIns="0" rIns="0" bIns="0" anchor="ctr">
            <a:spAutoFit/>
          </a:bodyPr>
          <a:lstStyle/>
          <a:p>
            <a:pPr defTabSz="410751" eaLnBrk="1" fontAlgn="auto" hangingPunct="1">
              <a:spcBef>
                <a:spcPts val="0"/>
              </a:spcBef>
              <a:spcAft>
                <a:spcPts val="0"/>
              </a:spcAft>
              <a:defRPr sz="1800"/>
            </a:pPr>
            <a:r>
              <a:rPr sz="1547" b="0" i="0" kern="0" dirty="0">
                <a:solidFill>
                  <a:sysClr val="windowText" lastClr="000000"/>
                </a:solidFill>
                <a:latin typeface="Helvetica"/>
                <a:cs typeface="Helvetica"/>
                <a:sym typeface="Helvetica"/>
              </a:rPr>
              <a:t>• Phonon dispersion relation</a:t>
            </a:r>
          </a:p>
          <a:p>
            <a:pPr defTabSz="410751" eaLnBrk="1" fontAlgn="auto" hangingPunct="1">
              <a:spcBef>
                <a:spcPts val="0"/>
              </a:spcBef>
              <a:spcAft>
                <a:spcPts val="0"/>
              </a:spcAft>
              <a:defRPr sz="1800"/>
            </a:pPr>
            <a:r>
              <a:rPr sz="1547" b="0" i="0" kern="0" dirty="0">
                <a:solidFill>
                  <a:sysClr val="windowText" lastClr="000000"/>
                </a:solidFill>
                <a:latin typeface="Helvetica"/>
                <a:cs typeface="Helvetica"/>
                <a:sym typeface="Helvetica"/>
              </a:rPr>
              <a:t>• Velocity of sound &amp; Young’s modulus</a:t>
            </a:r>
          </a:p>
          <a:p>
            <a:pPr defTabSz="410751" eaLnBrk="1" fontAlgn="auto" hangingPunct="1">
              <a:spcBef>
                <a:spcPts val="0"/>
              </a:spcBef>
              <a:spcAft>
                <a:spcPts val="0"/>
              </a:spcAft>
              <a:defRPr sz="1800"/>
            </a:pPr>
            <a:r>
              <a:rPr sz="1547" b="0" i="0" kern="0" dirty="0">
                <a:solidFill>
                  <a:sysClr val="windowText" lastClr="000000"/>
                </a:solidFill>
                <a:latin typeface="Helvetica"/>
                <a:cs typeface="Helvetica"/>
                <a:sym typeface="Helvetica"/>
              </a:rPr>
              <a:t>• Elasticity tensor</a:t>
            </a:r>
          </a:p>
          <a:p>
            <a:pPr defTabSz="410751" eaLnBrk="1" fontAlgn="auto" hangingPunct="1">
              <a:spcBef>
                <a:spcPts val="0"/>
              </a:spcBef>
              <a:spcAft>
                <a:spcPts val="0"/>
              </a:spcAft>
              <a:defRPr sz="1800"/>
            </a:pPr>
            <a:r>
              <a:rPr sz="1547" b="0" i="0" kern="0" dirty="0">
                <a:solidFill>
                  <a:sysClr val="windowText" lastClr="000000"/>
                </a:solidFill>
                <a:latin typeface="Helvetica"/>
                <a:cs typeface="Helvetica"/>
                <a:sym typeface="Helvetica"/>
              </a:rPr>
              <a:t>• </a:t>
            </a:r>
            <a:r>
              <a:rPr sz="1547" b="0" i="0" kern="0" dirty="0" err="1">
                <a:solidFill>
                  <a:sysClr val="windowText" lastClr="000000"/>
                </a:solidFill>
                <a:latin typeface="Helvetica"/>
                <a:cs typeface="Helvetica"/>
                <a:sym typeface="Helvetica"/>
              </a:rPr>
              <a:t>Magnetoelastic</a:t>
            </a:r>
            <a:r>
              <a:rPr sz="1547" b="0" i="0" kern="0" dirty="0">
                <a:solidFill>
                  <a:sysClr val="windowText" lastClr="000000"/>
                </a:solidFill>
                <a:latin typeface="Helvetica"/>
                <a:cs typeface="Helvetica"/>
                <a:sym typeface="Helvetica"/>
              </a:rPr>
              <a:t> coupling</a:t>
            </a:r>
          </a:p>
          <a:p>
            <a:pPr defTabSz="410751" eaLnBrk="1" fontAlgn="auto" hangingPunct="1">
              <a:spcBef>
                <a:spcPts val="0"/>
              </a:spcBef>
              <a:spcAft>
                <a:spcPts val="0"/>
              </a:spcAft>
              <a:defRPr sz="1800"/>
            </a:pPr>
            <a:r>
              <a:rPr sz="1547" b="0" i="0" kern="0" dirty="0">
                <a:solidFill>
                  <a:sysClr val="windowText" lastClr="000000"/>
                </a:solidFill>
                <a:latin typeface="Helvetica"/>
                <a:cs typeface="Helvetica"/>
                <a:sym typeface="Helvetica"/>
              </a:rPr>
              <a:t>• Structural phase transitions</a:t>
            </a:r>
          </a:p>
        </p:txBody>
      </p:sp>
      <p:sp>
        <p:nvSpPr>
          <p:cNvPr id="90" name="Shape 90"/>
          <p:cNvSpPr/>
          <p:nvPr/>
        </p:nvSpPr>
        <p:spPr>
          <a:xfrm>
            <a:off x="6197203" y="946547"/>
            <a:ext cx="545342" cy="324704"/>
          </a:xfrm>
          <a:prstGeom prst="rect">
            <a:avLst/>
          </a:prstGeom>
          <a:solidFill>
            <a:srgbClr val="FFFB00"/>
          </a:solidFill>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marL="40638" marR="40638" defTabSz="910796" eaLnBrk="1" fontAlgn="auto" hangingPunct="1">
              <a:spcBef>
                <a:spcPts val="0"/>
              </a:spcBef>
              <a:spcAft>
                <a:spcPts val="0"/>
              </a:spcAft>
              <a:buClr>
                <a:srgbClr val="275D90"/>
              </a:buClr>
              <a:defRPr sz="1800"/>
            </a:pPr>
            <a:r>
              <a:rPr sz="1055" i="0" kern="0">
                <a:solidFill>
                  <a:srgbClr val="275D90"/>
                </a:solidFill>
                <a:uFill>
                  <a:solidFill>
                    <a:srgbClr val="275D90"/>
                  </a:solidFill>
                </a:uFill>
                <a:latin typeface="Calibri"/>
                <a:ea typeface="Calibri"/>
                <a:cs typeface="Calibri"/>
                <a:sym typeface="Calibri"/>
              </a:rPr>
              <a:t>HERIX-3</a:t>
            </a:r>
          </a:p>
          <a:p>
            <a:pPr marL="40638" marR="40638" defTabSz="910796" eaLnBrk="1" fontAlgn="auto" hangingPunct="1">
              <a:spcBef>
                <a:spcPts val="0"/>
              </a:spcBef>
              <a:spcAft>
                <a:spcPts val="0"/>
              </a:spcAft>
              <a:buClr>
                <a:srgbClr val="275D90"/>
              </a:buClr>
              <a:defRPr sz="1800"/>
            </a:pPr>
            <a:r>
              <a:rPr sz="1055" i="0" kern="0">
                <a:solidFill>
                  <a:srgbClr val="275D90"/>
                </a:solidFill>
                <a:uFill>
                  <a:solidFill>
                    <a:srgbClr val="275D90"/>
                  </a:solidFill>
                </a:uFill>
                <a:latin typeface="Calibri"/>
                <a:ea typeface="Calibri"/>
                <a:cs typeface="Calibri"/>
                <a:sym typeface="Calibri"/>
              </a:rPr>
              <a:t>2.2 meV</a:t>
            </a:r>
          </a:p>
        </p:txBody>
      </p:sp>
      <p:sp>
        <p:nvSpPr>
          <p:cNvPr id="18" name="Shape 79"/>
          <p:cNvSpPr/>
          <p:nvPr/>
        </p:nvSpPr>
        <p:spPr>
          <a:xfrm>
            <a:off x="5094868" y="137983"/>
            <a:ext cx="3518593"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lgn="ctr" defTabSz="410751" eaLnBrk="1" fontAlgn="auto" hangingPunct="1">
              <a:spcBef>
                <a:spcPts val="0"/>
              </a:spcBef>
              <a:spcAft>
                <a:spcPts val="0"/>
              </a:spcAft>
              <a:defRPr sz="1800"/>
            </a:pPr>
            <a:r>
              <a:rPr lang="en-US" sz="2250" i="0" kern="0" dirty="0" smtClean="0">
                <a:solidFill>
                  <a:sysClr val="windowText" lastClr="000000"/>
                </a:solidFill>
                <a:latin typeface="Helvetica"/>
                <a:cs typeface="Helvetica"/>
                <a:sym typeface="Helvetica"/>
              </a:rPr>
              <a:t>Inelastic X-ray </a:t>
            </a:r>
            <a:r>
              <a:rPr sz="2250" i="0" kern="0" dirty="0" smtClean="0">
                <a:solidFill>
                  <a:sysClr val="windowText" lastClr="000000"/>
                </a:solidFill>
                <a:latin typeface="Helvetica"/>
                <a:cs typeface="Helvetica"/>
                <a:sym typeface="Helvetica"/>
              </a:rPr>
              <a:t>Scattering</a:t>
            </a:r>
            <a:endParaRPr sz="2250" i="0" kern="0" dirty="0">
              <a:solidFill>
                <a:sysClr val="windowText" lastClr="000000"/>
              </a:solidFill>
              <a:latin typeface="Helvetica"/>
              <a:cs typeface="Helvetica"/>
              <a:sym typeface="Helvetica"/>
            </a:endParaRPr>
          </a:p>
        </p:txBody>
      </p:sp>
    </p:spTree>
    <p:extLst>
      <p:ext uri="{BB962C8B-B14F-4D97-AF65-F5344CB8AC3E}">
        <p14:creationId xmlns:p14="http://schemas.microsoft.com/office/powerpoint/2010/main" val="32546451"/>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7ba_simple.pdf"/>
          <p:cNvPicPr>
            <a:picLocks noChangeAspect="1"/>
          </p:cNvPicPr>
          <p:nvPr/>
        </p:nvPicPr>
        <p:blipFill rotWithShape="1">
          <a:blip r:embed="rId3" cstate="screen">
            <a:extLst>
              <a:ext uri="{28A0092B-C50C-407E-A947-70E740481C1C}">
                <a14:useLocalDpi xmlns:a14="http://schemas.microsoft.com/office/drawing/2010/main"/>
              </a:ext>
            </a:extLst>
          </a:blip>
          <a:srcRect l="9524" t="4516" r="7144" b="7787"/>
          <a:stretch/>
        </p:blipFill>
        <p:spPr>
          <a:xfrm>
            <a:off x="4673600" y="1676400"/>
            <a:ext cx="4054805" cy="3200400"/>
          </a:xfrm>
          <a:prstGeom prst="rect">
            <a:avLst/>
          </a:prstGeom>
        </p:spPr>
      </p:pic>
      <p:pic>
        <p:nvPicPr>
          <p:cNvPr id="6" name="Picture 5" descr="dba_simple.eps"/>
          <p:cNvPicPr>
            <a:picLocks noChangeAspect="1"/>
          </p:cNvPicPr>
          <p:nvPr/>
        </p:nvPicPr>
        <p:blipFill rotWithShape="1">
          <a:blip r:embed="rId4" cstate="screen">
            <a:extLst>
              <a:ext uri="{28A0092B-C50C-407E-A947-70E740481C1C}">
                <a14:useLocalDpi xmlns:a14="http://schemas.microsoft.com/office/drawing/2010/main"/>
              </a:ext>
            </a:extLst>
          </a:blip>
          <a:srcRect l="10609" t="4913" r="6653" b="7787"/>
          <a:stretch/>
        </p:blipFill>
        <p:spPr>
          <a:xfrm>
            <a:off x="381000" y="1676400"/>
            <a:ext cx="4044142" cy="3200400"/>
          </a:xfrm>
          <a:prstGeom prst="rect">
            <a:avLst/>
          </a:prstGeom>
        </p:spPr>
      </p:pic>
      <p:sp>
        <p:nvSpPr>
          <p:cNvPr id="16" name="TextBox 15"/>
          <p:cNvSpPr txBox="1"/>
          <p:nvPr/>
        </p:nvSpPr>
        <p:spPr>
          <a:xfrm>
            <a:off x="838200" y="685800"/>
            <a:ext cx="7174556" cy="1015663"/>
          </a:xfrm>
          <a:prstGeom prst="rect">
            <a:avLst/>
          </a:prstGeom>
          <a:noFill/>
        </p:spPr>
        <p:txBody>
          <a:bodyPr wrap="square" rtlCol="0">
            <a:spAutoFit/>
          </a:bodyPr>
          <a:lstStyle/>
          <a:p>
            <a:pPr algn="ctr"/>
            <a:r>
              <a:rPr lang="en-US" sz="2000" i="0" dirty="0" smtClean="0">
                <a:solidFill>
                  <a:srgbClr val="000000"/>
                </a:solidFill>
                <a:latin typeface="+mn-lt"/>
                <a:ea typeface="MS PGothic" pitchFamily="34" charset="-128"/>
              </a:rPr>
              <a:t>Lattice design evolution from double-bend </a:t>
            </a:r>
            <a:r>
              <a:rPr lang="en-US" sz="2000" i="0" dirty="0" err="1" smtClean="0">
                <a:solidFill>
                  <a:srgbClr val="000000"/>
                </a:solidFill>
                <a:latin typeface="+mn-lt"/>
                <a:ea typeface="MS PGothic" pitchFamily="34" charset="-128"/>
              </a:rPr>
              <a:t>achromats</a:t>
            </a:r>
            <a:r>
              <a:rPr lang="en-US" sz="2000" i="0" dirty="0" smtClean="0">
                <a:solidFill>
                  <a:srgbClr val="000000"/>
                </a:solidFill>
                <a:latin typeface="+mn-lt"/>
                <a:ea typeface="MS PGothic" pitchFamily="34" charset="-128"/>
              </a:rPr>
              <a:t> (DBA</a:t>
            </a:r>
            <a:r>
              <a:rPr lang="en-US" sz="2000" i="0" dirty="0">
                <a:solidFill>
                  <a:srgbClr val="000000"/>
                </a:solidFill>
                <a:latin typeface="+mn-lt"/>
                <a:ea typeface="MS PGothic" pitchFamily="34" charset="-128"/>
              </a:rPr>
              <a:t>)</a:t>
            </a:r>
            <a:r>
              <a:rPr lang="en-US" sz="2000" i="0" dirty="0" smtClean="0">
                <a:solidFill>
                  <a:srgbClr val="000000"/>
                </a:solidFill>
                <a:latin typeface="+mn-lt"/>
                <a:ea typeface="MS PGothic" pitchFamily="34" charset="-128"/>
              </a:rPr>
              <a:t> to multi-bend </a:t>
            </a:r>
            <a:r>
              <a:rPr lang="en-US" sz="2000" i="0" dirty="0" err="1" smtClean="0">
                <a:solidFill>
                  <a:srgbClr val="000000"/>
                </a:solidFill>
                <a:latin typeface="+mn-lt"/>
                <a:ea typeface="MS PGothic" pitchFamily="34" charset="-128"/>
              </a:rPr>
              <a:t>achromats</a:t>
            </a:r>
            <a:r>
              <a:rPr lang="en-US" sz="2000" i="0" dirty="0" smtClean="0">
                <a:solidFill>
                  <a:srgbClr val="000000"/>
                </a:solidFill>
                <a:latin typeface="+mn-lt"/>
                <a:ea typeface="MS PGothic" pitchFamily="34" charset="-128"/>
              </a:rPr>
              <a:t> (MBA): lower </a:t>
            </a:r>
            <a:r>
              <a:rPr lang="en-US" sz="2000" i="0" dirty="0" err="1" smtClean="0">
                <a:solidFill>
                  <a:srgbClr val="000000"/>
                </a:solidFill>
                <a:latin typeface="+mn-lt"/>
                <a:ea typeface="MS PGothic" pitchFamily="34" charset="-128"/>
              </a:rPr>
              <a:t>emittance</a:t>
            </a:r>
            <a:r>
              <a:rPr lang="en-US" sz="2000" i="0" dirty="0" smtClean="0">
                <a:solidFill>
                  <a:srgbClr val="000000"/>
                </a:solidFill>
                <a:latin typeface="+mn-lt"/>
                <a:ea typeface="MS PGothic" pitchFamily="34" charset="-128"/>
              </a:rPr>
              <a:t> from increased number of dipole magnets</a:t>
            </a:r>
            <a:endParaRPr lang="en-US" sz="2000" i="0" dirty="0">
              <a:solidFill>
                <a:srgbClr val="000000"/>
              </a:solidFill>
              <a:latin typeface="+mn-lt"/>
              <a:ea typeface="MS PGothic" pitchFamily="34" charset="-128"/>
            </a:endParaRPr>
          </a:p>
        </p:txBody>
      </p:sp>
      <p:sp>
        <p:nvSpPr>
          <p:cNvPr id="19" name="TextBox 18"/>
          <p:cNvSpPr txBox="1"/>
          <p:nvPr/>
        </p:nvSpPr>
        <p:spPr>
          <a:xfrm>
            <a:off x="1371600" y="6172200"/>
            <a:ext cx="6429376"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spcAft>
                <a:spcPts val="600"/>
              </a:spcAft>
            </a:pPr>
            <a:r>
              <a:rPr lang="en-US" sz="2000" dirty="0" smtClean="0">
                <a:solidFill>
                  <a:srgbClr val="151515"/>
                </a:solidFill>
                <a:latin typeface="Calibri" pitchFamily="34" charset="0"/>
                <a:ea typeface="MS PGothic" pitchFamily="34" charset="-128"/>
              </a:rPr>
              <a:t>Factor of &gt; 40 improvement in </a:t>
            </a:r>
            <a:r>
              <a:rPr lang="en-US" sz="2000" dirty="0" err="1" smtClean="0">
                <a:solidFill>
                  <a:srgbClr val="151515"/>
                </a:solidFill>
                <a:latin typeface="Calibri" pitchFamily="34" charset="0"/>
                <a:ea typeface="MS PGothic" pitchFamily="34" charset="-128"/>
              </a:rPr>
              <a:t>emittance</a:t>
            </a:r>
            <a:r>
              <a:rPr lang="en-US" sz="2000" dirty="0" smtClean="0">
                <a:solidFill>
                  <a:srgbClr val="151515"/>
                </a:solidFill>
                <a:latin typeface="Calibri" pitchFamily="34" charset="0"/>
                <a:ea typeface="MS PGothic" pitchFamily="34" charset="-128"/>
              </a:rPr>
              <a:t> from cubic scaling </a:t>
            </a:r>
          </a:p>
        </p:txBody>
      </p:sp>
      <p:sp>
        <p:nvSpPr>
          <p:cNvPr id="2" name="Right Arrow 1"/>
          <p:cNvSpPr/>
          <p:nvPr/>
        </p:nvSpPr>
        <p:spPr>
          <a:xfrm>
            <a:off x="4343400" y="2895600"/>
            <a:ext cx="457200" cy="396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TextBox 31"/>
          <p:cNvSpPr txBox="1"/>
          <p:nvPr/>
        </p:nvSpPr>
        <p:spPr>
          <a:xfrm>
            <a:off x="817338" y="1981200"/>
            <a:ext cx="1066800" cy="369332"/>
          </a:xfrm>
          <a:prstGeom prst="rect">
            <a:avLst/>
          </a:prstGeom>
          <a:noFill/>
        </p:spPr>
        <p:txBody>
          <a:bodyPr wrap="square" rtlCol="0">
            <a:spAutoFit/>
          </a:bodyPr>
          <a:lstStyle/>
          <a:p>
            <a:pPr algn="ctr"/>
            <a:r>
              <a:rPr lang="en-US" b="1" dirty="0" smtClean="0">
                <a:solidFill>
                  <a:srgbClr val="000000"/>
                </a:solidFill>
                <a:latin typeface="Arial"/>
                <a:ea typeface="MS PGothic" pitchFamily="34" charset="-128"/>
              </a:rPr>
              <a:t>DBA</a:t>
            </a:r>
          </a:p>
        </p:txBody>
      </p:sp>
      <p:sp>
        <p:nvSpPr>
          <p:cNvPr id="3" name="Title 2"/>
          <p:cNvSpPr>
            <a:spLocks noGrp="1"/>
          </p:cNvSpPr>
          <p:nvPr>
            <p:ph type="title"/>
          </p:nvPr>
        </p:nvSpPr>
        <p:spPr>
          <a:xfrm>
            <a:off x="152400" y="152400"/>
            <a:ext cx="8839200" cy="609600"/>
          </a:xfrm>
        </p:spPr>
        <p:txBody>
          <a:bodyPr>
            <a:noAutofit/>
          </a:bodyPr>
          <a:lstStyle/>
          <a:p>
            <a:pPr algn="ctr"/>
            <a:r>
              <a:rPr lang="en-US" sz="2800" b="1" dirty="0" smtClean="0">
                <a:solidFill>
                  <a:srgbClr val="0066FF"/>
                </a:solidFill>
                <a:latin typeface="Arial" panose="020B0604020202020204" pitchFamily="34" charset="0"/>
                <a:cs typeface="Arial" panose="020B0604020202020204" pitchFamily="34" charset="0"/>
              </a:rPr>
              <a:t>Multi-bend </a:t>
            </a:r>
            <a:r>
              <a:rPr lang="en-US" sz="2800" b="1" dirty="0" err="1">
                <a:solidFill>
                  <a:srgbClr val="0066FF"/>
                </a:solidFill>
                <a:latin typeface="Arial" panose="020B0604020202020204" pitchFamily="34" charset="0"/>
                <a:cs typeface="Arial" panose="020B0604020202020204" pitchFamily="34" charset="0"/>
              </a:rPr>
              <a:t>A</a:t>
            </a:r>
            <a:r>
              <a:rPr lang="en-US" sz="2800" b="1" dirty="0" err="1" smtClean="0">
                <a:solidFill>
                  <a:srgbClr val="0066FF"/>
                </a:solidFill>
                <a:latin typeface="Arial" panose="020B0604020202020204" pitchFamily="34" charset="0"/>
                <a:cs typeface="Arial" panose="020B0604020202020204" pitchFamily="34" charset="0"/>
              </a:rPr>
              <a:t>chromat</a:t>
            </a:r>
            <a:r>
              <a:rPr lang="en-US" sz="2800" b="1" dirty="0" smtClean="0">
                <a:solidFill>
                  <a:srgbClr val="0066FF"/>
                </a:solidFill>
                <a:latin typeface="Arial" panose="020B0604020202020204" pitchFamily="34" charset="0"/>
                <a:cs typeface="Arial" panose="020B0604020202020204" pitchFamily="34" charset="0"/>
              </a:rPr>
              <a:t> </a:t>
            </a:r>
            <a:r>
              <a:rPr lang="en-US" sz="2800" b="1" dirty="0">
                <a:solidFill>
                  <a:srgbClr val="0066FF"/>
                </a:solidFill>
                <a:latin typeface="Arial" panose="020B0604020202020204" pitchFamily="34" charset="0"/>
                <a:cs typeface="Arial" panose="020B0604020202020204" pitchFamily="34" charset="0"/>
              </a:rPr>
              <a:t>M</a:t>
            </a:r>
            <a:r>
              <a:rPr lang="en-US" sz="2800" b="1" dirty="0" smtClean="0">
                <a:solidFill>
                  <a:srgbClr val="0066FF"/>
                </a:solidFill>
                <a:latin typeface="Arial" panose="020B0604020202020204" pitchFamily="34" charset="0"/>
                <a:cs typeface="Arial" panose="020B0604020202020204" pitchFamily="34" charset="0"/>
              </a:rPr>
              <a:t>agnet Lattice</a:t>
            </a:r>
          </a:p>
        </p:txBody>
      </p:sp>
      <p:sp>
        <p:nvSpPr>
          <p:cNvPr id="20" name="TextBox 19"/>
          <p:cNvSpPr txBox="1"/>
          <p:nvPr/>
        </p:nvSpPr>
        <p:spPr>
          <a:xfrm>
            <a:off x="5181600" y="1981200"/>
            <a:ext cx="1066800" cy="369332"/>
          </a:xfrm>
          <a:prstGeom prst="rect">
            <a:avLst/>
          </a:prstGeom>
          <a:noFill/>
        </p:spPr>
        <p:txBody>
          <a:bodyPr wrap="square" rtlCol="0">
            <a:spAutoFit/>
          </a:bodyPr>
          <a:lstStyle/>
          <a:p>
            <a:pPr algn="ctr"/>
            <a:r>
              <a:rPr lang="en-US" b="1" dirty="0" smtClean="0">
                <a:solidFill>
                  <a:srgbClr val="000000"/>
                </a:solidFill>
                <a:latin typeface="Arial"/>
                <a:ea typeface="MS PGothic" pitchFamily="34" charset="-128"/>
              </a:rPr>
              <a:t>7BA</a:t>
            </a:r>
          </a:p>
        </p:txBody>
      </p:sp>
      <p:sp>
        <p:nvSpPr>
          <p:cNvPr id="4" name="TextBox 3"/>
          <p:cNvSpPr txBox="1"/>
          <p:nvPr/>
        </p:nvSpPr>
        <p:spPr>
          <a:xfrm>
            <a:off x="6184920" y="4717702"/>
            <a:ext cx="2635232" cy="461665"/>
          </a:xfrm>
          <a:prstGeom prst="rect">
            <a:avLst/>
          </a:prstGeom>
          <a:noFill/>
        </p:spPr>
        <p:txBody>
          <a:bodyPr wrap="none" rtlCol="0">
            <a:spAutoFit/>
          </a:bodyPr>
          <a:lstStyle/>
          <a:p>
            <a:r>
              <a:rPr lang="en-US" sz="1200" dirty="0">
                <a:solidFill>
                  <a:prstClr val="black"/>
                </a:solidFill>
                <a:latin typeface="Calibri" pitchFamily="34" charset="0"/>
                <a:ea typeface="MS PGothic" pitchFamily="34" charset="-128"/>
              </a:rPr>
              <a:t>D. </a:t>
            </a:r>
            <a:r>
              <a:rPr lang="en-US" sz="1200" dirty="0" err="1">
                <a:solidFill>
                  <a:prstClr val="black"/>
                </a:solidFill>
                <a:latin typeface="Calibri" pitchFamily="34" charset="0"/>
                <a:ea typeface="MS PGothic" pitchFamily="34" charset="-128"/>
              </a:rPr>
              <a:t>Einfeld</a:t>
            </a:r>
            <a:r>
              <a:rPr lang="en-US" sz="1200" dirty="0">
                <a:solidFill>
                  <a:prstClr val="black"/>
                </a:solidFill>
                <a:latin typeface="Calibri" pitchFamily="34" charset="0"/>
                <a:ea typeface="MS PGothic" pitchFamily="34" charset="-128"/>
              </a:rPr>
              <a:t> </a:t>
            </a:r>
            <a:r>
              <a:rPr lang="en-US" sz="1200" i="1" dirty="0">
                <a:solidFill>
                  <a:prstClr val="black"/>
                </a:solidFill>
                <a:latin typeface="Calibri" pitchFamily="34" charset="0"/>
                <a:ea typeface="MS PGothic" pitchFamily="34" charset="-128"/>
              </a:rPr>
              <a:t>et al</a:t>
            </a:r>
            <a:r>
              <a:rPr lang="en-US" sz="1200" dirty="0">
                <a:solidFill>
                  <a:prstClr val="black"/>
                </a:solidFill>
                <a:latin typeface="Calibri" pitchFamily="34" charset="0"/>
                <a:ea typeface="MS PGothic" pitchFamily="34" charset="-128"/>
              </a:rPr>
              <a:t>., Proc. PAC 95, Dallas TX</a:t>
            </a:r>
            <a:endParaRPr lang="en-US" sz="1200" dirty="0">
              <a:solidFill>
                <a:srgbClr val="000000"/>
              </a:solidFill>
              <a:latin typeface="Calibri" pitchFamily="34" charset="0"/>
              <a:ea typeface="MS PGothic" pitchFamily="34" charset="-128"/>
            </a:endParaRPr>
          </a:p>
          <a:p>
            <a:endParaRPr lang="en-US" sz="1200" dirty="0"/>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0815" r="6770"/>
          <a:stretch/>
        </p:blipFill>
        <p:spPr bwMode="auto">
          <a:xfrm>
            <a:off x="6926484" y="5179367"/>
            <a:ext cx="1912716"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8853" y="5105400"/>
            <a:ext cx="1836747" cy="98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81000" y="4876800"/>
            <a:ext cx="4044142" cy="1200329"/>
          </a:xfrm>
          <a:prstGeom prst="rect">
            <a:avLst/>
          </a:prstGeom>
        </p:spPr>
        <p:txBody>
          <a:bodyPr wrap="square">
            <a:spAutoFit/>
          </a:bodyPr>
          <a:lstStyle/>
          <a:p>
            <a:r>
              <a:rPr lang="en-US" dirty="0" err="1" smtClean="0"/>
              <a:t>Emittance</a:t>
            </a:r>
            <a:r>
              <a:rPr lang="en-US" dirty="0" smtClean="0"/>
              <a:t> </a:t>
            </a:r>
            <a:r>
              <a:rPr lang="el-GR" dirty="0" smtClean="0"/>
              <a:t>ε</a:t>
            </a:r>
            <a:r>
              <a:rPr lang="en-US" dirty="0" smtClean="0"/>
              <a:t> is </a:t>
            </a:r>
            <a:r>
              <a:rPr lang="en-US" dirty="0"/>
              <a:t>the product of the size and divergence of the electron beam. Thus, a lower </a:t>
            </a:r>
            <a:r>
              <a:rPr lang="en-US" dirty="0" err="1"/>
              <a:t>emittance</a:t>
            </a:r>
            <a:r>
              <a:rPr lang="en-US" dirty="0"/>
              <a:t> results in a higher brightness X-ray source. </a:t>
            </a:r>
          </a:p>
        </p:txBody>
      </p:sp>
    </p:spTree>
    <p:extLst>
      <p:ext uri="{BB962C8B-B14F-4D97-AF65-F5344CB8AC3E}">
        <p14:creationId xmlns:p14="http://schemas.microsoft.com/office/powerpoint/2010/main" val="2433526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006475" y="320675"/>
            <a:ext cx="4502150" cy="476250"/>
          </a:xfrm>
          <a:prstGeom prst="rect">
            <a:avLst/>
          </a:prstGeom>
        </p:spPr>
        <p:txBody>
          <a:bodyPr wrap="none">
            <a:spAutoFit/>
          </a:bodyPr>
          <a:lstStyle/>
          <a:p>
            <a:pPr marL="548640" marR="0" lvl="0" indent="0" algn="ctr" defTabSz="914400" rtl="0" eaLnBrk="1" fontAlgn="base" latinLnBrk="0" hangingPunct="1">
              <a:lnSpc>
                <a:spcPts val="2985"/>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Trebuchet MS"/>
                <a:ea typeface="Trebuchet MS"/>
                <a:cs typeface="Trebuchet MS"/>
              </a:rPr>
              <a:t>A</a:t>
            </a:r>
            <a:r>
              <a:rPr kumimoji="0" lang="en-US" sz="2800" b="1" i="0" u="none" strike="noStrike" kern="1200" cap="none" spc="-15" normalizeH="0" baseline="0" noProof="0" dirty="0">
                <a:ln>
                  <a:noFill/>
                </a:ln>
                <a:solidFill>
                  <a:srgbClr val="3333FF"/>
                </a:solidFill>
                <a:effectLst/>
                <a:uLnTx/>
                <a:uFillTx/>
                <a:latin typeface="Trebuchet MS"/>
                <a:ea typeface="Trebuchet MS"/>
                <a:cs typeface="Trebuchet MS"/>
              </a:rPr>
              <a:t>P</a:t>
            </a:r>
            <a:r>
              <a:rPr kumimoji="0" lang="en-US" sz="2800" b="1" i="0" u="none" strike="noStrike" kern="1200" cap="none" spc="0" normalizeH="0" baseline="0" noProof="0" dirty="0">
                <a:ln>
                  <a:noFill/>
                </a:ln>
                <a:solidFill>
                  <a:srgbClr val="3333FF"/>
                </a:solidFill>
                <a:effectLst/>
                <a:uLnTx/>
                <a:uFillTx/>
                <a:latin typeface="Trebuchet MS"/>
                <a:ea typeface="Trebuchet MS"/>
                <a:cs typeface="Trebuchet MS"/>
              </a:rPr>
              <a:t>S </a:t>
            </a:r>
            <a:r>
              <a:rPr kumimoji="0" lang="en-US" sz="2800" b="1" i="0" u="none" strike="noStrike" kern="1200" cap="none" spc="10" normalizeH="0" baseline="0" noProof="0" dirty="0">
                <a:ln>
                  <a:noFill/>
                </a:ln>
                <a:solidFill>
                  <a:srgbClr val="3333FF"/>
                </a:solidFill>
                <a:effectLst/>
                <a:uLnTx/>
                <a:uFillTx/>
                <a:latin typeface="Trebuchet MS"/>
                <a:ea typeface="Trebuchet MS"/>
                <a:cs typeface="Trebuchet MS"/>
              </a:rPr>
              <a:t>M</a:t>
            </a:r>
            <a:r>
              <a:rPr kumimoji="0" lang="en-US" sz="2800" b="1" i="0" u="none" strike="noStrike" kern="1200" cap="none" spc="0" normalizeH="0" baseline="0" noProof="0" dirty="0">
                <a:ln>
                  <a:noFill/>
                </a:ln>
                <a:solidFill>
                  <a:srgbClr val="3333FF"/>
                </a:solidFill>
                <a:effectLst/>
                <a:uLnTx/>
                <a:uFillTx/>
                <a:latin typeface="Trebuchet MS"/>
                <a:ea typeface="Trebuchet MS"/>
                <a:cs typeface="Trebuchet MS"/>
              </a:rPr>
              <a:t>BA I</a:t>
            </a:r>
            <a:r>
              <a:rPr kumimoji="0" lang="en-US" sz="2800" b="1" i="0" u="none" strike="noStrike" kern="1200" cap="none" spc="-10" normalizeH="0" baseline="0" noProof="0" dirty="0">
                <a:ln>
                  <a:noFill/>
                </a:ln>
                <a:solidFill>
                  <a:srgbClr val="3333FF"/>
                </a:solidFill>
                <a:effectLst/>
                <a:uLnTx/>
                <a:uFillTx/>
                <a:latin typeface="Trebuchet MS"/>
                <a:ea typeface="Trebuchet MS"/>
                <a:cs typeface="Trebuchet MS"/>
              </a:rPr>
              <a:t>m</a:t>
            </a:r>
            <a:r>
              <a:rPr kumimoji="0" lang="en-US" sz="2800" b="1" i="0" u="none" strike="noStrike" kern="1200" cap="none" spc="0" normalizeH="0" baseline="0" noProof="0" dirty="0">
                <a:ln>
                  <a:noFill/>
                </a:ln>
                <a:solidFill>
                  <a:srgbClr val="3333FF"/>
                </a:solidFill>
                <a:effectLst/>
                <a:uLnTx/>
                <a:uFillTx/>
                <a:latin typeface="Trebuchet MS"/>
                <a:ea typeface="Trebuchet MS"/>
                <a:cs typeface="Trebuchet MS"/>
              </a:rPr>
              <a:t>pro</a:t>
            </a:r>
            <a:r>
              <a:rPr kumimoji="0" lang="en-US" sz="2800" b="1" i="0" u="none" strike="noStrike" kern="1200" cap="none" spc="-10" normalizeH="0" baseline="0" noProof="0" dirty="0">
                <a:ln>
                  <a:noFill/>
                </a:ln>
                <a:solidFill>
                  <a:srgbClr val="3333FF"/>
                </a:solidFill>
                <a:effectLst/>
                <a:uLnTx/>
                <a:uFillTx/>
                <a:latin typeface="Trebuchet MS"/>
                <a:ea typeface="Trebuchet MS"/>
                <a:cs typeface="Trebuchet MS"/>
              </a:rPr>
              <a:t>v</a:t>
            </a:r>
            <a:r>
              <a:rPr kumimoji="0" lang="en-US" sz="2800" b="1" i="0" u="none" strike="noStrike" kern="1200" cap="none" spc="0" normalizeH="0" baseline="0" noProof="0" dirty="0">
                <a:ln>
                  <a:noFill/>
                </a:ln>
                <a:solidFill>
                  <a:srgbClr val="3333FF"/>
                </a:solidFill>
                <a:effectLst/>
                <a:uLnTx/>
                <a:uFillTx/>
                <a:latin typeface="Trebuchet MS"/>
                <a:ea typeface="Trebuchet MS"/>
                <a:cs typeface="Trebuchet MS"/>
              </a:rPr>
              <a:t>ement</a:t>
            </a:r>
            <a:endParaRPr kumimoji="0" lang="en-US" sz="1100" b="0" i="0" u="none" strike="noStrike" kern="1200" cap="none" spc="0" normalizeH="0" baseline="0" noProof="0" dirty="0">
              <a:ln>
                <a:noFill/>
              </a:ln>
              <a:solidFill>
                <a:srgbClr val="3333FF"/>
              </a:solidFill>
              <a:effectLst/>
              <a:uLnTx/>
              <a:uFillTx/>
              <a:latin typeface="Times New Roman" charset="0"/>
              <a:ea typeface="Calibri"/>
              <a:cs typeface="Times New Roman"/>
            </a:endParaRP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5715000"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463" y="9144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3528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4"/>
          <p:cNvSpPr>
            <a:spLocks noChangeArrowheads="1"/>
          </p:cNvSpPr>
          <p:nvPr/>
        </p:nvSpPr>
        <p:spPr bwMode="auto">
          <a:xfrm>
            <a:off x="5732463" y="384175"/>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Particle Beam Profiles</a:t>
            </a:r>
          </a:p>
        </p:txBody>
      </p:sp>
      <p:cxnSp>
        <p:nvCxnSpPr>
          <p:cNvPr id="7" name="Straight Arrow Connector 6"/>
          <p:cNvCxnSpPr/>
          <p:nvPr/>
        </p:nvCxnSpPr>
        <p:spPr>
          <a:xfrm>
            <a:off x="6113463" y="5867400"/>
            <a:ext cx="22860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800" name="TextBox 7"/>
          <p:cNvSpPr txBox="1">
            <a:spLocks noChangeArrowheads="1"/>
          </p:cNvSpPr>
          <p:nvPr/>
        </p:nvSpPr>
        <p:spPr bwMode="auto">
          <a:xfrm>
            <a:off x="6781800" y="589756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 mm</a:t>
            </a:r>
          </a:p>
        </p:txBody>
      </p:sp>
      <p:sp>
        <p:nvSpPr>
          <p:cNvPr id="33801" name="TextBox 11"/>
          <p:cNvSpPr txBox="1">
            <a:spLocks noChangeArrowheads="1"/>
          </p:cNvSpPr>
          <p:nvPr/>
        </p:nvSpPr>
        <p:spPr bwMode="auto">
          <a:xfrm>
            <a:off x="6684963" y="12192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APS Now</a:t>
            </a:r>
          </a:p>
        </p:txBody>
      </p:sp>
      <p:sp>
        <p:nvSpPr>
          <p:cNvPr id="33802" name="TextBox 12"/>
          <p:cNvSpPr txBox="1">
            <a:spLocks noChangeArrowheads="1"/>
          </p:cNvSpPr>
          <p:nvPr/>
        </p:nvSpPr>
        <p:spPr bwMode="auto">
          <a:xfrm>
            <a:off x="6667500" y="37338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MBA</a:t>
            </a:r>
          </a:p>
        </p:txBody>
      </p:sp>
      <p:sp>
        <p:nvSpPr>
          <p:cNvPr id="33803" name="Rectangle 8"/>
          <p:cNvSpPr>
            <a:spLocks noChangeArrowheads="1"/>
          </p:cNvSpPr>
          <p:nvPr/>
        </p:nvSpPr>
        <p:spPr bwMode="auto">
          <a:xfrm>
            <a:off x="774700" y="1171575"/>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Dramatically enhance the performance</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of the APS as a hard x-ray source</a:t>
            </a:r>
            <a:endPar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9446716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23850" y="947060"/>
            <a:ext cx="8277225"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Planned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upgrade to the APS storage ring lattice</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&gt;100 increase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 brightness at insertion device (ID) sources over a wide range of hard X-ray energies</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Became an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official DOE project (CD-2) this year</a:t>
            </a: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US" altLang="en-US" sz="2800" b="0" i="0" noProof="0" smtClean="0">
                <a:solidFill>
                  <a:prstClr val="black"/>
                </a:solidFill>
                <a:latin typeface="Arial" panose="020B0604020202020204" pitchFamily="34" charset="0"/>
                <a:cs typeface="Arial" panose="020B0604020202020204" pitchFamily="34" charset="0"/>
              </a:rPr>
              <a:t>$</a:t>
            </a:r>
            <a:r>
              <a:rPr lang="en-US" altLang="en-US" sz="2800" b="0" i="0" noProof="0" smtClean="0">
                <a:solidFill>
                  <a:prstClr val="black"/>
                </a:solidFill>
                <a:latin typeface="Arial" panose="020B0604020202020204" pitchFamily="34" charset="0"/>
                <a:cs typeface="Arial" panose="020B0604020202020204" pitchFamily="34" charset="0"/>
              </a:rPr>
              <a:t>815M </a:t>
            </a:r>
            <a:r>
              <a:rPr lang="en-US" altLang="en-US" sz="2800" b="0" i="0" noProof="0" dirty="0" smtClean="0">
                <a:solidFill>
                  <a:prstClr val="black"/>
                </a:solidFill>
                <a:latin typeface="Arial" panose="020B0604020202020204" pitchFamily="34" charset="0"/>
                <a:cs typeface="Arial" panose="020B0604020202020204" pitchFamily="34" charset="0"/>
              </a:rPr>
              <a:t>budget</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APS will be shut down for 1 year, starting sometime in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2022. </a:t>
            </a:r>
            <a:endPar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Beamline </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optics (mirrors and </a:t>
            </a:r>
            <a:r>
              <a:rPr kumimoji="0" lang="en-US" altLang="en-US" sz="2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monochromators</a:t>
            </a: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and detectors will need to be upgraded to take advantage of increased brightness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1" name="TextBox 3"/>
          <p:cNvSpPr txBox="1">
            <a:spLocks noChangeArrowheads="1"/>
          </p:cNvSpPr>
          <p:nvPr/>
        </p:nvSpPr>
        <p:spPr bwMode="auto">
          <a:xfrm>
            <a:off x="323850" y="228600"/>
            <a:ext cx="856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ＭＳ Ｐゴシック" pitchFamily="34" charset="-128"/>
              </a:defRPr>
            </a:lvl1pPr>
            <a:lvl2pPr marL="742950" indent="-285750">
              <a:spcBef>
                <a:spcPct val="20000"/>
              </a:spcBef>
              <a:buChar char="–"/>
              <a:defRPr sz="2800">
                <a:solidFill>
                  <a:schemeClr val="tx1"/>
                </a:solidFill>
                <a:latin typeface="Times New Roman" pitchFamily="18" charset="0"/>
                <a:ea typeface="ＭＳ Ｐゴシック" pitchFamily="34" charset="-128"/>
              </a:defRPr>
            </a:lvl2pPr>
            <a:lvl3pPr marL="1143000" indent="-228600">
              <a:spcBef>
                <a:spcPct val="20000"/>
              </a:spcBef>
              <a:buChar char="•"/>
              <a:defRPr sz="2400">
                <a:solidFill>
                  <a:schemeClr val="tx1"/>
                </a:solidFill>
                <a:latin typeface="Times New Roman" pitchFamily="18" charset="0"/>
                <a:ea typeface="ＭＳ Ｐゴシック" pitchFamily="34" charset="-128"/>
              </a:defRPr>
            </a:lvl3pPr>
            <a:lvl4pPr marL="1600200" indent="-228600">
              <a:spcBef>
                <a:spcPct val="20000"/>
              </a:spcBef>
              <a:buChar char="–"/>
              <a:defRPr sz="2000">
                <a:solidFill>
                  <a:schemeClr val="tx1"/>
                </a:solidFill>
                <a:latin typeface="Times New Roman" pitchFamily="18" charset="0"/>
                <a:ea typeface="ＭＳ Ｐゴシック" pitchFamily="34" charset="-128"/>
              </a:defRPr>
            </a:lvl4pPr>
            <a:lvl5pPr marL="2057400" indent="-228600">
              <a:spcBef>
                <a:spcPct val="20000"/>
              </a:spcBef>
              <a:buChar char="»"/>
              <a:defRPr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srgbClr val="3333FF"/>
                </a:solidFill>
                <a:uLnTx/>
                <a:uFillTx/>
                <a:latin typeface="Arial" panose="020B0604020202020204" pitchFamily="34" charset="0"/>
                <a:ea typeface="ＭＳ Ｐゴシック" pitchFamily="34" charset="-128"/>
                <a:cs typeface="Arial" panose="020B0604020202020204" pitchFamily="34" charset="0"/>
              </a:rPr>
              <a:t>APS Multi-Bend Achromatic (MBA) Upgrade</a:t>
            </a:r>
          </a:p>
        </p:txBody>
      </p:sp>
    </p:spTree>
    <p:extLst>
      <p:ext uri="{BB962C8B-B14F-4D97-AF65-F5344CB8AC3E}">
        <p14:creationId xmlns:p14="http://schemas.microsoft.com/office/powerpoint/2010/main" val="28070234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57200" y="-14113"/>
            <a:ext cx="8229600" cy="811971"/>
          </a:xfrm>
        </p:spPr>
        <p:txBody>
          <a:bodyPr>
            <a:normAutofit/>
          </a:bodyPr>
          <a:lstStyle/>
          <a:p>
            <a:pPr algn="ctr"/>
            <a:r>
              <a:rPr lang="en-US" altLang="en-US" sz="2800" b="1" dirty="0" smtClean="0">
                <a:solidFill>
                  <a:srgbClr val="0066FF"/>
                </a:solidFill>
                <a:latin typeface="Arial" panose="020B0604020202020204" pitchFamily="34" charset="0"/>
                <a:cs typeface="Arial" panose="020B0604020202020204" pitchFamily="34" charset="0"/>
              </a:rPr>
              <a:t>Brightness </a:t>
            </a:r>
            <a:r>
              <a:rPr lang="en-US" altLang="en-US" sz="2800" b="1" dirty="0">
                <a:solidFill>
                  <a:srgbClr val="0066FF"/>
                </a:solidFill>
                <a:latin typeface="Arial" panose="020B0604020202020204" pitchFamily="34" charset="0"/>
                <a:cs typeface="Arial" panose="020B0604020202020204" pitchFamily="34" charset="0"/>
              </a:rPr>
              <a:t>of </a:t>
            </a:r>
            <a:r>
              <a:rPr lang="en-US" altLang="en-US" sz="2800" b="1" dirty="0" smtClean="0">
                <a:solidFill>
                  <a:srgbClr val="0066FF"/>
                </a:solidFill>
                <a:latin typeface="Arial" panose="020B0604020202020204" pitchFamily="34" charset="0"/>
                <a:cs typeface="Arial" panose="020B0604020202020204" pitchFamily="34" charset="0"/>
              </a:rPr>
              <a:t>synchrotron sources</a:t>
            </a:r>
            <a:endParaRPr lang="en-US" altLang="en-US" sz="20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97859"/>
            <a:ext cx="7772400" cy="5829300"/>
          </a:xfrm>
          <a:prstGeom prst="rect">
            <a:avLst/>
          </a:prstGeom>
        </p:spPr>
      </p:pic>
    </p:spTree>
    <p:extLst>
      <p:ext uri="{BB962C8B-B14F-4D97-AF65-F5344CB8AC3E}">
        <p14:creationId xmlns:p14="http://schemas.microsoft.com/office/powerpoint/2010/main" val="42073969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F:\1_NEW FOLDERS SYSTEM_030814\Papers\2015\Figures LSD\163_GSAS.JPG">
            <a:extLst>
              <a:ext uri="{FF2B5EF4-FFF2-40B4-BE49-F238E27FC236}">
                <a16:creationId xmlns:a16="http://schemas.microsoft.com/office/drawing/2014/main" id="{8A16DC9F-5252-664B-A261-83E3D8C10F4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6627" y="3490233"/>
            <a:ext cx="3626552" cy="2515139"/>
          </a:xfrm>
          <a:prstGeom prst="rect">
            <a:avLst/>
          </a:prstGeom>
          <a:noFill/>
          <a:ln>
            <a:noFill/>
          </a:ln>
        </p:spPr>
      </p:pic>
      <p:pic>
        <p:nvPicPr>
          <p:cNvPr id="3" name="Picture 2">
            <a:extLst>
              <a:ext uri="{FF2B5EF4-FFF2-40B4-BE49-F238E27FC236}">
                <a16:creationId xmlns:a16="http://schemas.microsoft.com/office/drawing/2014/main" id="{2AF4561B-B319-FB4B-8B7F-A847D51685A0}"/>
              </a:ext>
            </a:extLst>
          </p:cNvPr>
          <p:cNvPicPr>
            <a:picLocks noChangeAspect="1"/>
          </p:cNvPicPr>
          <p:nvPr/>
        </p:nvPicPr>
        <p:blipFill rotWithShape="1">
          <a:blip r:embed="rId4"/>
          <a:srcRect l="4818" b="48767"/>
          <a:stretch/>
        </p:blipFill>
        <p:spPr>
          <a:xfrm>
            <a:off x="89419" y="3668195"/>
            <a:ext cx="1482982" cy="1239488"/>
          </a:xfrm>
          <a:prstGeom prst="rect">
            <a:avLst/>
          </a:prstGeom>
        </p:spPr>
      </p:pic>
      <p:pic>
        <p:nvPicPr>
          <p:cNvPr id="4" name="Picture 3">
            <a:extLst>
              <a:ext uri="{FF2B5EF4-FFF2-40B4-BE49-F238E27FC236}">
                <a16:creationId xmlns:a16="http://schemas.microsoft.com/office/drawing/2014/main" id="{A45CECCF-1A9A-BA4F-9362-225FAA0EA6E8}"/>
              </a:ext>
            </a:extLst>
          </p:cNvPr>
          <p:cNvPicPr>
            <a:picLocks noChangeAspect="1"/>
          </p:cNvPicPr>
          <p:nvPr/>
        </p:nvPicPr>
        <p:blipFill rotWithShape="1">
          <a:blip r:embed="rId5"/>
          <a:srcRect l="47" b="4631"/>
          <a:stretch/>
        </p:blipFill>
        <p:spPr>
          <a:xfrm>
            <a:off x="1779735" y="3671465"/>
            <a:ext cx="3559559" cy="1223045"/>
          </a:xfrm>
          <a:prstGeom prst="rect">
            <a:avLst/>
          </a:prstGeom>
        </p:spPr>
      </p:pic>
      <p:sp>
        <p:nvSpPr>
          <p:cNvPr id="18" name="Rectangle 16">
            <a:extLst>
              <a:ext uri="{FF2B5EF4-FFF2-40B4-BE49-F238E27FC236}">
                <a16:creationId xmlns:a16="http://schemas.microsoft.com/office/drawing/2014/main" id="{68FA0AE3-DDB8-CE4C-8F75-D41C6CCEDA25}"/>
              </a:ext>
            </a:extLst>
          </p:cNvPr>
          <p:cNvSpPr>
            <a:spLocks noChangeArrowheads="1"/>
          </p:cNvSpPr>
          <p:nvPr/>
        </p:nvSpPr>
        <p:spPr bwMode="auto">
          <a:xfrm>
            <a:off x="410307" y="209950"/>
            <a:ext cx="8217877" cy="782241"/>
          </a:xfrm>
          <a:prstGeom prst="rect">
            <a:avLst/>
          </a:prstGeom>
          <a:noFill/>
          <a:ln w="9525">
            <a:noFill/>
            <a:miter lim="800000"/>
            <a:headEnd/>
            <a:tailEnd/>
          </a:ln>
          <a:effectLst/>
        </p:spPr>
        <p:txBody>
          <a:bodyPr anchor="ctr"/>
          <a:lstStyle/>
          <a:p>
            <a:pPr algn="ctr" defTabSz="685800" eaLnBrk="1" fontAlgn="auto" hangingPunct="1">
              <a:spcBef>
                <a:spcPts val="0"/>
              </a:spcBef>
              <a:spcAft>
                <a:spcPts val="0"/>
              </a:spcAft>
            </a:pPr>
            <a:r>
              <a:rPr lang="en-US" sz="1800" i="0" dirty="0">
                <a:ln w="11430"/>
                <a:solidFill>
                  <a:srgbClr val="0066FF"/>
                </a:solidFill>
                <a:latin typeface="Arial" panose="020B0604020202020204" pitchFamily="34" charset="0"/>
                <a:ea typeface="+mn-ea"/>
                <a:cs typeface="Arial" panose="020B0604020202020204" pitchFamily="34" charset="0"/>
              </a:rPr>
              <a:t>Pushing the limits of ultra-high pressure and temperature experiments to beyond 1 TPa</a:t>
            </a:r>
          </a:p>
        </p:txBody>
      </p:sp>
      <p:sp>
        <p:nvSpPr>
          <p:cNvPr id="10" name="TextBox 9">
            <a:extLst>
              <a:ext uri="{FF2B5EF4-FFF2-40B4-BE49-F238E27FC236}">
                <a16:creationId xmlns:a16="http://schemas.microsoft.com/office/drawing/2014/main" id="{F12C75DD-AEF1-9B4B-B712-AA7DB961F149}"/>
              </a:ext>
            </a:extLst>
          </p:cNvPr>
          <p:cNvSpPr txBox="1"/>
          <p:nvPr/>
        </p:nvSpPr>
        <p:spPr>
          <a:xfrm>
            <a:off x="4604478" y="3582166"/>
            <a:ext cx="782587" cy="369332"/>
          </a:xfrm>
          <a:prstGeom prst="rect">
            <a:avLst/>
          </a:prstGeom>
          <a:noFill/>
        </p:spPr>
        <p:txBody>
          <a:bodyPr wrap="none" rtlCol="0">
            <a:spAutoFit/>
          </a:bodyPr>
          <a:lstStyle/>
          <a:p>
            <a:pPr defTabSz="685800" eaLnBrk="1" fontAlgn="auto" hangingPunct="1">
              <a:spcBef>
                <a:spcPts val="0"/>
              </a:spcBef>
              <a:spcAft>
                <a:spcPts val="0"/>
              </a:spcAft>
            </a:pPr>
            <a:r>
              <a:rPr lang="en-US" sz="1800" i="0" dirty="0">
                <a:solidFill>
                  <a:srgbClr val="FFFF00"/>
                </a:solidFill>
                <a:latin typeface="Calibri" panose="020F0502020204030204"/>
                <a:ea typeface="+mn-ea"/>
              </a:rPr>
              <a:t>15 um</a:t>
            </a:r>
          </a:p>
        </p:txBody>
      </p:sp>
      <p:cxnSp>
        <p:nvCxnSpPr>
          <p:cNvPr id="19" name="Straight Arrow Connector 18">
            <a:extLst>
              <a:ext uri="{FF2B5EF4-FFF2-40B4-BE49-F238E27FC236}">
                <a16:creationId xmlns:a16="http://schemas.microsoft.com/office/drawing/2014/main" id="{B8F74FB1-6CAE-3D44-A856-7FE5E5EEBBDB}"/>
              </a:ext>
            </a:extLst>
          </p:cNvPr>
          <p:cNvCxnSpPr>
            <a:cxnSpLocks/>
            <a:stCxn id="10" idx="2"/>
          </p:cNvCxnSpPr>
          <p:nvPr/>
        </p:nvCxnSpPr>
        <p:spPr>
          <a:xfrm flipH="1">
            <a:off x="4731235" y="3928416"/>
            <a:ext cx="240651" cy="26888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20FFB42-7206-AA43-B6D5-B1750A20DD0D}"/>
              </a:ext>
            </a:extLst>
          </p:cNvPr>
          <p:cNvSpPr/>
          <p:nvPr/>
        </p:nvSpPr>
        <p:spPr>
          <a:xfrm>
            <a:off x="179534" y="4988256"/>
            <a:ext cx="2507418" cy="219291"/>
          </a:xfrm>
          <a:prstGeom prst="rect">
            <a:avLst/>
          </a:prstGeom>
        </p:spPr>
        <p:txBody>
          <a:bodyPr wrap="none">
            <a:spAutoFit/>
          </a:bodyPr>
          <a:lstStyle/>
          <a:p>
            <a:pPr defTabSz="685800" eaLnBrk="1" fontAlgn="auto" hangingPunct="1">
              <a:spcBef>
                <a:spcPts val="0"/>
              </a:spcBef>
              <a:spcAft>
                <a:spcPts val="0"/>
              </a:spcAft>
            </a:pPr>
            <a:r>
              <a:rPr lang="en-US" sz="825" b="0" dirty="0" err="1">
                <a:solidFill>
                  <a:prstClr val="black"/>
                </a:solidFill>
                <a:latin typeface="Helvetica" pitchFamily="2" charset="0"/>
                <a:ea typeface="+mn-ea"/>
              </a:rPr>
              <a:t>Dubrovinskaia</a:t>
            </a:r>
            <a:r>
              <a:rPr lang="en-US" sz="825" b="0" dirty="0">
                <a:solidFill>
                  <a:prstClr val="black"/>
                </a:solidFill>
                <a:latin typeface="Helvetica" pitchFamily="2" charset="0"/>
                <a:ea typeface="+mn-ea"/>
              </a:rPr>
              <a:t> et al. Sci. Adv. 2016; 2 : e1600341</a:t>
            </a:r>
          </a:p>
        </p:txBody>
      </p:sp>
      <p:pic>
        <p:nvPicPr>
          <p:cNvPr id="11" name="Picture 3" descr="C:\Users\Vitali\Documents\Work\Conference\Compres\2012\dubr_XRD.png">
            <a:extLst>
              <a:ext uri="{FF2B5EF4-FFF2-40B4-BE49-F238E27FC236}">
                <a16:creationId xmlns:a16="http://schemas.microsoft.com/office/drawing/2014/main" id="{5B2209F1-96C5-014C-B172-C503DF910D7F}"/>
              </a:ext>
            </a:extLst>
          </p:cNvPr>
          <p:cNvPicPr>
            <a:picLocks noChangeAspect="1" noChangeArrowheads="1"/>
          </p:cNvPicPr>
          <p:nvPr/>
        </p:nvPicPr>
        <p:blipFill>
          <a:blip r:embed="rId6" cstate="print"/>
          <a:srcRect/>
          <a:stretch>
            <a:fillRect/>
          </a:stretch>
        </p:blipFill>
        <p:spPr bwMode="auto">
          <a:xfrm>
            <a:off x="2859829" y="1046278"/>
            <a:ext cx="2819105" cy="2108941"/>
          </a:xfrm>
          <a:prstGeom prst="rect">
            <a:avLst/>
          </a:prstGeom>
          <a:noFill/>
        </p:spPr>
      </p:pic>
      <p:pic>
        <p:nvPicPr>
          <p:cNvPr id="12" name="Picture 5" descr="C:\Users\Vitali\Documents\Work\Conference\Compres\2012\dubr_EOS-Re.png">
            <a:extLst>
              <a:ext uri="{FF2B5EF4-FFF2-40B4-BE49-F238E27FC236}">
                <a16:creationId xmlns:a16="http://schemas.microsoft.com/office/drawing/2014/main" id="{1F605B67-CDD0-AF44-8F92-ED9972048607}"/>
              </a:ext>
            </a:extLst>
          </p:cNvPr>
          <p:cNvPicPr>
            <a:picLocks noChangeAspect="1" noChangeArrowheads="1"/>
          </p:cNvPicPr>
          <p:nvPr/>
        </p:nvPicPr>
        <p:blipFill>
          <a:blip r:embed="rId7" cstate="print"/>
          <a:srcRect/>
          <a:stretch>
            <a:fillRect/>
          </a:stretch>
        </p:blipFill>
        <p:spPr bwMode="auto">
          <a:xfrm>
            <a:off x="5894604" y="857250"/>
            <a:ext cx="3184082" cy="2454155"/>
          </a:xfrm>
          <a:prstGeom prst="rect">
            <a:avLst/>
          </a:prstGeom>
          <a:noFill/>
        </p:spPr>
      </p:pic>
      <p:pic>
        <p:nvPicPr>
          <p:cNvPr id="13" name="Picture 2" descr="C:\Users\Vitali\Documents\Work\Conference\Compres\2012\dubr_DAC_ball.png">
            <a:extLst>
              <a:ext uri="{FF2B5EF4-FFF2-40B4-BE49-F238E27FC236}">
                <a16:creationId xmlns:a16="http://schemas.microsoft.com/office/drawing/2014/main" id="{5EB7D80C-65E5-9449-A5DC-9B2ECA076A1F}"/>
              </a:ext>
            </a:extLst>
          </p:cNvPr>
          <p:cNvPicPr>
            <a:picLocks noChangeAspect="1" noChangeArrowheads="1"/>
          </p:cNvPicPr>
          <p:nvPr/>
        </p:nvPicPr>
        <p:blipFill>
          <a:blip r:embed="rId8" cstate="print"/>
          <a:srcRect/>
          <a:stretch>
            <a:fillRect/>
          </a:stretch>
        </p:blipFill>
        <p:spPr bwMode="auto">
          <a:xfrm>
            <a:off x="73915" y="1039183"/>
            <a:ext cx="2918222" cy="2095768"/>
          </a:xfrm>
          <a:prstGeom prst="rect">
            <a:avLst/>
          </a:prstGeom>
          <a:noFill/>
        </p:spPr>
      </p:pic>
      <p:sp>
        <p:nvSpPr>
          <p:cNvPr id="2" name="TextBox 1">
            <a:extLst>
              <a:ext uri="{FF2B5EF4-FFF2-40B4-BE49-F238E27FC236}">
                <a16:creationId xmlns:a16="http://schemas.microsoft.com/office/drawing/2014/main" id="{B0C4FC77-58CE-5540-A1B0-BC60AA363ACD}"/>
              </a:ext>
            </a:extLst>
          </p:cNvPr>
          <p:cNvSpPr txBox="1"/>
          <p:nvPr/>
        </p:nvSpPr>
        <p:spPr>
          <a:xfrm>
            <a:off x="5867146" y="3385375"/>
            <a:ext cx="3331938" cy="300082"/>
          </a:xfrm>
          <a:prstGeom prst="rect">
            <a:avLst/>
          </a:prstGeom>
          <a:noFill/>
        </p:spPr>
        <p:txBody>
          <a:bodyPr wrap="none" rtlCol="0">
            <a:spAutoFit/>
          </a:bodyPr>
          <a:lstStyle/>
          <a:p>
            <a:pPr defTabSz="685800" eaLnBrk="1" fontAlgn="auto" hangingPunct="1">
              <a:spcBef>
                <a:spcPts val="0"/>
              </a:spcBef>
              <a:spcAft>
                <a:spcPts val="0"/>
              </a:spcAft>
            </a:pPr>
            <a:r>
              <a:rPr lang="en-US" sz="1350" i="0" dirty="0">
                <a:solidFill>
                  <a:srgbClr val="0432FF"/>
                </a:solidFill>
                <a:latin typeface="Calibri" panose="020F0502020204030204"/>
                <a:ea typeface="+mn-ea"/>
              </a:rPr>
              <a:t>World record for static pressure: Au at 1 TPa</a:t>
            </a:r>
          </a:p>
        </p:txBody>
      </p:sp>
      <p:sp>
        <p:nvSpPr>
          <p:cNvPr id="16" name="TextBox 15">
            <a:extLst>
              <a:ext uri="{FF2B5EF4-FFF2-40B4-BE49-F238E27FC236}">
                <a16:creationId xmlns:a16="http://schemas.microsoft.com/office/drawing/2014/main" id="{FCFD1EC6-EDB6-9D45-BF02-7EA225E44932}"/>
              </a:ext>
            </a:extLst>
          </p:cNvPr>
          <p:cNvSpPr txBox="1"/>
          <p:nvPr/>
        </p:nvSpPr>
        <p:spPr>
          <a:xfrm>
            <a:off x="122595" y="3280075"/>
            <a:ext cx="2908168" cy="230832"/>
          </a:xfrm>
          <a:prstGeom prst="rect">
            <a:avLst/>
          </a:prstGeom>
          <a:noFill/>
        </p:spPr>
        <p:txBody>
          <a:bodyPr wrap="none" rtlCol="0">
            <a:spAutoFit/>
          </a:bodyPr>
          <a:lstStyle/>
          <a:p>
            <a:pPr defTabSz="685800" eaLnBrk="1" fontAlgn="auto" hangingPunct="1">
              <a:spcBef>
                <a:spcPts val="0"/>
              </a:spcBef>
              <a:spcAft>
                <a:spcPts val="0"/>
              </a:spcAft>
            </a:pPr>
            <a:r>
              <a:rPr lang="en-US" sz="900" b="0" dirty="0" err="1">
                <a:solidFill>
                  <a:prstClr val="black"/>
                </a:solidFill>
                <a:latin typeface="Calibri" panose="020F0502020204030204"/>
                <a:ea typeface="+mn-ea"/>
              </a:rPr>
              <a:t>Dubrovinsky</a:t>
            </a:r>
            <a:r>
              <a:rPr lang="en-US" sz="900" b="0" dirty="0">
                <a:solidFill>
                  <a:prstClr val="black"/>
                </a:solidFill>
                <a:latin typeface="Calibri" panose="020F0502020204030204"/>
                <a:ea typeface="+mn-ea"/>
              </a:rPr>
              <a:t> et al, Nature communication, December 2012</a:t>
            </a:r>
          </a:p>
        </p:txBody>
      </p:sp>
      <p:sp>
        <p:nvSpPr>
          <p:cNvPr id="17" name="TextBox 16">
            <a:extLst>
              <a:ext uri="{FF2B5EF4-FFF2-40B4-BE49-F238E27FC236}">
                <a16:creationId xmlns:a16="http://schemas.microsoft.com/office/drawing/2014/main" id="{864CAD79-0D4C-EA4E-A33A-B672F2C8FBDB}"/>
              </a:ext>
            </a:extLst>
          </p:cNvPr>
          <p:cNvSpPr txBox="1"/>
          <p:nvPr/>
        </p:nvSpPr>
        <p:spPr>
          <a:xfrm>
            <a:off x="4799506" y="1577503"/>
            <a:ext cx="832857" cy="300082"/>
          </a:xfrm>
          <a:prstGeom prst="rect">
            <a:avLst/>
          </a:prstGeom>
          <a:noFill/>
        </p:spPr>
        <p:txBody>
          <a:bodyPr wrap="none" rtlCol="0">
            <a:spAutoFit/>
          </a:bodyPr>
          <a:lstStyle/>
          <a:p>
            <a:pPr defTabSz="685800" eaLnBrk="1" fontAlgn="auto" hangingPunct="1">
              <a:spcBef>
                <a:spcPts val="0"/>
              </a:spcBef>
              <a:spcAft>
                <a:spcPts val="0"/>
              </a:spcAft>
            </a:pPr>
            <a:r>
              <a:rPr lang="en-US" sz="1350" i="0" dirty="0">
                <a:solidFill>
                  <a:prstClr val="black"/>
                </a:solidFill>
                <a:latin typeface="Calibri" panose="020F0502020204030204"/>
                <a:ea typeface="+mn-ea"/>
              </a:rPr>
              <a:t>GSECARS</a:t>
            </a:r>
          </a:p>
        </p:txBody>
      </p:sp>
      <p:sp>
        <p:nvSpPr>
          <p:cNvPr id="15" name="Rectangle 2"/>
          <p:cNvSpPr>
            <a:spLocks noChangeArrowheads="1"/>
          </p:cNvSpPr>
          <p:nvPr/>
        </p:nvSpPr>
        <p:spPr bwMode="auto">
          <a:xfrm>
            <a:off x="188601" y="5548403"/>
            <a:ext cx="54903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Today we can only</a:t>
            </a:r>
            <a:r>
              <a:rPr kumimoji="0" lang="en-US" altLang="en-US" sz="18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measure scattering in these tiny volumes from very high Z materials (Re, Au)</a:t>
            </a:r>
          </a:p>
          <a:p>
            <a:pPr eaLnBrk="1" hangingPunct="1">
              <a:spcBef>
                <a:spcPct val="0"/>
              </a:spcBef>
              <a:defRPr/>
            </a:pPr>
            <a:r>
              <a:rPr lang="en-US" altLang="en-US" sz="1800" b="0" i="0" baseline="0" dirty="0" smtClean="0">
                <a:solidFill>
                  <a:prstClr val="black"/>
                </a:solidFill>
                <a:latin typeface="Arial" panose="020B0604020202020204" pitchFamily="34" charset="0"/>
                <a:cs typeface="Arial" panose="020B0604020202020204" pitchFamily="34" charset="0"/>
              </a:rPr>
              <a:t>With</a:t>
            </a:r>
            <a:r>
              <a:rPr lang="en-US" altLang="en-US" sz="1800" b="0" i="0" dirty="0" smtClean="0">
                <a:solidFill>
                  <a:prstClr val="black"/>
                </a:solidFill>
                <a:latin typeface="Arial" panose="020B0604020202020204" pitchFamily="34" charset="0"/>
                <a:cs typeface="Arial" panose="020B0604020202020204" pitchFamily="34" charset="0"/>
              </a:rPr>
              <a:t> APS-U we can focus enough x-rays into these volumes to measure silicates, Fe, etc.</a:t>
            </a: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62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23850" y="947060"/>
            <a:ext cx="8277225"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en-US" sz="28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Synchrotron</a:t>
            </a:r>
            <a:r>
              <a:rPr kumimoji="0" lang="en-US" altLang="en-US" sz="2800" b="0" i="0" u="none" strike="noStrike" kern="1200" cap="none" spc="0" normalizeH="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en-US" sz="2800" b="0" i="0" u="none" strike="noStrike" kern="1200" cap="none" spc="0" normalizeH="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sources enable important new science in geochemistry and geophysics</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en-US" altLang="en-US" sz="2800" b="0" i="0" dirty="0" smtClean="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US" altLang="en-US" sz="2800" b="0" i="0" dirty="0" smtClean="0">
                <a:solidFill>
                  <a:prstClr val="black"/>
                </a:solidFill>
                <a:latin typeface="Arial" panose="020B0604020202020204" pitchFamily="34" charset="0"/>
                <a:cs typeface="Arial" panose="020B0604020202020204" pitchFamily="34" charset="0"/>
              </a:rPr>
              <a:t>The APS Upgrade promises 2 more decades of frontier research</a:t>
            </a:r>
            <a:endParaRPr kumimoji="0" lang="en-US" altLang="en-US" sz="2800" b="0" i="0" u="none" strike="noStrike" kern="1200" cap="none" spc="0" normalizeH="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en-US" altLang="en-US" sz="2800" b="0" i="0" baseline="0" dirty="0" smtClean="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US" altLang="en-US" sz="2800" b="0" i="0" baseline="0" dirty="0" smtClean="0">
                <a:solidFill>
                  <a:prstClr val="black"/>
                </a:solidFill>
                <a:latin typeface="Arial" panose="020B0604020202020204" pitchFamily="34" charset="0"/>
                <a:cs typeface="Arial" panose="020B0604020202020204" pitchFamily="34" charset="0"/>
              </a:rPr>
              <a:t>We</a:t>
            </a:r>
            <a:r>
              <a:rPr lang="en-US" altLang="en-US" sz="2800" b="0" i="0" dirty="0" smtClean="0">
                <a:solidFill>
                  <a:prstClr val="black"/>
                </a:solidFill>
                <a:latin typeface="Arial" panose="020B0604020202020204" pitchFamily="34" charset="0"/>
                <a:cs typeface="Arial" panose="020B0604020202020204" pitchFamily="34" charset="0"/>
              </a:rPr>
              <a:t> welcome new users!  </a:t>
            </a:r>
          </a:p>
          <a:p>
            <a:pPr lvl="1" eaLnBrk="1" hangingPunct="1">
              <a:spcBef>
                <a:spcPct val="0"/>
              </a:spcBef>
              <a:buFontTx/>
              <a:buChar char="•"/>
              <a:defRPr/>
            </a:pPr>
            <a:r>
              <a:rPr lang="en-US" altLang="en-US" sz="2400" b="0" i="0" dirty="0" smtClean="0">
                <a:solidFill>
                  <a:prstClr val="black"/>
                </a:solidFill>
                <a:latin typeface="Arial" panose="020B0604020202020204" pitchFamily="34" charset="0"/>
                <a:cs typeface="Arial" panose="020B0604020202020204" pitchFamily="34" charset="0"/>
              </a:rPr>
              <a:t>Contact us if you have an idea where we might be able to help your research</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en-US" altLang="en-US" sz="2800" b="0" i="0" dirty="0" smtClean="0">
              <a:solidFill>
                <a:prstClr val="black"/>
              </a:solidFill>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Thanks</a:t>
            </a:r>
            <a:r>
              <a:rPr kumimoji="0" lang="en-US" altLang="en-US" sz="2800" b="0" i="0" u="none" strike="noStrike" kern="1200" cap="none" spc="0" normalizeH="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for your attention!</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1" name="TextBox 3"/>
          <p:cNvSpPr txBox="1">
            <a:spLocks noChangeArrowheads="1"/>
          </p:cNvSpPr>
          <p:nvPr/>
        </p:nvSpPr>
        <p:spPr bwMode="auto">
          <a:xfrm>
            <a:off x="323850" y="228600"/>
            <a:ext cx="8562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ea typeface="ＭＳ Ｐゴシック" pitchFamily="34" charset="-128"/>
              </a:defRPr>
            </a:lvl1pPr>
            <a:lvl2pPr marL="742950" indent="-285750">
              <a:spcBef>
                <a:spcPct val="20000"/>
              </a:spcBef>
              <a:buChar char="–"/>
              <a:defRPr sz="2800">
                <a:solidFill>
                  <a:schemeClr val="tx1"/>
                </a:solidFill>
                <a:latin typeface="Times New Roman" pitchFamily="18" charset="0"/>
                <a:ea typeface="ＭＳ Ｐゴシック" pitchFamily="34" charset="-128"/>
              </a:defRPr>
            </a:lvl2pPr>
            <a:lvl3pPr marL="1143000" indent="-228600">
              <a:spcBef>
                <a:spcPct val="20000"/>
              </a:spcBef>
              <a:buChar char="•"/>
              <a:defRPr sz="2400">
                <a:solidFill>
                  <a:schemeClr val="tx1"/>
                </a:solidFill>
                <a:latin typeface="Times New Roman" pitchFamily="18" charset="0"/>
                <a:ea typeface="ＭＳ Ｐゴシック" pitchFamily="34" charset="-128"/>
              </a:defRPr>
            </a:lvl3pPr>
            <a:lvl4pPr marL="1600200" indent="-228600">
              <a:spcBef>
                <a:spcPct val="20000"/>
              </a:spcBef>
              <a:buChar char="–"/>
              <a:defRPr sz="2000">
                <a:solidFill>
                  <a:schemeClr val="tx1"/>
                </a:solidFill>
                <a:latin typeface="Times New Roman" pitchFamily="18" charset="0"/>
                <a:ea typeface="ＭＳ Ｐゴシック" pitchFamily="34" charset="-128"/>
              </a:defRPr>
            </a:lvl4pPr>
            <a:lvl5pPr marL="2057400" indent="-228600">
              <a:spcBef>
                <a:spcPct val="20000"/>
              </a:spcBef>
              <a:buChar char="»"/>
              <a:defRPr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i="0" dirty="0" smtClean="0">
                <a:solidFill>
                  <a:srgbClr val="0066FF"/>
                </a:solidFill>
                <a:latin typeface="Arial" panose="020B0604020202020204" pitchFamily="34" charset="0"/>
                <a:cs typeface="Arial" panose="020B0604020202020204" pitchFamily="34" charset="0"/>
              </a:rPr>
              <a:t>Summary</a:t>
            </a:r>
            <a:endParaRPr kumimoji="0" lang="en-US" altLang="en-US" sz="2800" b="1" i="0" u="none" strike="noStrike" kern="1200" cap="none" spc="0" normalizeH="0" baseline="0" noProof="0" dirty="0" smtClean="0">
              <a:ln>
                <a:noFill/>
              </a:ln>
              <a:solidFill>
                <a:srgbClr val="0066FF"/>
              </a:solidFill>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3993146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585" y="615516"/>
            <a:ext cx="8343291" cy="6029924"/>
          </a:xfrm>
          <a:prstGeom prst="rect">
            <a:avLst/>
          </a:prstGeom>
        </p:spPr>
      </p:pic>
      <p:sp>
        <p:nvSpPr>
          <p:cNvPr id="4099" name="Text Box 16"/>
          <p:cNvSpPr txBox="1">
            <a:spLocks noChangeArrowheads="1"/>
          </p:cNvSpPr>
          <p:nvPr/>
        </p:nvSpPr>
        <p:spPr bwMode="auto">
          <a:xfrm>
            <a:off x="304800" y="152400"/>
            <a:ext cx="838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3333FF"/>
                </a:solidFill>
                <a:effectLst/>
                <a:uLnTx/>
                <a:uFillTx/>
                <a:latin typeface="Arial" panose="020B0604020202020204" pitchFamily="34" charset="0"/>
                <a:ea typeface="+mn-ea"/>
                <a:cs typeface="+mn-cs"/>
              </a:rPr>
              <a:t>Advanced Photon Source: 7 GeV, high-brightness electron storage ring</a:t>
            </a:r>
          </a:p>
        </p:txBody>
      </p:sp>
      <p:grpSp>
        <p:nvGrpSpPr>
          <p:cNvPr id="5" name="Group 4"/>
          <p:cNvGrpSpPr/>
          <p:nvPr/>
        </p:nvGrpSpPr>
        <p:grpSpPr>
          <a:xfrm>
            <a:off x="1387150" y="1292290"/>
            <a:ext cx="1141446" cy="555171"/>
            <a:chOff x="7620000" y="4343400"/>
            <a:chExt cx="1141446" cy="555171"/>
          </a:xfrm>
        </p:grpSpPr>
        <p:sp>
          <p:nvSpPr>
            <p:cNvPr id="2" name="TextBox 1"/>
            <p:cNvSpPr txBox="1"/>
            <p:nvPr/>
          </p:nvSpPr>
          <p:spPr>
            <a:xfrm>
              <a:off x="7620000" y="4343400"/>
              <a:ext cx="1066800" cy="307777"/>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GSECARS</a:t>
              </a:r>
              <a:endPar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4" name="Straight Arrow Connector 3"/>
            <p:cNvCxnSpPr/>
            <p:nvPr/>
          </p:nvCxnSpPr>
          <p:spPr>
            <a:xfrm>
              <a:off x="8153400" y="4651177"/>
              <a:ext cx="608046" cy="24739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1372451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457200" y="609600"/>
            <a:ext cx="8148384" cy="646331"/>
          </a:xfrm>
          <a:prstGeom prst="rect">
            <a:avLst/>
          </a:prstGeom>
          <a:noFill/>
          <a:ln>
            <a:noFill/>
          </a:ln>
          <a:effectLst/>
        </p:spPr>
        <p:txBody>
          <a:bodyPr wrap="none">
            <a:spAutoFit/>
          </a:bodyPr>
          <a:lstStyle/>
          <a:p>
            <a:r>
              <a:rPr lang="en-US" altLang="en-US" b="1" i="0" dirty="0" smtClean="0">
                <a:solidFill>
                  <a:srgbClr val="0066FF"/>
                </a:solidFill>
              </a:rPr>
              <a:t>         </a:t>
            </a:r>
            <a:r>
              <a:rPr lang="en-US" altLang="en-US" sz="3600" b="1" i="0" dirty="0">
                <a:solidFill>
                  <a:srgbClr val="0066FF"/>
                </a:solidFill>
              </a:rPr>
              <a:t>Synchrotron Radiation Properties</a:t>
            </a:r>
          </a:p>
        </p:txBody>
      </p:sp>
      <p:sp>
        <p:nvSpPr>
          <p:cNvPr id="118787" name="Rectangle 3"/>
          <p:cNvSpPr>
            <a:spLocks noGrp="1" noChangeArrowheads="1"/>
          </p:cNvSpPr>
          <p:nvPr>
            <p:ph type="body" idx="1"/>
          </p:nvPr>
        </p:nvSpPr>
        <p:spPr>
          <a:xfrm>
            <a:off x="658906" y="1671918"/>
            <a:ext cx="8153400" cy="4114800"/>
          </a:xfrm>
        </p:spPr>
        <p:txBody>
          <a:bodyPr/>
          <a:lstStyle/>
          <a:p>
            <a:r>
              <a:rPr lang="en-US" altLang="en-US" sz="2800" dirty="0"/>
              <a:t>B</a:t>
            </a:r>
            <a:r>
              <a:rPr lang="en-US" altLang="en-US" sz="2800" dirty="0" smtClean="0"/>
              <a:t>road spectral range (IR </a:t>
            </a:r>
            <a:r>
              <a:rPr lang="en-US" altLang="en-US" sz="2800" dirty="0"/>
              <a:t>to hard x-rays)</a:t>
            </a:r>
          </a:p>
          <a:p>
            <a:r>
              <a:rPr lang="en-US" altLang="en-US" sz="2800" dirty="0"/>
              <a:t>Brightness (highly </a:t>
            </a:r>
            <a:r>
              <a:rPr lang="en-US" altLang="en-US" sz="2800" dirty="0" smtClean="0"/>
              <a:t>collimated, small source)</a:t>
            </a:r>
          </a:p>
          <a:p>
            <a:pPr lvl="1"/>
            <a:r>
              <a:rPr lang="en-US" altLang="en-US" sz="2600" dirty="0" smtClean="0"/>
              <a:t>High intensity, lots of photons in a small spot</a:t>
            </a:r>
          </a:p>
          <a:p>
            <a:pPr lvl="1"/>
            <a:r>
              <a:rPr lang="en-US" altLang="en-US" sz="2600" dirty="0" smtClean="0"/>
              <a:t>Can be focused well with x-ray optics</a:t>
            </a:r>
            <a:endParaRPr lang="en-US" altLang="en-US" sz="2600" dirty="0"/>
          </a:p>
          <a:p>
            <a:r>
              <a:rPr lang="en-US" altLang="en-US" sz="2800" dirty="0"/>
              <a:t>Polarization (linear, circular, tunable)</a:t>
            </a:r>
          </a:p>
          <a:p>
            <a:r>
              <a:rPr lang="en-US" altLang="en-US" sz="2800" dirty="0"/>
              <a:t>Time structure (short pulse)</a:t>
            </a:r>
          </a:p>
          <a:p>
            <a:r>
              <a:rPr lang="en-US" altLang="en-US" sz="2800" dirty="0"/>
              <a:t>Partial coherence (laser-like beam from ID)</a:t>
            </a:r>
          </a:p>
          <a:p>
            <a:endParaRPr lang="en-US" altLang="en-US" sz="2800" dirty="0"/>
          </a:p>
        </p:txBody>
      </p:sp>
    </p:spTree>
    <p:extLst>
      <p:ext uri="{BB962C8B-B14F-4D97-AF65-F5344CB8AC3E}">
        <p14:creationId xmlns:p14="http://schemas.microsoft.com/office/powerpoint/2010/main" val="2828082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5" name="Rectangle 1031"/>
          <p:cNvSpPr>
            <a:spLocks noChangeArrowheads="1"/>
          </p:cNvSpPr>
          <p:nvPr/>
        </p:nvSpPr>
        <p:spPr bwMode="auto">
          <a:xfrm>
            <a:off x="215155" y="914400"/>
            <a:ext cx="867783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CA" altLang="en-US" sz="2000" b="0" i="0" u="none" strike="noStrike" kern="1200" cap="none" spc="0" normalizeH="0" baseline="0" noProof="0" dirty="0" smtClean="0">
                <a:ln>
                  <a:noFill/>
                </a:ln>
                <a:solidFill>
                  <a:prstClr val="black"/>
                </a:solidFill>
                <a:effectLst/>
                <a:uLnTx/>
                <a:uFillTx/>
                <a:ea typeface="+mn-ea"/>
                <a:cs typeface="Times New Roman" pitchFamily="18" charset="0"/>
                <a:sym typeface="Symbol" pitchFamily="18" charset="2"/>
              </a:rPr>
              <a:t></a:t>
            </a:r>
            <a:r>
              <a:rPr lang="en-CA" altLang="en-US" sz="2000" b="0" i="0" dirty="0">
                <a:solidFill>
                  <a:prstClr val="black"/>
                </a:solidFill>
                <a:ea typeface="+mn-ea"/>
                <a:cs typeface="Times New Roman" pitchFamily="18" charset="0"/>
                <a:sym typeface="Symbol" pitchFamily="18" charset="2"/>
              </a:rPr>
              <a:t> </a:t>
            </a:r>
            <a:r>
              <a:rPr lang="en-CA" altLang="en-US" sz="2000" b="0" i="0" dirty="0" smtClean="0">
                <a:solidFill>
                  <a:prstClr val="black"/>
                </a:solidFill>
                <a:ea typeface="+mn-ea"/>
                <a:cs typeface="Times New Roman" pitchFamily="18" charset="0"/>
                <a:sym typeface="Symbol" pitchFamily="18" charset="2"/>
              </a:rPr>
              <a:t>= m/m</a:t>
            </a:r>
            <a:r>
              <a:rPr lang="en-CA" altLang="en-US" sz="2000" b="0" i="0" baseline="-25000" dirty="0" smtClean="0">
                <a:solidFill>
                  <a:prstClr val="black"/>
                </a:solidFill>
                <a:ea typeface="+mn-ea"/>
                <a:cs typeface="Times New Roman" pitchFamily="18" charset="0"/>
                <a:sym typeface="Symbol" pitchFamily="18" charset="2"/>
              </a:rPr>
              <a:t>0</a:t>
            </a:r>
            <a:r>
              <a:rPr lang="en-CA" altLang="en-US" sz="2000" b="0" i="0" dirty="0" smtClean="0">
                <a:solidFill>
                  <a:prstClr val="black"/>
                </a:solidFill>
                <a:ea typeface="+mn-ea"/>
                <a:cs typeface="Times New Roman" pitchFamily="18" charset="0"/>
                <a:sym typeface="Symbol" pitchFamily="18" charset="2"/>
              </a:rPr>
              <a:t>, </a:t>
            </a:r>
            <a:r>
              <a:rPr kumimoji="0" lang="en-CA" altLang="en-US" sz="2000" b="0" i="0" u="none" strike="noStrike" kern="1200" cap="none" spc="0" normalizeH="0" baseline="0" noProof="0" dirty="0" smtClean="0">
                <a:ln>
                  <a:noFill/>
                </a:ln>
                <a:solidFill>
                  <a:prstClr val="black"/>
                </a:solidFill>
                <a:effectLst/>
                <a:uLnTx/>
                <a:uFillTx/>
                <a:ea typeface="+mn-ea"/>
                <a:cs typeface="Times New Roman" pitchFamily="18" charset="0"/>
                <a:sym typeface="Symbol" pitchFamily="18" charset="2"/>
              </a:rPr>
              <a:t>ratio </a:t>
            </a:r>
            <a:r>
              <a:rPr kumimoji="0" lang="en-CA" altLang="en-US" sz="2000" b="0" i="0" u="none" strike="noStrike" kern="1200" cap="none" spc="0" normalizeH="0" baseline="0" noProof="0" dirty="0">
                <a:ln>
                  <a:noFill/>
                </a:ln>
                <a:solidFill>
                  <a:prstClr val="black"/>
                </a:solidFill>
                <a:effectLst/>
                <a:uLnTx/>
                <a:uFillTx/>
                <a:ea typeface="+mn-ea"/>
                <a:cs typeface="Times New Roman" pitchFamily="18" charset="0"/>
                <a:sym typeface="Symbol" pitchFamily="18" charset="2"/>
              </a:rPr>
              <a:t>of  mass m of a relativistic electron to its rest </a:t>
            </a:r>
            <a:r>
              <a:rPr kumimoji="0" lang="en-CA" altLang="en-US" sz="2000" b="0" i="0" u="none" strike="noStrike" kern="1200" cap="none" spc="0" normalizeH="0" baseline="0" noProof="0" dirty="0" smtClean="0">
                <a:ln>
                  <a:noFill/>
                </a:ln>
                <a:solidFill>
                  <a:prstClr val="black"/>
                </a:solidFill>
                <a:effectLst/>
                <a:uLnTx/>
                <a:uFillTx/>
                <a:ea typeface="+mn-ea"/>
                <a:cs typeface="Times New Roman" pitchFamily="18" charset="0"/>
                <a:sym typeface="Symbol" pitchFamily="18" charset="2"/>
              </a:rPr>
              <a:t>mass m</a:t>
            </a:r>
            <a:r>
              <a:rPr kumimoji="0" lang="en-CA" altLang="en-US" sz="2000" b="0" i="0" u="none" strike="noStrike" kern="1200" cap="none" spc="0" normalizeH="0" baseline="-30000" noProof="0" dirty="0" smtClean="0">
                <a:ln>
                  <a:noFill/>
                </a:ln>
                <a:solidFill>
                  <a:prstClr val="black"/>
                </a:solidFill>
                <a:effectLst/>
                <a:uLnTx/>
                <a:uFillTx/>
                <a:ea typeface="+mn-ea"/>
                <a:cs typeface="Times New Roman" pitchFamily="18" charset="0"/>
                <a:sym typeface="Symbol" pitchFamily="18" charset="2"/>
              </a:rPr>
              <a:t>0</a:t>
            </a:r>
            <a:r>
              <a:rPr kumimoji="0" lang="en-CA" altLang="en-US" sz="2000" b="0" i="0" u="none" strike="noStrike" kern="1200" cap="none" spc="0" normalizeH="0" baseline="0" noProof="0" dirty="0" smtClean="0">
                <a:ln>
                  <a:noFill/>
                </a:ln>
                <a:solidFill>
                  <a:prstClr val="black"/>
                </a:solidFill>
                <a:effectLst/>
                <a:uLnTx/>
                <a:uFillTx/>
                <a:ea typeface="+mn-ea"/>
                <a:cs typeface="Times New Roman" pitchFamily="18" charset="0"/>
                <a:sym typeface="Symbol" pitchFamily="18" charset="2"/>
              </a:rPr>
              <a:t>,</a:t>
            </a:r>
            <a:r>
              <a:rPr kumimoji="0" lang="en-CA" altLang="en-US" sz="2000" b="0" i="0" u="none" strike="noStrike" kern="1200" cap="none" spc="0" normalizeH="0" baseline="0" noProof="0" dirty="0">
                <a:ln>
                  <a:noFill/>
                </a:ln>
                <a:solidFill>
                  <a:prstClr val="black"/>
                </a:solidFill>
                <a:effectLst/>
                <a:uLnTx/>
                <a:uFillTx/>
                <a:ea typeface="+mn-ea"/>
                <a:cs typeface="Times New Roman" pitchFamily="18" charset="0"/>
                <a:sym typeface="Symbol" pitchFamily="18" charset="2"/>
              </a:rPr>
              <a:t>	</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CA" altLang="en-US" sz="2000" b="0" i="0" u="none" strike="noStrike" kern="1200" cap="none" spc="0" normalizeH="0" baseline="0" noProof="0" dirty="0">
                <a:ln>
                  <a:noFill/>
                </a:ln>
                <a:solidFill>
                  <a:prstClr val="black"/>
                </a:solidFill>
                <a:effectLst/>
                <a:uLnTx/>
                <a:uFillTx/>
                <a:ea typeface="+mn-ea"/>
                <a:cs typeface="Times New Roman" pitchFamily="18" charset="0"/>
                <a:sym typeface="Symbol" pitchFamily="18" charset="2"/>
              </a:rPr>
              <a:t>		</a:t>
            </a:r>
            <a:r>
              <a:rPr kumimoji="0" lang="en-CA" altLang="en-US" sz="2000" b="0" i="0" u="none" strike="noStrike" kern="1200" cap="none" spc="0" normalizeH="0" baseline="0" noProof="0" dirty="0">
                <a:ln>
                  <a:noFill/>
                </a:ln>
                <a:solidFill>
                  <a:prstClr val="black"/>
                </a:solidFill>
                <a:effectLst/>
                <a:uLnTx/>
                <a:uFillTx/>
                <a:ea typeface="+mn-ea"/>
                <a:cs typeface="Times New Roman" pitchFamily="18" charset="0"/>
              </a:rPr>
              <a:t> = 1957 E (GeV)  </a:t>
            </a:r>
            <a:endParaRPr kumimoji="0" lang="en-CA" altLang="en-US" sz="2000" b="0" i="0" u="none" strike="noStrike" kern="1200" cap="none" spc="0" normalizeH="0" baseline="0" noProof="0" dirty="0" smtClean="0">
              <a:ln>
                <a:noFill/>
              </a:ln>
              <a:solidFill>
                <a:prstClr val="black"/>
              </a:solidFill>
              <a:effectLst/>
              <a:uLnTx/>
              <a:uFillTx/>
              <a:ea typeface="+mn-ea"/>
              <a:sym typeface="Symbol" pitchFamily="18" charset="2"/>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CA" altLang="en-US" sz="2000" b="0" i="0" u="none" strike="noStrike" kern="1200" cap="none" spc="0" normalizeH="0" baseline="0" noProof="0" dirty="0" smtClean="0">
                <a:ln>
                  <a:noFill/>
                </a:ln>
                <a:solidFill>
                  <a:prstClr val="black"/>
                </a:solidFill>
                <a:effectLst/>
                <a:uLnTx/>
                <a:uFillTx/>
                <a:ea typeface="+mn-ea"/>
                <a:sym typeface="Symbol" pitchFamily="18" charset="2"/>
              </a:rPr>
              <a:t>E = </a:t>
            </a:r>
            <a:r>
              <a:rPr kumimoji="0" lang="en-CA" altLang="en-US" sz="2000" b="0" i="0" u="none" strike="noStrike" kern="1200" cap="none" spc="0" normalizeH="0" baseline="0" noProof="0" dirty="0">
                <a:ln>
                  <a:noFill/>
                </a:ln>
                <a:solidFill>
                  <a:prstClr val="black"/>
                </a:solidFill>
                <a:effectLst/>
                <a:uLnTx/>
                <a:uFillTx/>
                <a:ea typeface="+mn-ea"/>
                <a:sym typeface="Symbol" pitchFamily="18" charset="2"/>
              </a:rPr>
              <a:t>energy of the electron in GeV.  </a:t>
            </a:r>
            <a:endParaRPr kumimoji="0" lang="en-CA" altLang="en-US" sz="2000" b="0" i="0" u="none" strike="noStrike" kern="1200" cap="none" spc="0" normalizeH="0" baseline="0" noProof="0" dirty="0" smtClean="0">
              <a:ln>
                <a:noFill/>
              </a:ln>
              <a:solidFill>
                <a:prstClr val="black"/>
              </a:solidFill>
              <a:effectLst/>
              <a:uLnTx/>
              <a:uFillTx/>
              <a:ea typeface="+mn-ea"/>
              <a:cs typeface="Times New Roman" pitchFamily="18" charset="0"/>
              <a:sym typeface="Symbol" pitchFamily="18" charset="2"/>
            </a:endParaRPr>
          </a:p>
          <a:p>
            <a:pPr lvl="0" eaLnBrk="1" hangingPunct="1">
              <a:spcAft>
                <a:spcPts val="600"/>
              </a:spcAft>
            </a:pPr>
            <a:r>
              <a:rPr lang="en-CA" altLang="en-US" sz="2000" b="0" i="0" dirty="0" smtClean="0">
                <a:solidFill>
                  <a:prstClr val="black"/>
                </a:solidFill>
                <a:ea typeface="+mn-ea"/>
                <a:cs typeface="Times New Roman" pitchFamily="18" charset="0"/>
                <a:sym typeface="Symbol" pitchFamily="18" charset="2"/>
              </a:rPr>
              <a:t>1/</a:t>
            </a:r>
            <a:r>
              <a:rPr lang="en-CA" altLang="en-US" sz="2000" b="0" i="0" dirty="0">
                <a:solidFill>
                  <a:prstClr val="black"/>
                </a:solidFill>
                <a:cs typeface="Times New Roman" pitchFamily="18" charset="0"/>
                <a:sym typeface="Symbol" pitchFamily="18" charset="2"/>
              </a:rPr>
              <a:t> </a:t>
            </a:r>
            <a:r>
              <a:rPr lang="en-CA" altLang="en-US" sz="2000" b="0" i="0" dirty="0">
                <a:solidFill>
                  <a:prstClr val="black"/>
                </a:solidFill>
                <a:cs typeface="Times New Roman" pitchFamily="18" charset="0"/>
              </a:rPr>
              <a:t> </a:t>
            </a:r>
            <a:r>
              <a:rPr lang="en-CA" altLang="en-US" sz="2000" b="0" i="0" dirty="0" smtClean="0">
                <a:solidFill>
                  <a:prstClr val="black"/>
                </a:solidFill>
                <a:cs typeface="Times New Roman" pitchFamily="18" charset="0"/>
              </a:rPr>
              <a:t>~= FWHM opening angle of the synchrotron radiation at the characteristic “critical energy”</a:t>
            </a:r>
            <a:endParaRPr kumimoji="0" lang="en-CA" altLang="en-US" sz="2000" b="0" i="0" u="none" strike="noStrike" kern="1200" cap="none" spc="0" normalizeH="0" baseline="0" noProof="0" dirty="0">
              <a:ln>
                <a:noFill/>
              </a:ln>
              <a:solidFill>
                <a:prstClr val="black"/>
              </a:solidFill>
              <a:effectLst/>
              <a:uLnTx/>
              <a:uFillTx/>
              <a:ea typeface="+mn-ea"/>
              <a:cs typeface="Times New Roman" pitchFamily="18" charset="0"/>
              <a:sym typeface="Symbol" pitchFamily="18" charset="2"/>
            </a:endParaRPr>
          </a:p>
          <a:p>
            <a:pPr lvl="0" eaLnBrk="1" hangingPunct="1">
              <a:spcAft>
                <a:spcPts val="600"/>
              </a:spcAft>
            </a:pPr>
            <a:r>
              <a:rPr lang="en-CA" altLang="en-US" sz="2000" b="0" i="0" dirty="0" err="1" smtClean="0">
                <a:solidFill>
                  <a:prstClr val="black"/>
                </a:solidFill>
                <a:ea typeface="+mn-ea"/>
                <a:cs typeface="Times New Roman" pitchFamily="18" charset="0"/>
                <a:sym typeface="Symbol" pitchFamily="18" charset="2"/>
              </a:rPr>
              <a:t>E</a:t>
            </a:r>
            <a:r>
              <a:rPr lang="en-CA" altLang="en-US" sz="2000" b="0" i="0" baseline="-25000" dirty="0" err="1" smtClean="0">
                <a:solidFill>
                  <a:prstClr val="black"/>
                </a:solidFill>
                <a:ea typeface="+mn-ea"/>
                <a:cs typeface="Times New Roman" pitchFamily="18" charset="0"/>
                <a:sym typeface="Symbol" pitchFamily="18" charset="2"/>
              </a:rPr>
              <a:t>c</a:t>
            </a:r>
            <a:r>
              <a:rPr lang="en-CA" altLang="en-US" sz="2000" b="0" i="0" dirty="0" smtClean="0">
                <a:solidFill>
                  <a:prstClr val="black"/>
                </a:solidFill>
                <a:ea typeface="+mn-ea"/>
                <a:cs typeface="Times New Roman" pitchFamily="18" charset="0"/>
                <a:sym typeface="Symbol" pitchFamily="18" charset="2"/>
              </a:rPr>
              <a:t> = 0.665  * E</a:t>
            </a:r>
            <a:r>
              <a:rPr lang="en-CA" altLang="en-US" sz="2000" b="0" i="0" baseline="30000" dirty="0" smtClean="0">
                <a:solidFill>
                  <a:prstClr val="black"/>
                </a:solidFill>
                <a:ea typeface="+mn-ea"/>
                <a:cs typeface="Times New Roman" pitchFamily="18" charset="0"/>
                <a:sym typeface="Symbol" pitchFamily="18" charset="2"/>
              </a:rPr>
              <a:t>2</a:t>
            </a:r>
            <a:r>
              <a:rPr lang="en-CA" altLang="en-US" sz="2000" b="0" i="0" dirty="0" smtClean="0">
                <a:solidFill>
                  <a:prstClr val="black"/>
                </a:solidFill>
                <a:ea typeface="+mn-ea"/>
                <a:cs typeface="Times New Roman" pitchFamily="18" charset="0"/>
                <a:sym typeface="Symbol" pitchFamily="18" charset="2"/>
              </a:rPr>
              <a:t>(GeV) * B(T)</a:t>
            </a:r>
            <a:r>
              <a:rPr kumimoji="0" lang="en-CA" altLang="en-US" sz="2000" b="0" i="0" u="none" strike="noStrike" kern="1200" cap="none" spc="0" normalizeH="0" baseline="0" noProof="0" dirty="0">
                <a:ln>
                  <a:noFill/>
                </a:ln>
                <a:solidFill>
                  <a:prstClr val="black"/>
                </a:solidFill>
                <a:effectLst/>
                <a:uLnTx/>
                <a:uFillTx/>
                <a:ea typeface="+mn-ea"/>
                <a:cs typeface="Times New Roman" pitchFamily="18" charset="0"/>
                <a:sym typeface="Symbol" pitchFamily="18" charset="2"/>
              </a:rPr>
              <a:t>	</a:t>
            </a:r>
            <a:r>
              <a:rPr kumimoji="0" lang="en-CA" altLang="en-US" sz="2000" b="0" i="0" u="none" strike="noStrike" kern="1200" cap="none" spc="0" normalizeH="0" baseline="0" noProof="0" dirty="0" smtClean="0">
                <a:ln>
                  <a:noFill/>
                </a:ln>
                <a:solidFill>
                  <a:prstClr val="black"/>
                </a:solidFill>
                <a:effectLst/>
                <a:uLnTx/>
                <a:uFillTx/>
                <a:ea typeface="+mn-ea"/>
                <a:cs typeface="Times New Roman" pitchFamily="18" charset="0"/>
                <a:sym typeface="Symbol" pitchFamily="18" charset="2"/>
              </a:rPr>
              <a:t>Critical energy, half-power</a:t>
            </a:r>
            <a:r>
              <a:rPr kumimoji="0" lang="en-CA" altLang="en-US" sz="2000" b="0" i="0" u="none" strike="noStrike" kern="1200" cap="none" spc="0" normalizeH="0" noProof="0" dirty="0" smtClean="0">
                <a:ln>
                  <a:noFill/>
                </a:ln>
                <a:solidFill>
                  <a:prstClr val="black"/>
                </a:solidFill>
                <a:effectLst/>
                <a:uLnTx/>
                <a:uFillTx/>
                <a:ea typeface="+mn-ea"/>
                <a:cs typeface="Times New Roman" pitchFamily="18" charset="0"/>
                <a:sym typeface="Symbol" pitchFamily="18" charset="2"/>
              </a:rPr>
              <a:t> point</a:t>
            </a:r>
            <a:r>
              <a:rPr kumimoji="0" lang="en-CA" altLang="en-US" sz="2000" b="0" i="0" u="none" strike="noStrike" kern="1200" cap="none" spc="0" normalizeH="0" baseline="0" noProof="0" dirty="0">
                <a:ln>
                  <a:noFill/>
                </a:ln>
                <a:solidFill>
                  <a:prstClr val="black"/>
                </a:solidFill>
                <a:effectLst/>
                <a:uLnTx/>
                <a:uFillTx/>
                <a:ea typeface="+mn-ea"/>
                <a:cs typeface="Times New Roman" pitchFamily="18" charset="0"/>
                <a:sym typeface="Symbol" pitchFamily="18" charset="2"/>
              </a:rPr>
              <a:t>				</a:t>
            </a:r>
            <a:endParaRPr kumimoji="0" lang="en-CA" altLang="en-US" sz="3200" b="0" i="0" u="none" strike="noStrike" kern="1200" cap="none" spc="0" normalizeH="0" baseline="0" noProof="0" dirty="0">
              <a:ln>
                <a:noFill/>
              </a:ln>
              <a:solidFill>
                <a:prstClr val="black"/>
              </a:solidFill>
              <a:effectLst/>
              <a:uLnTx/>
              <a:uFillTx/>
              <a:ea typeface="+mn-ea"/>
              <a:cs typeface="Times New Roman" pitchFamily="18" charset="0"/>
            </a:endParaRPr>
          </a:p>
        </p:txBody>
      </p:sp>
      <p:sp>
        <p:nvSpPr>
          <p:cNvPr id="63500" name="Rectangle 1036"/>
          <p:cNvSpPr>
            <a:spLocks noChangeArrowheads="1"/>
          </p:cNvSpPr>
          <p:nvPr/>
        </p:nvSpPr>
        <p:spPr bwMode="auto">
          <a:xfrm>
            <a:off x="2232214" y="275835"/>
            <a:ext cx="4281941" cy="584775"/>
          </a:xfrm>
          <a:prstGeom prst="rect">
            <a:avLst/>
          </a:prstGeom>
          <a:noFill/>
          <a:ln>
            <a:noFill/>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CA" altLang="en-US" sz="3200" i="0" dirty="0">
                <a:solidFill>
                  <a:srgbClr val="0066FF"/>
                </a:solidFill>
                <a:ea typeface="+mn-ea"/>
                <a:cs typeface="Times New Roman" pitchFamily="18" charset="0"/>
              </a:rPr>
              <a:t>R</a:t>
            </a:r>
            <a:r>
              <a:rPr kumimoji="0" lang="en-CA" altLang="en-US" sz="3200" i="0" u="none" strike="noStrike" kern="1200" cap="none" spc="0" normalizeH="0" baseline="0" noProof="0" dirty="0" err="1" smtClean="0">
                <a:ln>
                  <a:noFill/>
                </a:ln>
                <a:solidFill>
                  <a:srgbClr val="0066FF"/>
                </a:solidFill>
                <a:effectLst/>
                <a:uLnTx/>
                <a:uFillTx/>
                <a:ea typeface="+mn-ea"/>
                <a:cs typeface="Times New Roman" pitchFamily="18" charset="0"/>
              </a:rPr>
              <a:t>elativistic</a:t>
            </a:r>
            <a:r>
              <a:rPr kumimoji="0" lang="en-CA" altLang="en-US" sz="3200" i="0" u="none" strike="noStrike" kern="1200" cap="none" spc="0" normalizeH="0" baseline="0" noProof="0" dirty="0" smtClean="0">
                <a:ln>
                  <a:noFill/>
                </a:ln>
                <a:solidFill>
                  <a:srgbClr val="0066FF"/>
                </a:solidFill>
                <a:effectLst/>
                <a:uLnTx/>
                <a:uFillTx/>
                <a:ea typeface="+mn-ea"/>
                <a:cs typeface="Times New Roman" pitchFamily="18" charset="0"/>
              </a:rPr>
              <a:t> </a:t>
            </a:r>
            <a:r>
              <a:rPr kumimoji="0" lang="en-CA" altLang="en-US" sz="3200" i="0" u="none" strike="noStrike" kern="1200" cap="none" spc="0" normalizeH="0" baseline="0" noProof="0" dirty="0">
                <a:ln>
                  <a:noFill/>
                </a:ln>
                <a:solidFill>
                  <a:srgbClr val="0066FF"/>
                </a:solidFill>
                <a:effectLst/>
                <a:uLnTx/>
                <a:uFillTx/>
                <a:ea typeface="+mn-ea"/>
                <a:cs typeface="Times New Roman" pitchFamily="18" charset="0"/>
              </a:rPr>
              <a:t>electrons</a:t>
            </a:r>
            <a:endParaRPr kumimoji="0" lang="en-US" altLang="en-US" sz="3200" i="0" u="none" strike="noStrike" kern="1200" cap="none" spc="0" normalizeH="0" baseline="0" noProof="0" dirty="0">
              <a:ln>
                <a:noFill/>
              </a:ln>
              <a:solidFill>
                <a:srgbClr val="0066FF"/>
              </a:solidFill>
              <a:effectLst/>
              <a:uLnTx/>
              <a:uFillTx/>
              <a:ea typeface="+mn-ea"/>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71165790"/>
              </p:ext>
            </p:extLst>
          </p:nvPr>
        </p:nvGraphicFramePr>
        <p:xfrm>
          <a:off x="215155" y="3259017"/>
          <a:ext cx="7664825" cy="1588518"/>
        </p:xfrm>
        <a:graphic>
          <a:graphicData uri="http://schemas.openxmlformats.org/drawingml/2006/table">
            <a:tbl>
              <a:tblPr firstRow="1" bandRow="1">
                <a:tableStyleId>{5C22544A-7EE6-4342-B048-85BDC9FD1C3A}</a:tableStyleId>
              </a:tblPr>
              <a:tblGrid>
                <a:gridCol w="3603813">
                  <a:extLst>
                    <a:ext uri="{9D8B030D-6E8A-4147-A177-3AD203B41FA5}">
                      <a16:colId xmlns:a16="http://schemas.microsoft.com/office/drawing/2014/main" val="1340463656"/>
                    </a:ext>
                  </a:extLst>
                </a:gridCol>
                <a:gridCol w="1353670">
                  <a:extLst>
                    <a:ext uri="{9D8B030D-6E8A-4147-A177-3AD203B41FA5}">
                      <a16:colId xmlns:a16="http://schemas.microsoft.com/office/drawing/2014/main" val="3276102568"/>
                    </a:ext>
                  </a:extLst>
                </a:gridCol>
                <a:gridCol w="1174377">
                  <a:extLst>
                    <a:ext uri="{9D8B030D-6E8A-4147-A177-3AD203B41FA5}">
                      <a16:colId xmlns:a16="http://schemas.microsoft.com/office/drawing/2014/main" val="992630205"/>
                    </a:ext>
                  </a:extLst>
                </a:gridCol>
                <a:gridCol w="1532965">
                  <a:extLst>
                    <a:ext uri="{9D8B030D-6E8A-4147-A177-3AD203B41FA5}">
                      <a16:colId xmlns:a16="http://schemas.microsoft.com/office/drawing/2014/main" val="3145775151"/>
                    </a:ext>
                  </a:extLst>
                </a:gridCol>
              </a:tblGrid>
              <a:tr h="475998">
                <a:tc>
                  <a:txBody>
                    <a:bodyPr/>
                    <a:lstStyle/>
                    <a:p>
                      <a:pPr algn="ctr"/>
                      <a:r>
                        <a:rPr lang="en-US" dirty="0" smtClean="0">
                          <a:latin typeface="Arial" panose="020B0604020202020204" pitchFamily="34" charset="0"/>
                          <a:cs typeface="Arial" panose="020B0604020202020204" pitchFamily="34" charset="0"/>
                        </a:rPr>
                        <a:t>Facility</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Energy</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Symbol" panose="05050102010706020507" pitchFamily="18" charset="2"/>
                          <a:cs typeface="Arial" panose="020B0604020202020204" pitchFamily="34" charset="0"/>
                        </a:rPr>
                        <a:t>g</a:t>
                      </a:r>
                      <a:endParaRPr lang="en-US" dirty="0">
                        <a:latin typeface="Symbol" panose="05050102010706020507" pitchFamily="18"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a:t>
                      </a:r>
                      <a:r>
                        <a:rPr lang="en-US" dirty="0" smtClean="0">
                          <a:latin typeface="Symbol" panose="05050102010706020507" pitchFamily="18" charset="2"/>
                          <a:cs typeface="Arial" panose="020B0604020202020204" pitchFamily="34" charset="0"/>
                        </a:rPr>
                        <a:t>g</a:t>
                      </a:r>
                      <a:endParaRPr lang="en-US"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30722376"/>
                  </a:ext>
                </a:extLst>
              </a:tr>
              <a:tr h="370840">
                <a:tc>
                  <a:txBody>
                    <a:bodyPr/>
                    <a:lstStyle/>
                    <a:p>
                      <a:r>
                        <a:rPr kumimoji="0" lang="en-CA"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Advanced Light Source (LBL) </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1.9 GeV</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3718</a:t>
                      </a:r>
                      <a:endParaRPr lang="en-US" sz="1800" i="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smtClean="0">
                          <a:latin typeface="Arial" panose="020B0604020202020204" pitchFamily="34" charset="0"/>
                          <a:cs typeface="Arial" panose="020B0604020202020204" pitchFamily="34" charset="0"/>
                        </a:rPr>
                        <a:t>269 </a:t>
                      </a:r>
                      <a:r>
                        <a:rPr lang="en-CA" altLang="en-US" sz="1800" b="0" i="0" dirty="0" err="1" smtClean="0">
                          <a:solidFill>
                            <a:prstClr val="black"/>
                          </a:solidFill>
                          <a:latin typeface="Symbol" panose="05050102010706020507" pitchFamily="18" charset="2"/>
                          <a:cs typeface="Arial" panose="020B0604020202020204" pitchFamily="34" charset="0"/>
                          <a:sym typeface="Symbol" pitchFamily="18" charset="2"/>
                        </a:rPr>
                        <a:t>m</a:t>
                      </a:r>
                      <a:r>
                        <a:rPr lang="en-CA" altLang="en-US" sz="1800" b="0" i="0" dirty="0" err="1" smtClean="0">
                          <a:solidFill>
                            <a:prstClr val="black"/>
                          </a:solidFill>
                          <a:latin typeface="Arial" panose="020B0604020202020204" pitchFamily="34" charset="0"/>
                          <a:cs typeface="Arial" panose="020B0604020202020204" pitchFamily="34" charset="0"/>
                          <a:sym typeface="Symbol" pitchFamily="18" charset="2"/>
                        </a:rPr>
                        <a:t>rad</a:t>
                      </a:r>
                      <a:endParaRPr lang="en-US" sz="1800" i="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36029711"/>
                  </a:ext>
                </a:extLst>
              </a:tr>
              <a:tr h="370840">
                <a:tc>
                  <a:txBody>
                    <a:bodyPr/>
                    <a:lstStyle/>
                    <a:p>
                      <a:r>
                        <a:rPr lang="en-CA" altLang="en-US" sz="1800" b="0" i="0" dirty="0" smtClean="0">
                          <a:solidFill>
                            <a:prstClr val="black"/>
                          </a:solidFill>
                          <a:latin typeface="Arial" panose="020B0604020202020204" pitchFamily="34" charset="0"/>
                          <a:ea typeface="+mn-ea"/>
                          <a:cs typeface="Arial" panose="020B0604020202020204" pitchFamily="34" charset="0"/>
                          <a:sym typeface="Symbol" pitchFamily="18" charset="2"/>
                        </a:rPr>
                        <a:t>NSLS-II (BNL) </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3.0 GeV</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5871</a:t>
                      </a:r>
                      <a:endParaRPr lang="en-US" sz="1800" i="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smtClean="0">
                          <a:latin typeface="Arial" panose="020B0604020202020204" pitchFamily="34" charset="0"/>
                          <a:cs typeface="Arial" panose="020B0604020202020204" pitchFamily="34" charset="0"/>
                        </a:rPr>
                        <a:t>170 </a:t>
                      </a:r>
                      <a:r>
                        <a:rPr lang="en-CA" altLang="en-US" sz="1800" b="0" i="0" dirty="0" err="1" smtClean="0">
                          <a:solidFill>
                            <a:prstClr val="black"/>
                          </a:solidFill>
                          <a:latin typeface="Symbol" panose="05050102010706020507" pitchFamily="18" charset="2"/>
                          <a:cs typeface="Arial" panose="020B0604020202020204" pitchFamily="34" charset="0"/>
                          <a:sym typeface="Symbol" pitchFamily="18" charset="2"/>
                        </a:rPr>
                        <a:t>m</a:t>
                      </a:r>
                      <a:r>
                        <a:rPr lang="en-CA" altLang="en-US" sz="1800" b="0" i="0" dirty="0" err="1" smtClean="0">
                          <a:solidFill>
                            <a:prstClr val="black"/>
                          </a:solidFill>
                          <a:latin typeface="Arial" panose="020B0604020202020204" pitchFamily="34" charset="0"/>
                          <a:cs typeface="Arial" panose="020B0604020202020204" pitchFamily="34" charset="0"/>
                          <a:sym typeface="Symbol" pitchFamily="18" charset="2"/>
                        </a:rPr>
                        <a:t>rad</a:t>
                      </a:r>
                      <a:endParaRPr lang="en-US" sz="1800" i="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22555366"/>
                  </a:ext>
                </a:extLst>
              </a:tr>
              <a:tr h="370840">
                <a:tc>
                  <a:txBody>
                    <a:bodyPr/>
                    <a:lstStyle/>
                    <a:p>
                      <a:r>
                        <a:rPr kumimoji="0" lang="en-CA"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Symbol" pitchFamily="18" charset="2"/>
                        </a:rPr>
                        <a:t>Advanced Photon Source (ANL) </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7.0 GeV</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13699</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73 </a:t>
                      </a:r>
                      <a:r>
                        <a:rPr lang="en-CA" altLang="en-US" sz="1800" b="0" i="0" dirty="0" err="1" smtClean="0">
                          <a:solidFill>
                            <a:prstClr val="black"/>
                          </a:solidFill>
                          <a:latin typeface="Symbol" panose="05050102010706020507" pitchFamily="18" charset="2"/>
                          <a:cs typeface="Arial" panose="020B0604020202020204" pitchFamily="34" charset="0"/>
                          <a:sym typeface="Symbol" pitchFamily="18" charset="2"/>
                        </a:rPr>
                        <a:t>m</a:t>
                      </a:r>
                      <a:r>
                        <a:rPr lang="en-CA" altLang="en-US" sz="1800" b="0" i="0" dirty="0" err="1" smtClean="0">
                          <a:solidFill>
                            <a:prstClr val="black"/>
                          </a:solidFill>
                          <a:latin typeface="Arial" panose="020B0604020202020204" pitchFamily="34" charset="0"/>
                          <a:cs typeface="Arial" panose="020B0604020202020204" pitchFamily="34" charset="0"/>
                          <a:sym typeface="Symbol" pitchFamily="18" charset="2"/>
                        </a:rPr>
                        <a:t>rad</a:t>
                      </a:r>
                      <a:endParaRPr lang="en-US" sz="180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32687323"/>
                  </a:ext>
                </a:extLst>
              </a:tr>
            </a:tbl>
          </a:graphicData>
        </a:graphic>
      </p:graphicFrame>
      <p:sp>
        <p:nvSpPr>
          <p:cNvPr id="8" name="Rectangle 1031"/>
          <p:cNvSpPr>
            <a:spLocks noChangeArrowheads="1"/>
          </p:cNvSpPr>
          <p:nvPr/>
        </p:nvSpPr>
        <p:spPr bwMode="auto">
          <a:xfrm>
            <a:off x="215154" y="4977226"/>
            <a:ext cx="867783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CA" altLang="en-US" sz="2000" b="0" i="0" dirty="0" smtClean="0">
                <a:solidFill>
                  <a:prstClr val="black"/>
                </a:solidFill>
                <a:ea typeface="+mn-ea"/>
                <a:cs typeface="Times New Roman" pitchFamily="18" charset="0"/>
                <a:sym typeface="Symbol" pitchFamily="18" charset="2"/>
              </a:rPr>
              <a:t>APS bending magnet:</a:t>
            </a:r>
          </a:p>
          <a:p>
            <a:pPr marL="0" marR="0" lvl="0" indent="0" algn="l" defTabSz="914400" rtl="0" eaLnBrk="1" fontAlgn="base" latinLnBrk="0" hangingPunct="1">
              <a:lnSpc>
                <a:spcPct val="100000"/>
              </a:lnSpc>
              <a:spcBef>
                <a:spcPct val="0"/>
              </a:spcBef>
              <a:spcAft>
                <a:spcPct val="0"/>
              </a:spcAft>
              <a:buClrTx/>
              <a:buSzTx/>
              <a:buFontTx/>
              <a:buNone/>
              <a:tabLst/>
              <a:defRPr/>
            </a:pPr>
            <a:r>
              <a:rPr lang="en-CA" altLang="en-US" sz="2000" b="0" i="0" dirty="0" smtClean="0">
                <a:solidFill>
                  <a:prstClr val="black"/>
                </a:solidFill>
                <a:ea typeface="+mn-ea"/>
                <a:cs typeface="Times New Roman" pitchFamily="18" charset="0"/>
                <a:sym typeface="Symbol" pitchFamily="18" charset="2"/>
              </a:rPr>
              <a:t>73 </a:t>
            </a:r>
            <a:r>
              <a:rPr lang="en-CA" altLang="en-US" sz="2000" b="0" i="0" dirty="0" err="1" smtClean="0">
                <a:solidFill>
                  <a:prstClr val="black"/>
                </a:solidFill>
                <a:latin typeface="Symbol" panose="05050102010706020507" pitchFamily="18" charset="2"/>
                <a:ea typeface="+mn-ea"/>
                <a:cs typeface="Times New Roman" pitchFamily="18" charset="0"/>
                <a:sym typeface="Symbol" pitchFamily="18" charset="2"/>
              </a:rPr>
              <a:t>m</a:t>
            </a:r>
            <a:r>
              <a:rPr lang="en-CA" altLang="en-US" sz="2000" b="0" i="0" dirty="0" err="1" smtClean="0">
                <a:solidFill>
                  <a:prstClr val="black"/>
                </a:solidFill>
                <a:ea typeface="+mn-ea"/>
                <a:cs typeface="Times New Roman" pitchFamily="18" charset="0"/>
                <a:sym typeface="Symbol" pitchFamily="18" charset="2"/>
              </a:rPr>
              <a:t>rad</a:t>
            </a:r>
            <a:r>
              <a:rPr lang="en-CA" altLang="en-US" sz="2000" b="0" i="0" dirty="0" smtClean="0">
                <a:solidFill>
                  <a:prstClr val="black"/>
                </a:solidFill>
                <a:ea typeface="+mn-ea"/>
                <a:cs typeface="Times New Roman" pitchFamily="18" charset="0"/>
                <a:sym typeface="Symbol" pitchFamily="18" charset="2"/>
              </a:rPr>
              <a:t> at 60 meters ~4.4 mm vertical  beam size</a:t>
            </a:r>
          </a:p>
          <a:p>
            <a:pPr marL="0" marR="0" lvl="0" indent="0" algn="l" defTabSz="914400" rtl="0" eaLnBrk="1" fontAlgn="base" latinLnBrk="0" hangingPunct="1">
              <a:lnSpc>
                <a:spcPct val="100000"/>
              </a:lnSpc>
              <a:spcBef>
                <a:spcPct val="0"/>
              </a:spcBef>
              <a:spcAft>
                <a:spcPct val="0"/>
              </a:spcAft>
              <a:buClrTx/>
              <a:buSzTx/>
              <a:buFontTx/>
              <a:buNone/>
              <a:tabLst/>
              <a:defRPr/>
            </a:pPr>
            <a:r>
              <a:rPr lang="en-CA" altLang="en-US" sz="2000" b="0" i="0" dirty="0" err="1" smtClean="0">
                <a:solidFill>
                  <a:prstClr val="black"/>
                </a:solidFill>
                <a:ea typeface="+mn-ea"/>
                <a:cs typeface="Times New Roman" pitchFamily="18" charset="0"/>
                <a:sym typeface="Symbol" pitchFamily="18" charset="2"/>
              </a:rPr>
              <a:t>E</a:t>
            </a:r>
            <a:r>
              <a:rPr lang="en-CA" altLang="en-US" sz="2000" b="0" i="0" baseline="-25000" dirty="0" err="1" smtClean="0">
                <a:solidFill>
                  <a:prstClr val="black"/>
                </a:solidFill>
                <a:ea typeface="+mn-ea"/>
                <a:cs typeface="Times New Roman" pitchFamily="18" charset="0"/>
                <a:sym typeface="Symbol" pitchFamily="18" charset="2"/>
              </a:rPr>
              <a:t>c</a:t>
            </a:r>
            <a:r>
              <a:rPr lang="en-CA" altLang="en-US" sz="2000" b="0" i="0" dirty="0" smtClean="0">
                <a:solidFill>
                  <a:prstClr val="black"/>
                </a:solidFill>
                <a:ea typeface="+mn-ea"/>
                <a:cs typeface="Times New Roman" pitchFamily="18" charset="0"/>
                <a:sym typeface="Symbol" pitchFamily="18" charset="2"/>
              </a:rPr>
              <a:t> bending magnet = ~20keV</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altLang="en-US" sz="2000" b="0" i="0" u="none" strike="noStrike" kern="1200" cap="none" spc="0" normalizeH="0" baseline="0" noProof="0" dirty="0" smtClean="0">
              <a:ln>
                <a:noFill/>
              </a:ln>
              <a:solidFill>
                <a:prstClr val="black"/>
              </a:solidFill>
              <a:effectLst/>
              <a:uLnTx/>
              <a:uFillTx/>
              <a:ea typeface="+mn-ea"/>
              <a:cs typeface="Times New Roman" pitchFamily="18"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altLang="en-US" sz="2000" b="0" i="0" dirty="0" smtClean="0">
                <a:solidFill>
                  <a:prstClr val="black"/>
                </a:solidFill>
                <a:ea typeface="+mn-ea"/>
                <a:cs typeface="Times New Roman" pitchFamily="18" charset="0"/>
                <a:sym typeface="Symbol" pitchFamily="18" charset="2"/>
              </a:rPr>
              <a:t>At APS electrons have ~7.5 times rest mass of proton! (normally 1/1837)</a:t>
            </a:r>
            <a:r>
              <a:rPr kumimoji="0" lang="en-CA" altLang="en-US" sz="2000" b="0" i="0" u="none" strike="noStrike" kern="1200" cap="none" spc="0" normalizeH="0" baseline="0" noProof="0" dirty="0">
                <a:ln>
                  <a:noFill/>
                </a:ln>
                <a:solidFill>
                  <a:prstClr val="black"/>
                </a:solidFill>
                <a:effectLst/>
                <a:uLnTx/>
                <a:uFillTx/>
                <a:ea typeface="+mn-ea"/>
                <a:cs typeface="Times New Roman" pitchFamily="18" charset="0"/>
                <a:sym typeface="Symbol" pitchFamily="18" charset="2"/>
              </a:rPr>
              <a:t>					</a:t>
            </a:r>
            <a:endParaRPr kumimoji="0" lang="en-CA" altLang="en-US" sz="3200" b="0" i="0" u="none" strike="noStrike" kern="1200" cap="none" spc="0" normalizeH="0" baseline="0" noProof="0" dirty="0">
              <a:ln>
                <a:noFill/>
              </a:ln>
              <a:solidFill>
                <a:prstClr val="black"/>
              </a:solidFill>
              <a:effectLst/>
              <a:uLnTx/>
              <a:uFillTx/>
              <a:ea typeface="+mn-ea"/>
              <a:cs typeface="Times New Roman" pitchFamily="18" charset="0"/>
            </a:endParaRPr>
          </a:p>
        </p:txBody>
      </p:sp>
    </p:spTree>
    <p:extLst>
      <p:ext uri="{BB962C8B-B14F-4D97-AF65-F5344CB8AC3E}">
        <p14:creationId xmlns:p14="http://schemas.microsoft.com/office/powerpoint/2010/main" val="28113119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5874" name="Rectangle 2"/>
          <p:cNvSpPr>
            <a:spLocks noChangeArrowheads="1"/>
          </p:cNvSpPr>
          <p:nvPr/>
        </p:nvSpPr>
        <p:spPr bwMode="auto">
          <a:xfrm>
            <a:off x="0" y="0"/>
            <a:ext cx="9144000" cy="6858000"/>
          </a:xfrm>
          <a:prstGeom prst="rect">
            <a:avLst/>
          </a:prstGeom>
          <a:gradFill rotWithShape="1">
            <a:gsLst>
              <a:gs pos="0">
                <a:schemeClr val="bg1"/>
              </a:gs>
              <a:gs pos="50000">
                <a:srgbClr val="CCFFFF"/>
              </a:gs>
              <a:gs pos="100000">
                <a:schemeClr val="bg1"/>
              </a:gs>
            </a:gsLst>
            <a:lin ang="18900000" scaled="1"/>
          </a:gradFill>
          <a:ln w="76200">
            <a:solidFill>
              <a:schemeClr val="tx1"/>
            </a:solidFill>
            <a:miter lim="800000"/>
            <a:headEnd/>
            <a:tailEnd/>
          </a:ln>
          <a:effectLst/>
        </p:spPr>
        <p:txBody>
          <a:bodyPr wrap="none" anchor="ctr"/>
          <a:lstStyle/>
          <a:p>
            <a:pPr algn="ctr">
              <a:defRPr/>
            </a:pPr>
            <a:endParaRPr lang="en-US" sz="2400"/>
          </a:p>
        </p:txBody>
      </p:sp>
      <p:sp>
        <p:nvSpPr>
          <p:cNvPr id="335875" name="Freeform 3"/>
          <p:cNvSpPr>
            <a:spLocks/>
          </p:cNvSpPr>
          <p:nvPr/>
        </p:nvSpPr>
        <p:spPr bwMode="auto">
          <a:xfrm>
            <a:off x="4667250" y="5762625"/>
            <a:ext cx="576263" cy="517525"/>
          </a:xfrm>
          <a:custGeom>
            <a:avLst/>
            <a:gdLst>
              <a:gd name="T0" fmla="*/ 0 w 363"/>
              <a:gd name="T1" fmla="*/ 2147483647 h 326"/>
              <a:gd name="T2" fmla="*/ 2147483647 w 363"/>
              <a:gd name="T3" fmla="*/ 2147483647 h 326"/>
              <a:gd name="T4" fmla="*/ 2147483647 w 363"/>
              <a:gd name="T5" fmla="*/ 2147483647 h 326"/>
              <a:gd name="T6" fmla="*/ 2147483647 w 363"/>
              <a:gd name="T7" fmla="*/ 2147483647 h 326"/>
              <a:gd name="T8" fmla="*/ 2147483647 w 363"/>
              <a:gd name="T9" fmla="*/ 2147483647 h 326"/>
              <a:gd name="T10" fmla="*/ 2147483647 w 363"/>
              <a:gd name="T11" fmla="*/ 0 h 326"/>
              <a:gd name="T12" fmla="*/ 2147483647 w 363"/>
              <a:gd name="T13" fmla="*/ 2147483647 h 326"/>
              <a:gd name="T14" fmla="*/ 2147483647 w 363"/>
              <a:gd name="T15" fmla="*/ 2147483647 h 326"/>
              <a:gd name="T16" fmla="*/ 2147483647 w 363"/>
              <a:gd name="T17" fmla="*/ 2147483647 h 326"/>
              <a:gd name="T18" fmla="*/ 2147483647 w 363"/>
              <a:gd name="T19" fmla="*/ 2147483647 h 326"/>
              <a:gd name="T20" fmla="*/ 0 w 363"/>
              <a:gd name="T21" fmla="*/ 2147483647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3"/>
              <a:gd name="T34" fmla="*/ 0 h 326"/>
              <a:gd name="T35" fmla="*/ 363 w 363"/>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3" h="326">
                <a:moveTo>
                  <a:pt x="0" y="322"/>
                </a:moveTo>
                <a:lnTo>
                  <a:pt x="363" y="321"/>
                </a:lnTo>
                <a:lnTo>
                  <a:pt x="335" y="266"/>
                </a:lnTo>
                <a:lnTo>
                  <a:pt x="290" y="157"/>
                </a:lnTo>
                <a:lnTo>
                  <a:pt x="262" y="38"/>
                </a:lnTo>
                <a:lnTo>
                  <a:pt x="194" y="0"/>
                </a:lnTo>
                <a:lnTo>
                  <a:pt x="125" y="47"/>
                </a:lnTo>
                <a:lnTo>
                  <a:pt x="107" y="157"/>
                </a:lnTo>
                <a:lnTo>
                  <a:pt x="80" y="242"/>
                </a:lnTo>
                <a:lnTo>
                  <a:pt x="4" y="326"/>
                </a:lnTo>
                <a:lnTo>
                  <a:pt x="0" y="322"/>
                </a:lnTo>
                <a:close/>
              </a:path>
            </a:pathLst>
          </a:custGeom>
          <a:solidFill>
            <a:schemeClr val="accent2"/>
          </a:solidFill>
          <a:ln w="9525">
            <a:solidFill>
              <a:schemeClr val="tx1"/>
            </a:solidFill>
            <a:round/>
            <a:headEnd/>
            <a:tailEnd/>
          </a:ln>
        </p:spPr>
        <p:txBody>
          <a:bodyPr/>
          <a:lstStyle/>
          <a:p>
            <a:endParaRPr lang="en-US"/>
          </a:p>
        </p:txBody>
      </p:sp>
      <p:grpSp>
        <p:nvGrpSpPr>
          <p:cNvPr id="2" name="Group 4"/>
          <p:cNvGrpSpPr>
            <a:grpSpLocks/>
          </p:cNvGrpSpPr>
          <p:nvPr/>
        </p:nvGrpSpPr>
        <p:grpSpPr bwMode="auto">
          <a:xfrm>
            <a:off x="4267200" y="3263900"/>
            <a:ext cx="2286000" cy="381000"/>
            <a:chOff x="2688" y="2064"/>
            <a:chExt cx="1440" cy="240"/>
          </a:xfrm>
        </p:grpSpPr>
        <p:sp>
          <p:nvSpPr>
            <p:cNvPr id="11315" name="Rectangle 5"/>
            <p:cNvSpPr>
              <a:spLocks noChangeArrowheads="1"/>
            </p:cNvSpPr>
            <p:nvPr/>
          </p:nvSpPr>
          <p:spPr bwMode="auto">
            <a:xfrm>
              <a:off x="2688" y="2112"/>
              <a:ext cx="1104" cy="144"/>
            </a:xfrm>
            <a:prstGeom prst="rect">
              <a:avLst/>
            </a:prstGeom>
            <a:noFill/>
            <a:ln w="38100">
              <a:solidFill>
                <a:schemeClr val="tx1"/>
              </a:solidFill>
              <a:miter lim="800000"/>
              <a:headEnd/>
              <a:tailEnd/>
            </a:ln>
          </p:spPr>
          <p:txBody>
            <a:bodyPr wrap="none" anchor="ctr"/>
            <a:lstStyle/>
            <a:p>
              <a:endParaRPr lang="en-US"/>
            </a:p>
          </p:txBody>
        </p:sp>
        <p:sp>
          <p:nvSpPr>
            <p:cNvPr id="11316" name="Rectangle 6"/>
            <p:cNvSpPr>
              <a:spLocks noChangeArrowheads="1"/>
            </p:cNvSpPr>
            <p:nvPr/>
          </p:nvSpPr>
          <p:spPr bwMode="auto">
            <a:xfrm>
              <a:off x="3792" y="2064"/>
              <a:ext cx="336" cy="240"/>
            </a:xfrm>
            <a:prstGeom prst="rect">
              <a:avLst/>
            </a:prstGeom>
            <a:solidFill>
              <a:schemeClr val="accent1"/>
            </a:solidFill>
            <a:ln w="9525">
              <a:solidFill>
                <a:schemeClr val="tx1"/>
              </a:solidFill>
              <a:miter lim="800000"/>
              <a:headEnd/>
              <a:tailEnd/>
            </a:ln>
          </p:spPr>
          <p:txBody>
            <a:bodyPr wrap="none" anchor="ctr"/>
            <a:lstStyle/>
            <a:p>
              <a:endParaRPr lang="en-US"/>
            </a:p>
          </p:txBody>
        </p:sp>
      </p:grpSp>
      <p:grpSp>
        <p:nvGrpSpPr>
          <p:cNvPr id="3" name="Group 7"/>
          <p:cNvGrpSpPr>
            <a:grpSpLocks/>
          </p:cNvGrpSpPr>
          <p:nvPr/>
        </p:nvGrpSpPr>
        <p:grpSpPr bwMode="auto">
          <a:xfrm>
            <a:off x="2108200" y="1077913"/>
            <a:ext cx="5257800" cy="5029200"/>
            <a:chOff x="1392" y="624"/>
            <a:chExt cx="3312" cy="3168"/>
          </a:xfrm>
        </p:grpSpPr>
        <p:sp>
          <p:nvSpPr>
            <p:cNvPr id="11313" name="Oval 8"/>
            <p:cNvSpPr>
              <a:spLocks noChangeArrowheads="1"/>
            </p:cNvSpPr>
            <p:nvPr/>
          </p:nvSpPr>
          <p:spPr bwMode="auto">
            <a:xfrm>
              <a:off x="1488" y="720"/>
              <a:ext cx="3120" cy="2976"/>
            </a:xfrm>
            <a:prstGeom prst="ellipse">
              <a:avLst/>
            </a:prstGeom>
            <a:noFill/>
            <a:ln w="38100">
              <a:solidFill>
                <a:schemeClr val="tx1"/>
              </a:solidFill>
              <a:round/>
              <a:headEnd/>
              <a:tailEnd/>
            </a:ln>
          </p:spPr>
          <p:txBody>
            <a:bodyPr wrap="none" anchor="ctr"/>
            <a:lstStyle/>
            <a:p>
              <a:endParaRPr lang="en-US"/>
            </a:p>
          </p:txBody>
        </p:sp>
        <p:sp>
          <p:nvSpPr>
            <p:cNvPr id="11314" name="Oval 9"/>
            <p:cNvSpPr>
              <a:spLocks noChangeArrowheads="1"/>
            </p:cNvSpPr>
            <p:nvPr/>
          </p:nvSpPr>
          <p:spPr bwMode="auto">
            <a:xfrm>
              <a:off x="1392" y="624"/>
              <a:ext cx="3312" cy="3168"/>
            </a:xfrm>
            <a:prstGeom prst="ellipse">
              <a:avLst/>
            </a:prstGeom>
            <a:noFill/>
            <a:ln w="38100">
              <a:solidFill>
                <a:schemeClr val="tx1"/>
              </a:solidFill>
              <a:round/>
              <a:headEnd/>
              <a:tailEnd/>
            </a:ln>
          </p:spPr>
          <p:txBody>
            <a:bodyPr wrap="none" anchor="ctr"/>
            <a:lstStyle/>
            <a:p>
              <a:endParaRPr lang="en-US"/>
            </a:p>
          </p:txBody>
        </p:sp>
      </p:grpSp>
      <p:grpSp>
        <p:nvGrpSpPr>
          <p:cNvPr id="4" name="Group 10"/>
          <p:cNvGrpSpPr>
            <a:grpSpLocks/>
          </p:cNvGrpSpPr>
          <p:nvPr/>
        </p:nvGrpSpPr>
        <p:grpSpPr bwMode="auto">
          <a:xfrm>
            <a:off x="2563813" y="2112963"/>
            <a:ext cx="1371600" cy="1385887"/>
            <a:chOff x="2016" y="1200"/>
            <a:chExt cx="864" cy="864"/>
          </a:xfrm>
        </p:grpSpPr>
        <p:sp>
          <p:nvSpPr>
            <p:cNvPr id="11311" name="Oval 11"/>
            <p:cNvSpPr>
              <a:spLocks noChangeArrowheads="1"/>
            </p:cNvSpPr>
            <p:nvPr/>
          </p:nvSpPr>
          <p:spPr bwMode="auto">
            <a:xfrm>
              <a:off x="2064" y="1248"/>
              <a:ext cx="768" cy="768"/>
            </a:xfrm>
            <a:prstGeom prst="ellipse">
              <a:avLst/>
            </a:prstGeom>
            <a:noFill/>
            <a:ln w="9525">
              <a:solidFill>
                <a:schemeClr val="tx1"/>
              </a:solidFill>
              <a:round/>
              <a:headEnd/>
              <a:tailEnd/>
            </a:ln>
          </p:spPr>
          <p:txBody>
            <a:bodyPr wrap="none" anchor="ctr"/>
            <a:lstStyle/>
            <a:p>
              <a:endParaRPr lang="en-US"/>
            </a:p>
          </p:txBody>
        </p:sp>
        <p:sp>
          <p:nvSpPr>
            <p:cNvPr id="11312" name="Oval 12"/>
            <p:cNvSpPr>
              <a:spLocks noChangeArrowheads="1"/>
            </p:cNvSpPr>
            <p:nvPr/>
          </p:nvSpPr>
          <p:spPr bwMode="auto">
            <a:xfrm>
              <a:off x="2016" y="1200"/>
              <a:ext cx="864" cy="864"/>
            </a:xfrm>
            <a:prstGeom prst="ellipse">
              <a:avLst/>
            </a:prstGeom>
            <a:noFill/>
            <a:ln w="9525">
              <a:solidFill>
                <a:schemeClr val="tx1"/>
              </a:solidFill>
              <a:round/>
              <a:headEnd/>
              <a:tailEnd/>
            </a:ln>
          </p:spPr>
          <p:txBody>
            <a:bodyPr wrap="none" anchor="ctr"/>
            <a:lstStyle/>
            <a:p>
              <a:endParaRPr lang="en-US"/>
            </a:p>
          </p:txBody>
        </p:sp>
      </p:grpSp>
      <p:sp>
        <p:nvSpPr>
          <p:cNvPr id="11271" name="Line 13"/>
          <p:cNvSpPr>
            <a:spLocks noChangeShapeType="1"/>
          </p:cNvSpPr>
          <p:nvPr/>
        </p:nvSpPr>
        <p:spPr bwMode="auto">
          <a:xfrm flipH="1" flipV="1">
            <a:off x="3479800" y="3460750"/>
            <a:ext cx="774700" cy="0"/>
          </a:xfrm>
          <a:prstGeom prst="line">
            <a:avLst/>
          </a:prstGeom>
          <a:noFill/>
          <a:ln w="9525">
            <a:solidFill>
              <a:schemeClr val="tx1"/>
            </a:solidFill>
            <a:round/>
            <a:headEnd/>
            <a:tailEnd/>
          </a:ln>
        </p:spPr>
        <p:txBody>
          <a:bodyPr/>
          <a:lstStyle/>
          <a:p>
            <a:endParaRPr lang="en-US"/>
          </a:p>
        </p:txBody>
      </p:sp>
      <p:sp>
        <p:nvSpPr>
          <p:cNvPr id="11272" name="Line 14"/>
          <p:cNvSpPr>
            <a:spLocks noChangeShapeType="1"/>
          </p:cNvSpPr>
          <p:nvPr/>
        </p:nvSpPr>
        <p:spPr bwMode="auto">
          <a:xfrm flipV="1">
            <a:off x="2784475" y="1522413"/>
            <a:ext cx="766763" cy="776287"/>
          </a:xfrm>
          <a:prstGeom prst="line">
            <a:avLst/>
          </a:prstGeom>
          <a:noFill/>
          <a:ln w="9525">
            <a:solidFill>
              <a:schemeClr val="tx1"/>
            </a:solidFill>
            <a:round/>
            <a:headEnd/>
            <a:tailEnd/>
          </a:ln>
        </p:spPr>
        <p:txBody>
          <a:bodyPr/>
          <a:lstStyle/>
          <a:p>
            <a:endParaRPr lang="en-US"/>
          </a:p>
        </p:txBody>
      </p:sp>
      <p:sp>
        <p:nvSpPr>
          <p:cNvPr id="11273" name="Text Box 15"/>
          <p:cNvSpPr txBox="1">
            <a:spLocks noChangeArrowheads="1"/>
          </p:cNvSpPr>
          <p:nvPr/>
        </p:nvSpPr>
        <p:spPr bwMode="auto">
          <a:xfrm>
            <a:off x="5842000" y="2895600"/>
            <a:ext cx="946150" cy="366713"/>
          </a:xfrm>
          <a:prstGeom prst="rect">
            <a:avLst/>
          </a:prstGeom>
          <a:noFill/>
          <a:ln w="9525">
            <a:noFill/>
            <a:miter lim="800000"/>
            <a:headEnd/>
            <a:tailEnd/>
          </a:ln>
        </p:spPr>
        <p:txBody>
          <a:bodyPr wrap="none">
            <a:spAutoFit/>
          </a:bodyPr>
          <a:lstStyle/>
          <a:p>
            <a:r>
              <a:rPr lang="en-US" sz="1800"/>
              <a:t>Cathode</a:t>
            </a:r>
          </a:p>
        </p:txBody>
      </p:sp>
      <p:sp>
        <p:nvSpPr>
          <p:cNvPr id="11274" name="Text Box 16"/>
          <p:cNvSpPr txBox="1">
            <a:spLocks noChangeArrowheads="1"/>
          </p:cNvSpPr>
          <p:nvPr/>
        </p:nvSpPr>
        <p:spPr bwMode="auto">
          <a:xfrm>
            <a:off x="3548431" y="3602038"/>
            <a:ext cx="2425792" cy="400110"/>
          </a:xfrm>
          <a:prstGeom prst="rect">
            <a:avLst/>
          </a:prstGeom>
          <a:noFill/>
          <a:ln w="9525">
            <a:noFill/>
            <a:miter lim="800000"/>
            <a:headEnd/>
            <a:tailEnd/>
          </a:ln>
        </p:spPr>
        <p:txBody>
          <a:bodyPr wrap="none">
            <a:spAutoFit/>
          </a:bodyPr>
          <a:lstStyle/>
          <a:p>
            <a:r>
              <a:rPr lang="en-US" sz="2000" dirty="0" smtClean="0"/>
              <a:t>Linear Accelerator</a:t>
            </a:r>
            <a:endParaRPr lang="en-US" sz="2000" dirty="0"/>
          </a:p>
        </p:txBody>
      </p:sp>
      <p:sp>
        <p:nvSpPr>
          <p:cNvPr id="11275" name="Text Box 17"/>
          <p:cNvSpPr txBox="1">
            <a:spLocks noChangeArrowheads="1"/>
          </p:cNvSpPr>
          <p:nvPr/>
        </p:nvSpPr>
        <p:spPr bwMode="auto">
          <a:xfrm>
            <a:off x="3935412" y="2281961"/>
            <a:ext cx="1906587" cy="707886"/>
          </a:xfrm>
          <a:prstGeom prst="rect">
            <a:avLst/>
          </a:prstGeom>
          <a:noFill/>
          <a:ln w="9525">
            <a:noFill/>
            <a:miter lim="800000"/>
            <a:headEnd/>
            <a:tailEnd/>
          </a:ln>
        </p:spPr>
        <p:txBody>
          <a:bodyPr wrap="square">
            <a:spAutoFit/>
          </a:bodyPr>
          <a:lstStyle/>
          <a:p>
            <a:pPr algn="ctr"/>
            <a:r>
              <a:rPr lang="en-US" sz="2000" dirty="0"/>
              <a:t>Booster Synchrotron</a:t>
            </a:r>
          </a:p>
        </p:txBody>
      </p:sp>
      <p:sp>
        <p:nvSpPr>
          <p:cNvPr id="11276" name="Text Box 18"/>
          <p:cNvSpPr txBox="1">
            <a:spLocks noChangeArrowheads="1"/>
          </p:cNvSpPr>
          <p:nvPr/>
        </p:nvSpPr>
        <p:spPr bwMode="auto">
          <a:xfrm>
            <a:off x="536575" y="822325"/>
            <a:ext cx="1781257" cy="400110"/>
          </a:xfrm>
          <a:prstGeom prst="rect">
            <a:avLst/>
          </a:prstGeom>
          <a:noFill/>
          <a:ln w="9525">
            <a:noFill/>
            <a:miter lim="800000"/>
            <a:headEnd/>
            <a:tailEnd/>
          </a:ln>
        </p:spPr>
        <p:txBody>
          <a:bodyPr wrap="none">
            <a:spAutoFit/>
          </a:bodyPr>
          <a:lstStyle/>
          <a:p>
            <a:r>
              <a:rPr lang="en-US" sz="2000" b="1" dirty="0"/>
              <a:t>Storage Ring</a:t>
            </a:r>
          </a:p>
        </p:txBody>
      </p:sp>
      <p:sp>
        <p:nvSpPr>
          <p:cNvPr id="11277" name="Text Box 19"/>
          <p:cNvSpPr txBox="1">
            <a:spLocks noChangeArrowheads="1"/>
          </p:cNvSpPr>
          <p:nvPr/>
        </p:nvSpPr>
        <p:spPr bwMode="auto">
          <a:xfrm>
            <a:off x="4104125" y="5021918"/>
            <a:ext cx="1399813" cy="707886"/>
          </a:xfrm>
          <a:prstGeom prst="rect">
            <a:avLst/>
          </a:prstGeom>
          <a:noFill/>
          <a:ln w="9525">
            <a:noFill/>
            <a:miter lim="800000"/>
            <a:headEnd/>
            <a:tailEnd/>
          </a:ln>
        </p:spPr>
        <p:txBody>
          <a:bodyPr wrap="square">
            <a:spAutoFit/>
          </a:bodyPr>
          <a:lstStyle/>
          <a:p>
            <a:pPr algn="ctr"/>
            <a:r>
              <a:rPr lang="en-US" sz="2000" dirty="0"/>
              <a:t>Bending Magnet</a:t>
            </a:r>
          </a:p>
        </p:txBody>
      </p:sp>
      <p:sp>
        <p:nvSpPr>
          <p:cNvPr id="11278" name="Text Box 20"/>
          <p:cNvSpPr txBox="1">
            <a:spLocks noChangeArrowheads="1"/>
          </p:cNvSpPr>
          <p:nvPr/>
        </p:nvSpPr>
        <p:spPr bwMode="auto">
          <a:xfrm>
            <a:off x="3825875" y="1484313"/>
            <a:ext cx="1025525" cy="336550"/>
          </a:xfrm>
          <a:prstGeom prst="rect">
            <a:avLst/>
          </a:prstGeom>
          <a:noFill/>
          <a:ln w="9525">
            <a:noFill/>
            <a:miter lim="800000"/>
            <a:headEnd/>
            <a:tailEnd/>
          </a:ln>
        </p:spPr>
        <p:txBody>
          <a:bodyPr wrap="none">
            <a:spAutoFit/>
          </a:bodyPr>
          <a:lstStyle/>
          <a:p>
            <a:r>
              <a:rPr lang="en-US"/>
              <a:t>RF Cavity</a:t>
            </a:r>
          </a:p>
        </p:txBody>
      </p:sp>
      <p:sp>
        <p:nvSpPr>
          <p:cNvPr id="335893" name="Oval 21"/>
          <p:cNvSpPr>
            <a:spLocks noChangeArrowheads="1"/>
          </p:cNvSpPr>
          <p:nvPr/>
        </p:nvSpPr>
        <p:spPr bwMode="auto">
          <a:xfrm rot="604427">
            <a:off x="6169025" y="3402013"/>
            <a:ext cx="160338" cy="163512"/>
          </a:xfrm>
          <a:prstGeom prst="ellipse">
            <a:avLst/>
          </a:prstGeom>
          <a:solidFill>
            <a:srgbClr val="FF3300"/>
          </a:solidFill>
          <a:ln w="9525">
            <a:solidFill>
              <a:schemeClr val="tx1"/>
            </a:solidFill>
            <a:round/>
            <a:headEnd/>
            <a:tailEnd/>
          </a:ln>
        </p:spPr>
        <p:txBody>
          <a:bodyPr wrap="none" anchor="ctr"/>
          <a:lstStyle/>
          <a:p>
            <a:endParaRPr lang="en-US"/>
          </a:p>
        </p:txBody>
      </p:sp>
      <p:sp>
        <p:nvSpPr>
          <p:cNvPr id="11280" name="Oval 22"/>
          <p:cNvSpPr>
            <a:spLocks noChangeArrowheads="1"/>
          </p:cNvSpPr>
          <p:nvPr/>
        </p:nvSpPr>
        <p:spPr bwMode="auto">
          <a:xfrm rot="604427">
            <a:off x="4783138" y="5934075"/>
            <a:ext cx="160337" cy="163513"/>
          </a:xfrm>
          <a:prstGeom prst="ellipse">
            <a:avLst/>
          </a:prstGeom>
          <a:solidFill>
            <a:srgbClr val="FF3300"/>
          </a:solidFill>
          <a:ln w="9525">
            <a:solidFill>
              <a:schemeClr val="tx1"/>
            </a:solidFill>
            <a:round/>
            <a:headEnd/>
            <a:tailEnd/>
          </a:ln>
        </p:spPr>
        <p:txBody>
          <a:bodyPr wrap="none" anchor="ctr"/>
          <a:lstStyle/>
          <a:p>
            <a:endParaRPr lang="en-US"/>
          </a:p>
        </p:txBody>
      </p:sp>
      <p:sp>
        <p:nvSpPr>
          <p:cNvPr id="335895" name="Oval 23"/>
          <p:cNvSpPr>
            <a:spLocks noChangeArrowheads="1"/>
          </p:cNvSpPr>
          <p:nvPr/>
        </p:nvSpPr>
        <p:spPr bwMode="auto">
          <a:xfrm rot="604427">
            <a:off x="4854575" y="5954713"/>
            <a:ext cx="160338" cy="163512"/>
          </a:xfrm>
          <a:prstGeom prst="ellipse">
            <a:avLst/>
          </a:prstGeom>
          <a:solidFill>
            <a:srgbClr val="FF3300"/>
          </a:solidFill>
          <a:ln w="9525">
            <a:solidFill>
              <a:schemeClr val="tx1"/>
            </a:solidFill>
            <a:round/>
            <a:headEnd/>
            <a:tailEnd/>
          </a:ln>
        </p:spPr>
        <p:txBody>
          <a:bodyPr wrap="none" anchor="ctr"/>
          <a:lstStyle/>
          <a:p>
            <a:endParaRPr lang="en-US"/>
          </a:p>
        </p:txBody>
      </p:sp>
      <p:sp>
        <p:nvSpPr>
          <p:cNvPr id="335896" name="Oval 24"/>
          <p:cNvSpPr>
            <a:spLocks noChangeArrowheads="1"/>
          </p:cNvSpPr>
          <p:nvPr/>
        </p:nvSpPr>
        <p:spPr bwMode="auto">
          <a:xfrm rot="604427">
            <a:off x="3568700" y="1287463"/>
            <a:ext cx="160338" cy="163512"/>
          </a:xfrm>
          <a:prstGeom prst="ellipse">
            <a:avLst/>
          </a:prstGeom>
          <a:solidFill>
            <a:srgbClr val="FF3300"/>
          </a:solidFill>
          <a:ln w="9525">
            <a:solidFill>
              <a:schemeClr val="tx1"/>
            </a:solidFill>
            <a:round/>
            <a:headEnd/>
            <a:tailEnd/>
          </a:ln>
        </p:spPr>
        <p:txBody>
          <a:bodyPr wrap="none" anchor="ctr"/>
          <a:lstStyle/>
          <a:p>
            <a:endParaRPr lang="en-US"/>
          </a:p>
        </p:txBody>
      </p:sp>
      <p:sp>
        <p:nvSpPr>
          <p:cNvPr id="335897" name="Freeform 25"/>
          <p:cNvSpPr>
            <a:spLocks/>
          </p:cNvSpPr>
          <p:nvPr/>
        </p:nvSpPr>
        <p:spPr bwMode="auto">
          <a:xfrm>
            <a:off x="4667250" y="5762625"/>
            <a:ext cx="576263" cy="517525"/>
          </a:xfrm>
          <a:custGeom>
            <a:avLst/>
            <a:gdLst>
              <a:gd name="T0" fmla="*/ 0 w 363"/>
              <a:gd name="T1" fmla="*/ 2147483647 h 326"/>
              <a:gd name="T2" fmla="*/ 2147483647 w 363"/>
              <a:gd name="T3" fmla="*/ 2147483647 h 326"/>
              <a:gd name="T4" fmla="*/ 2147483647 w 363"/>
              <a:gd name="T5" fmla="*/ 2147483647 h 326"/>
              <a:gd name="T6" fmla="*/ 2147483647 w 363"/>
              <a:gd name="T7" fmla="*/ 2147483647 h 326"/>
              <a:gd name="T8" fmla="*/ 2147483647 w 363"/>
              <a:gd name="T9" fmla="*/ 2147483647 h 326"/>
              <a:gd name="T10" fmla="*/ 2147483647 w 363"/>
              <a:gd name="T11" fmla="*/ 0 h 326"/>
              <a:gd name="T12" fmla="*/ 2147483647 w 363"/>
              <a:gd name="T13" fmla="*/ 2147483647 h 326"/>
              <a:gd name="T14" fmla="*/ 2147483647 w 363"/>
              <a:gd name="T15" fmla="*/ 2147483647 h 326"/>
              <a:gd name="T16" fmla="*/ 2147483647 w 363"/>
              <a:gd name="T17" fmla="*/ 2147483647 h 326"/>
              <a:gd name="T18" fmla="*/ 2147483647 w 363"/>
              <a:gd name="T19" fmla="*/ 2147483647 h 326"/>
              <a:gd name="T20" fmla="*/ 0 w 363"/>
              <a:gd name="T21" fmla="*/ 2147483647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3"/>
              <a:gd name="T34" fmla="*/ 0 h 326"/>
              <a:gd name="T35" fmla="*/ 363 w 363"/>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3" h="326">
                <a:moveTo>
                  <a:pt x="0" y="322"/>
                </a:moveTo>
                <a:lnTo>
                  <a:pt x="363" y="321"/>
                </a:lnTo>
                <a:lnTo>
                  <a:pt x="335" y="266"/>
                </a:lnTo>
                <a:lnTo>
                  <a:pt x="290" y="157"/>
                </a:lnTo>
                <a:lnTo>
                  <a:pt x="262" y="38"/>
                </a:lnTo>
                <a:lnTo>
                  <a:pt x="194" y="0"/>
                </a:lnTo>
                <a:lnTo>
                  <a:pt x="125" y="47"/>
                </a:lnTo>
                <a:lnTo>
                  <a:pt x="107" y="157"/>
                </a:lnTo>
                <a:lnTo>
                  <a:pt x="80" y="242"/>
                </a:lnTo>
                <a:lnTo>
                  <a:pt x="4" y="326"/>
                </a:lnTo>
                <a:lnTo>
                  <a:pt x="0" y="322"/>
                </a:lnTo>
                <a:close/>
              </a:path>
            </a:pathLst>
          </a:custGeom>
          <a:solidFill>
            <a:schemeClr val="accent2"/>
          </a:solidFill>
          <a:ln w="9525">
            <a:solidFill>
              <a:schemeClr val="tx1"/>
            </a:solidFill>
            <a:round/>
            <a:headEnd/>
            <a:tailEnd/>
          </a:ln>
        </p:spPr>
        <p:txBody>
          <a:bodyPr/>
          <a:lstStyle/>
          <a:p>
            <a:endParaRPr lang="en-US"/>
          </a:p>
        </p:txBody>
      </p:sp>
      <p:sp>
        <p:nvSpPr>
          <p:cNvPr id="335898" name="Oval 26"/>
          <p:cNvSpPr>
            <a:spLocks noChangeArrowheads="1"/>
          </p:cNvSpPr>
          <p:nvPr/>
        </p:nvSpPr>
        <p:spPr bwMode="auto">
          <a:xfrm rot="604427">
            <a:off x="5006975" y="6107113"/>
            <a:ext cx="160338" cy="163512"/>
          </a:xfrm>
          <a:prstGeom prst="ellipse">
            <a:avLst/>
          </a:prstGeom>
          <a:solidFill>
            <a:srgbClr val="FF3300"/>
          </a:solidFill>
          <a:ln w="9525">
            <a:solidFill>
              <a:schemeClr val="tx1"/>
            </a:solidFill>
            <a:round/>
            <a:headEnd/>
            <a:tailEnd/>
          </a:ln>
        </p:spPr>
        <p:txBody>
          <a:bodyPr wrap="none" anchor="ctr"/>
          <a:lstStyle/>
          <a:p>
            <a:endParaRPr lang="en-US"/>
          </a:p>
        </p:txBody>
      </p:sp>
      <p:sp>
        <p:nvSpPr>
          <p:cNvPr id="335899" name="Oval 27"/>
          <p:cNvSpPr>
            <a:spLocks noChangeArrowheads="1"/>
          </p:cNvSpPr>
          <p:nvPr/>
        </p:nvSpPr>
        <p:spPr bwMode="auto">
          <a:xfrm rot="604427">
            <a:off x="4940300" y="5954713"/>
            <a:ext cx="160338" cy="163512"/>
          </a:xfrm>
          <a:prstGeom prst="ellipse">
            <a:avLst/>
          </a:prstGeom>
          <a:solidFill>
            <a:srgbClr val="FF3300"/>
          </a:solidFill>
          <a:ln w="9525">
            <a:solidFill>
              <a:schemeClr val="tx1"/>
            </a:solidFill>
            <a:round/>
            <a:headEnd/>
            <a:tailEnd/>
          </a:ln>
        </p:spPr>
        <p:txBody>
          <a:bodyPr wrap="none" anchor="ctr"/>
          <a:lstStyle/>
          <a:p>
            <a:endParaRPr lang="en-US"/>
          </a:p>
        </p:txBody>
      </p:sp>
      <p:sp>
        <p:nvSpPr>
          <p:cNvPr id="335900" name="Oval 28"/>
          <p:cNvSpPr>
            <a:spLocks noChangeArrowheads="1"/>
          </p:cNvSpPr>
          <p:nvPr/>
        </p:nvSpPr>
        <p:spPr bwMode="auto">
          <a:xfrm rot="604427">
            <a:off x="4892675" y="5935663"/>
            <a:ext cx="160338" cy="163512"/>
          </a:xfrm>
          <a:prstGeom prst="ellipse">
            <a:avLst/>
          </a:prstGeom>
          <a:solidFill>
            <a:srgbClr val="FF3300"/>
          </a:solidFill>
          <a:ln w="9525">
            <a:solidFill>
              <a:schemeClr val="tx1"/>
            </a:solidFill>
            <a:round/>
            <a:headEnd/>
            <a:tailEnd/>
          </a:ln>
        </p:spPr>
        <p:txBody>
          <a:bodyPr wrap="none" anchor="ctr"/>
          <a:lstStyle/>
          <a:p>
            <a:endParaRPr lang="en-US"/>
          </a:p>
        </p:txBody>
      </p:sp>
      <p:sp>
        <p:nvSpPr>
          <p:cNvPr id="335901" name="Freeform 29"/>
          <p:cNvSpPr>
            <a:spLocks/>
          </p:cNvSpPr>
          <p:nvPr/>
        </p:nvSpPr>
        <p:spPr bwMode="auto">
          <a:xfrm>
            <a:off x="4667250" y="5772150"/>
            <a:ext cx="576263" cy="517525"/>
          </a:xfrm>
          <a:custGeom>
            <a:avLst/>
            <a:gdLst>
              <a:gd name="T0" fmla="*/ 0 w 363"/>
              <a:gd name="T1" fmla="*/ 2147483647 h 326"/>
              <a:gd name="T2" fmla="*/ 2147483647 w 363"/>
              <a:gd name="T3" fmla="*/ 2147483647 h 326"/>
              <a:gd name="T4" fmla="*/ 2147483647 w 363"/>
              <a:gd name="T5" fmla="*/ 2147483647 h 326"/>
              <a:gd name="T6" fmla="*/ 2147483647 w 363"/>
              <a:gd name="T7" fmla="*/ 2147483647 h 326"/>
              <a:gd name="T8" fmla="*/ 2147483647 w 363"/>
              <a:gd name="T9" fmla="*/ 2147483647 h 326"/>
              <a:gd name="T10" fmla="*/ 2147483647 w 363"/>
              <a:gd name="T11" fmla="*/ 0 h 326"/>
              <a:gd name="T12" fmla="*/ 2147483647 w 363"/>
              <a:gd name="T13" fmla="*/ 2147483647 h 326"/>
              <a:gd name="T14" fmla="*/ 2147483647 w 363"/>
              <a:gd name="T15" fmla="*/ 2147483647 h 326"/>
              <a:gd name="T16" fmla="*/ 2147483647 w 363"/>
              <a:gd name="T17" fmla="*/ 2147483647 h 326"/>
              <a:gd name="T18" fmla="*/ 2147483647 w 363"/>
              <a:gd name="T19" fmla="*/ 2147483647 h 326"/>
              <a:gd name="T20" fmla="*/ 0 w 363"/>
              <a:gd name="T21" fmla="*/ 2147483647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3"/>
              <a:gd name="T34" fmla="*/ 0 h 326"/>
              <a:gd name="T35" fmla="*/ 363 w 363"/>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3" h="326">
                <a:moveTo>
                  <a:pt x="0" y="322"/>
                </a:moveTo>
                <a:lnTo>
                  <a:pt x="363" y="321"/>
                </a:lnTo>
                <a:lnTo>
                  <a:pt x="335" y="266"/>
                </a:lnTo>
                <a:lnTo>
                  <a:pt x="290" y="157"/>
                </a:lnTo>
                <a:lnTo>
                  <a:pt x="262" y="38"/>
                </a:lnTo>
                <a:lnTo>
                  <a:pt x="194" y="0"/>
                </a:lnTo>
                <a:lnTo>
                  <a:pt x="125" y="47"/>
                </a:lnTo>
                <a:lnTo>
                  <a:pt x="107" y="157"/>
                </a:lnTo>
                <a:lnTo>
                  <a:pt x="80" y="242"/>
                </a:lnTo>
                <a:lnTo>
                  <a:pt x="4" y="326"/>
                </a:lnTo>
                <a:lnTo>
                  <a:pt x="0" y="322"/>
                </a:lnTo>
                <a:close/>
              </a:path>
            </a:pathLst>
          </a:custGeom>
          <a:solidFill>
            <a:schemeClr val="accent2"/>
          </a:solidFill>
          <a:ln w="9525">
            <a:solidFill>
              <a:schemeClr val="tx1"/>
            </a:solidFill>
            <a:round/>
            <a:headEnd/>
            <a:tailEnd/>
          </a:ln>
        </p:spPr>
        <p:txBody>
          <a:bodyPr/>
          <a:lstStyle/>
          <a:p>
            <a:endParaRPr lang="en-US"/>
          </a:p>
        </p:txBody>
      </p:sp>
      <p:sp>
        <p:nvSpPr>
          <p:cNvPr id="335902" name="Freeform 30"/>
          <p:cNvSpPr>
            <a:spLocks/>
          </p:cNvSpPr>
          <p:nvPr/>
        </p:nvSpPr>
        <p:spPr bwMode="auto">
          <a:xfrm>
            <a:off x="4657725" y="5772150"/>
            <a:ext cx="576263" cy="517525"/>
          </a:xfrm>
          <a:custGeom>
            <a:avLst/>
            <a:gdLst>
              <a:gd name="T0" fmla="*/ 0 w 363"/>
              <a:gd name="T1" fmla="*/ 2147483647 h 326"/>
              <a:gd name="T2" fmla="*/ 2147483647 w 363"/>
              <a:gd name="T3" fmla="*/ 2147483647 h 326"/>
              <a:gd name="T4" fmla="*/ 2147483647 w 363"/>
              <a:gd name="T5" fmla="*/ 2147483647 h 326"/>
              <a:gd name="T6" fmla="*/ 2147483647 w 363"/>
              <a:gd name="T7" fmla="*/ 2147483647 h 326"/>
              <a:gd name="T8" fmla="*/ 2147483647 w 363"/>
              <a:gd name="T9" fmla="*/ 2147483647 h 326"/>
              <a:gd name="T10" fmla="*/ 2147483647 w 363"/>
              <a:gd name="T11" fmla="*/ 0 h 326"/>
              <a:gd name="T12" fmla="*/ 2147483647 w 363"/>
              <a:gd name="T13" fmla="*/ 2147483647 h 326"/>
              <a:gd name="T14" fmla="*/ 2147483647 w 363"/>
              <a:gd name="T15" fmla="*/ 2147483647 h 326"/>
              <a:gd name="T16" fmla="*/ 2147483647 w 363"/>
              <a:gd name="T17" fmla="*/ 2147483647 h 326"/>
              <a:gd name="T18" fmla="*/ 2147483647 w 363"/>
              <a:gd name="T19" fmla="*/ 2147483647 h 326"/>
              <a:gd name="T20" fmla="*/ 0 w 363"/>
              <a:gd name="T21" fmla="*/ 2147483647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3"/>
              <a:gd name="T34" fmla="*/ 0 h 326"/>
              <a:gd name="T35" fmla="*/ 363 w 363"/>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3" h="326">
                <a:moveTo>
                  <a:pt x="0" y="322"/>
                </a:moveTo>
                <a:lnTo>
                  <a:pt x="363" y="321"/>
                </a:lnTo>
                <a:lnTo>
                  <a:pt x="335" y="266"/>
                </a:lnTo>
                <a:lnTo>
                  <a:pt x="290" y="157"/>
                </a:lnTo>
                <a:lnTo>
                  <a:pt x="262" y="38"/>
                </a:lnTo>
                <a:lnTo>
                  <a:pt x="194" y="0"/>
                </a:lnTo>
                <a:lnTo>
                  <a:pt x="125" y="47"/>
                </a:lnTo>
                <a:lnTo>
                  <a:pt x="107" y="157"/>
                </a:lnTo>
                <a:lnTo>
                  <a:pt x="80" y="242"/>
                </a:lnTo>
                <a:lnTo>
                  <a:pt x="4" y="326"/>
                </a:lnTo>
                <a:lnTo>
                  <a:pt x="0" y="322"/>
                </a:lnTo>
                <a:close/>
              </a:path>
            </a:pathLst>
          </a:custGeom>
          <a:solidFill>
            <a:schemeClr val="accent2"/>
          </a:solidFill>
          <a:ln w="9525">
            <a:solidFill>
              <a:schemeClr val="tx1"/>
            </a:solidFill>
            <a:round/>
            <a:headEnd/>
            <a:tailEnd/>
          </a:ln>
        </p:spPr>
        <p:txBody>
          <a:bodyPr/>
          <a:lstStyle/>
          <a:p>
            <a:endParaRPr lang="en-US"/>
          </a:p>
        </p:txBody>
      </p:sp>
      <p:sp>
        <p:nvSpPr>
          <p:cNvPr id="335903" name="Freeform 31"/>
          <p:cNvSpPr>
            <a:spLocks/>
          </p:cNvSpPr>
          <p:nvPr/>
        </p:nvSpPr>
        <p:spPr bwMode="auto">
          <a:xfrm>
            <a:off x="4676775" y="5772150"/>
            <a:ext cx="576263" cy="517525"/>
          </a:xfrm>
          <a:custGeom>
            <a:avLst/>
            <a:gdLst>
              <a:gd name="T0" fmla="*/ 0 w 363"/>
              <a:gd name="T1" fmla="*/ 2147483647 h 326"/>
              <a:gd name="T2" fmla="*/ 2147483647 w 363"/>
              <a:gd name="T3" fmla="*/ 2147483647 h 326"/>
              <a:gd name="T4" fmla="*/ 2147483647 w 363"/>
              <a:gd name="T5" fmla="*/ 2147483647 h 326"/>
              <a:gd name="T6" fmla="*/ 2147483647 w 363"/>
              <a:gd name="T7" fmla="*/ 2147483647 h 326"/>
              <a:gd name="T8" fmla="*/ 2147483647 w 363"/>
              <a:gd name="T9" fmla="*/ 2147483647 h 326"/>
              <a:gd name="T10" fmla="*/ 2147483647 w 363"/>
              <a:gd name="T11" fmla="*/ 0 h 326"/>
              <a:gd name="T12" fmla="*/ 2147483647 w 363"/>
              <a:gd name="T13" fmla="*/ 2147483647 h 326"/>
              <a:gd name="T14" fmla="*/ 2147483647 w 363"/>
              <a:gd name="T15" fmla="*/ 2147483647 h 326"/>
              <a:gd name="T16" fmla="*/ 2147483647 w 363"/>
              <a:gd name="T17" fmla="*/ 2147483647 h 326"/>
              <a:gd name="T18" fmla="*/ 2147483647 w 363"/>
              <a:gd name="T19" fmla="*/ 2147483647 h 326"/>
              <a:gd name="T20" fmla="*/ 0 w 363"/>
              <a:gd name="T21" fmla="*/ 2147483647 h 3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3"/>
              <a:gd name="T34" fmla="*/ 0 h 326"/>
              <a:gd name="T35" fmla="*/ 363 w 363"/>
              <a:gd name="T36" fmla="*/ 326 h 3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3" h="326">
                <a:moveTo>
                  <a:pt x="0" y="322"/>
                </a:moveTo>
                <a:lnTo>
                  <a:pt x="363" y="321"/>
                </a:lnTo>
                <a:lnTo>
                  <a:pt x="335" y="266"/>
                </a:lnTo>
                <a:lnTo>
                  <a:pt x="290" y="157"/>
                </a:lnTo>
                <a:lnTo>
                  <a:pt x="262" y="38"/>
                </a:lnTo>
                <a:lnTo>
                  <a:pt x="194" y="0"/>
                </a:lnTo>
                <a:lnTo>
                  <a:pt x="125" y="47"/>
                </a:lnTo>
                <a:lnTo>
                  <a:pt x="107" y="157"/>
                </a:lnTo>
                <a:lnTo>
                  <a:pt x="80" y="242"/>
                </a:lnTo>
                <a:lnTo>
                  <a:pt x="4" y="326"/>
                </a:lnTo>
                <a:lnTo>
                  <a:pt x="0" y="322"/>
                </a:lnTo>
                <a:close/>
              </a:path>
            </a:pathLst>
          </a:custGeom>
          <a:solidFill>
            <a:schemeClr val="accent2"/>
          </a:solidFill>
          <a:ln w="9525">
            <a:solidFill>
              <a:schemeClr val="tx1"/>
            </a:solidFill>
            <a:round/>
            <a:headEnd/>
            <a:tailEnd/>
          </a:ln>
        </p:spPr>
        <p:txBody>
          <a:bodyPr/>
          <a:lstStyle/>
          <a:p>
            <a:endParaRPr lang="en-US"/>
          </a:p>
        </p:txBody>
      </p:sp>
      <p:sp>
        <p:nvSpPr>
          <p:cNvPr id="335904" name="Oval 32"/>
          <p:cNvSpPr>
            <a:spLocks noChangeArrowheads="1"/>
          </p:cNvSpPr>
          <p:nvPr/>
        </p:nvSpPr>
        <p:spPr bwMode="auto">
          <a:xfrm rot="604427">
            <a:off x="3559175" y="1325563"/>
            <a:ext cx="160338" cy="163512"/>
          </a:xfrm>
          <a:prstGeom prst="ellipse">
            <a:avLst/>
          </a:prstGeom>
          <a:solidFill>
            <a:srgbClr val="FF3300"/>
          </a:solidFill>
          <a:ln w="9525">
            <a:solidFill>
              <a:schemeClr val="tx1"/>
            </a:solidFill>
            <a:round/>
            <a:headEnd/>
            <a:tailEnd/>
          </a:ln>
        </p:spPr>
        <p:txBody>
          <a:bodyPr wrap="none" anchor="ctr"/>
          <a:lstStyle/>
          <a:p>
            <a:endParaRPr lang="en-US"/>
          </a:p>
        </p:txBody>
      </p:sp>
      <p:sp>
        <p:nvSpPr>
          <p:cNvPr id="335905" name="Oval 33"/>
          <p:cNvSpPr>
            <a:spLocks noChangeArrowheads="1"/>
          </p:cNvSpPr>
          <p:nvPr/>
        </p:nvSpPr>
        <p:spPr bwMode="auto">
          <a:xfrm rot="604427">
            <a:off x="3568700" y="1316038"/>
            <a:ext cx="160338" cy="163512"/>
          </a:xfrm>
          <a:prstGeom prst="ellipse">
            <a:avLst/>
          </a:prstGeom>
          <a:solidFill>
            <a:srgbClr val="FF3300"/>
          </a:solidFill>
          <a:ln w="9525">
            <a:solidFill>
              <a:schemeClr val="tx1"/>
            </a:solidFill>
            <a:round/>
            <a:headEnd/>
            <a:tailEnd/>
          </a:ln>
        </p:spPr>
        <p:txBody>
          <a:bodyPr wrap="none" anchor="ctr"/>
          <a:lstStyle/>
          <a:p>
            <a:endParaRPr lang="en-US"/>
          </a:p>
        </p:txBody>
      </p:sp>
      <p:sp>
        <p:nvSpPr>
          <p:cNvPr id="335906" name="Oval 34"/>
          <p:cNvSpPr>
            <a:spLocks noChangeArrowheads="1"/>
          </p:cNvSpPr>
          <p:nvPr/>
        </p:nvSpPr>
        <p:spPr bwMode="auto">
          <a:xfrm rot="604427">
            <a:off x="3568700" y="1296988"/>
            <a:ext cx="160338" cy="163512"/>
          </a:xfrm>
          <a:prstGeom prst="ellipse">
            <a:avLst/>
          </a:prstGeom>
          <a:solidFill>
            <a:srgbClr val="FF3300"/>
          </a:solidFill>
          <a:ln w="9525">
            <a:solidFill>
              <a:schemeClr val="tx1"/>
            </a:solidFill>
            <a:round/>
            <a:headEnd/>
            <a:tailEnd/>
          </a:ln>
        </p:spPr>
        <p:txBody>
          <a:bodyPr wrap="none" anchor="ctr"/>
          <a:lstStyle/>
          <a:p>
            <a:endParaRPr lang="en-US"/>
          </a:p>
        </p:txBody>
      </p:sp>
      <p:sp>
        <p:nvSpPr>
          <p:cNvPr id="11293" name="Freeform 35"/>
          <p:cNvSpPr>
            <a:spLocks/>
          </p:cNvSpPr>
          <p:nvPr/>
        </p:nvSpPr>
        <p:spPr bwMode="auto">
          <a:xfrm>
            <a:off x="4295775" y="5648325"/>
            <a:ext cx="1266825" cy="685800"/>
          </a:xfrm>
          <a:custGeom>
            <a:avLst/>
            <a:gdLst>
              <a:gd name="T0" fmla="*/ 2147483647 w 798"/>
              <a:gd name="T1" fmla="*/ 2147483647 h 372"/>
              <a:gd name="T2" fmla="*/ 2147483647 w 798"/>
              <a:gd name="T3" fmla="*/ 2147483647 h 372"/>
              <a:gd name="T4" fmla="*/ 2147483647 w 798"/>
              <a:gd name="T5" fmla="*/ 2147483647 h 372"/>
              <a:gd name="T6" fmla="*/ 2147483647 w 798"/>
              <a:gd name="T7" fmla="*/ 2147483647 h 372"/>
              <a:gd name="T8" fmla="*/ 2147483647 w 798"/>
              <a:gd name="T9" fmla="*/ 2147483647 h 372"/>
              <a:gd name="T10" fmla="*/ 2147483647 w 798"/>
              <a:gd name="T11" fmla="*/ 2147483647 h 372"/>
              <a:gd name="T12" fmla="*/ 2147483647 w 798"/>
              <a:gd name="T13" fmla="*/ 2147483647 h 372"/>
              <a:gd name="T14" fmla="*/ 2147483647 w 798"/>
              <a:gd name="T15" fmla="*/ 2147483647 h 372"/>
              <a:gd name="T16" fmla="*/ 2147483647 w 798"/>
              <a:gd name="T17" fmla="*/ 0 h 372"/>
              <a:gd name="T18" fmla="*/ 2147483647 w 798"/>
              <a:gd name="T19" fmla="*/ 2147483647 h 372"/>
              <a:gd name="T20" fmla="*/ 2147483647 w 798"/>
              <a:gd name="T21" fmla="*/ 2147483647 h 372"/>
              <a:gd name="T22" fmla="*/ 2147483647 w 798"/>
              <a:gd name="T23" fmla="*/ 2147483647 h 372"/>
              <a:gd name="T24" fmla="*/ 2147483647 w 798"/>
              <a:gd name="T25" fmla="*/ 2147483647 h 372"/>
              <a:gd name="T26" fmla="*/ 2147483647 w 798"/>
              <a:gd name="T27" fmla="*/ 2147483647 h 372"/>
              <a:gd name="T28" fmla="*/ 2147483647 w 798"/>
              <a:gd name="T29" fmla="*/ 2147483647 h 372"/>
              <a:gd name="T30" fmla="*/ 2147483647 w 798"/>
              <a:gd name="T31" fmla="*/ 2147483647 h 372"/>
              <a:gd name="T32" fmla="*/ 0 w 798"/>
              <a:gd name="T33" fmla="*/ 2147483647 h 372"/>
              <a:gd name="T34" fmla="*/ 2147483647 w 798"/>
              <a:gd name="T35" fmla="*/ 2147483647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8"/>
              <a:gd name="T55" fmla="*/ 0 h 372"/>
              <a:gd name="T56" fmla="*/ 798 w 798"/>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8" h="372">
                <a:moveTo>
                  <a:pt x="21" y="57"/>
                </a:moveTo>
                <a:lnTo>
                  <a:pt x="87" y="66"/>
                </a:lnTo>
                <a:lnTo>
                  <a:pt x="165" y="69"/>
                </a:lnTo>
                <a:lnTo>
                  <a:pt x="276" y="75"/>
                </a:lnTo>
                <a:lnTo>
                  <a:pt x="372" y="72"/>
                </a:lnTo>
                <a:lnTo>
                  <a:pt x="459" y="69"/>
                </a:lnTo>
                <a:lnTo>
                  <a:pt x="558" y="48"/>
                </a:lnTo>
                <a:lnTo>
                  <a:pt x="645" y="24"/>
                </a:lnTo>
                <a:lnTo>
                  <a:pt x="714" y="0"/>
                </a:lnTo>
                <a:lnTo>
                  <a:pt x="798" y="303"/>
                </a:lnTo>
                <a:lnTo>
                  <a:pt x="690" y="336"/>
                </a:lnTo>
                <a:lnTo>
                  <a:pt x="585" y="354"/>
                </a:lnTo>
                <a:lnTo>
                  <a:pt x="474" y="366"/>
                </a:lnTo>
                <a:lnTo>
                  <a:pt x="378" y="369"/>
                </a:lnTo>
                <a:lnTo>
                  <a:pt x="243" y="372"/>
                </a:lnTo>
                <a:lnTo>
                  <a:pt x="138" y="366"/>
                </a:lnTo>
                <a:lnTo>
                  <a:pt x="0" y="357"/>
                </a:lnTo>
                <a:lnTo>
                  <a:pt x="21" y="57"/>
                </a:lnTo>
                <a:close/>
              </a:path>
            </a:pathLst>
          </a:custGeom>
          <a:solidFill>
            <a:schemeClr val="accent1"/>
          </a:solidFill>
          <a:ln w="76200">
            <a:solidFill>
              <a:srgbClr val="FF3300"/>
            </a:solidFill>
            <a:round/>
            <a:headEnd/>
            <a:tailEnd/>
          </a:ln>
        </p:spPr>
        <p:txBody>
          <a:bodyPr/>
          <a:lstStyle/>
          <a:p>
            <a:endParaRPr lang="en-US"/>
          </a:p>
        </p:txBody>
      </p:sp>
      <p:sp>
        <p:nvSpPr>
          <p:cNvPr id="11294" name="Rectangle 36"/>
          <p:cNvSpPr>
            <a:spLocks noChangeArrowheads="1"/>
          </p:cNvSpPr>
          <p:nvPr/>
        </p:nvSpPr>
        <p:spPr bwMode="auto">
          <a:xfrm rot="9032558">
            <a:off x="3473450" y="1136650"/>
            <a:ext cx="306388" cy="533400"/>
          </a:xfrm>
          <a:prstGeom prst="rect">
            <a:avLst/>
          </a:prstGeom>
          <a:solidFill>
            <a:schemeClr val="accent2"/>
          </a:solidFill>
          <a:ln w="38100">
            <a:solidFill>
              <a:schemeClr val="tx1"/>
            </a:solidFill>
            <a:miter lim="800000"/>
            <a:headEnd/>
            <a:tailEnd/>
          </a:ln>
        </p:spPr>
        <p:txBody>
          <a:bodyPr wrap="none" anchor="ctr"/>
          <a:lstStyle/>
          <a:p>
            <a:endParaRPr lang="en-US"/>
          </a:p>
        </p:txBody>
      </p:sp>
      <p:sp>
        <p:nvSpPr>
          <p:cNvPr id="11295" name="Text Box 37"/>
          <p:cNvSpPr txBox="1">
            <a:spLocks noChangeArrowheads="1"/>
          </p:cNvSpPr>
          <p:nvPr/>
        </p:nvSpPr>
        <p:spPr bwMode="auto">
          <a:xfrm>
            <a:off x="590550" y="285750"/>
            <a:ext cx="8134350" cy="457200"/>
          </a:xfrm>
          <a:prstGeom prst="rect">
            <a:avLst/>
          </a:prstGeom>
          <a:noFill/>
          <a:ln w="9525">
            <a:noFill/>
            <a:miter lim="800000"/>
            <a:headEnd/>
            <a:tailEnd/>
          </a:ln>
        </p:spPr>
        <p:txBody>
          <a:bodyPr>
            <a:spAutoFit/>
          </a:bodyPr>
          <a:lstStyle/>
          <a:p>
            <a:pPr>
              <a:spcBef>
                <a:spcPct val="50000"/>
              </a:spcBef>
            </a:pPr>
            <a:endParaRPr lang="en-US" sz="2400"/>
          </a:p>
        </p:txBody>
      </p:sp>
      <p:sp>
        <p:nvSpPr>
          <p:cNvPr id="11296" name="Text Box 38"/>
          <p:cNvSpPr txBox="1">
            <a:spLocks noChangeArrowheads="1"/>
          </p:cNvSpPr>
          <p:nvPr/>
        </p:nvSpPr>
        <p:spPr bwMode="auto">
          <a:xfrm>
            <a:off x="1371600" y="167055"/>
            <a:ext cx="6438900" cy="584775"/>
          </a:xfrm>
          <a:prstGeom prst="rect">
            <a:avLst/>
          </a:prstGeom>
          <a:noFill/>
          <a:ln w="9525">
            <a:noFill/>
            <a:miter lim="800000"/>
            <a:headEnd/>
            <a:tailEnd/>
          </a:ln>
        </p:spPr>
        <p:txBody>
          <a:bodyPr wrap="square">
            <a:spAutoFit/>
          </a:bodyPr>
          <a:lstStyle/>
          <a:p>
            <a:pPr algn="ctr">
              <a:spcBef>
                <a:spcPct val="50000"/>
              </a:spcBef>
            </a:pPr>
            <a:r>
              <a:rPr lang="en-US" sz="3200" b="1" dirty="0" smtClean="0"/>
              <a:t>Simple Synchrotron </a:t>
            </a:r>
            <a:r>
              <a:rPr lang="en-US" sz="3200" b="1" dirty="0"/>
              <a:t>Description</a:t>
            </a:r>
          </a:p>
        </p:txBody>
      </p:sp>
      <p:sp>
        <p:nvSpPr>
          <p:cNvPr id="11297" name="Line 39"/>
          <p:cNvSpPr>
            <a:spLocks noChangeShapeType="1"/>
          </p:cNvSpPr>
          <p:nvPr/>
        </p:nvSpPr>
        <p:spPr bwMode="auto">
          <a:xfrm>
            <a:off x="2171700" y="1276350"/>
            <a:ext cx="647700" cy="552450"/>
          </a:xfrm>
          <a:prstGeom prst="line">
            <a:avLst/>
          </a:prstGeom>
          <a:noFill/>
          <a:ln w="9525">
            <a:solidFill>
              <a:schemeClr val="tx1"/>
            </a:solidFill>
            <a:round/>
            <a:headEnd/>
            <a:tailEnd type="triangle" w="med" len="med"/>
          </a:ln>
        </p:spPr>
        <p:txBody>
          <a:bodyPr/>
          <a:lstStyle/>
          <a:p>
            <a:endParaRPr lang="en-US"/>
          </a:p>
        </p:txBody>
      </p:sp>
      <p:grpSp>
        <p:nvGrpSpPr>
          <p:cNvPr id="5" name="Group 40"/>
          <p:cNvGrpSpPr>
            <a:grpSpLocks/>
          </p:cNvGrpSpPr>
          <p:nvPr/>
        </p:nvGrpSpPr>
        <p:grpSpPr bwMode="auto">
          <a:xfrm>
            <a:off x="1938338" y="981075"/>
            <a:ext cx="5638800" cy="4800600"/>
            <a:chOff x="1209" y="606"/>
            <a:chExt cx="3552" cy="3024"/>
          </a:xfrm>
        </p:grpSpPr>
        <p:sp>
          <p:nvSpPr>
            <p:cNvPr id="11303" name="Freeform 41"/>
            <p:cNvSpPr>
              <a:spLocks/>
            </p:cNvSpPr>
            <p:nvPr/>
          </p:nvSpPr>
          <p:spPr bwMode="auto">
            <a:xfrm rot="-2212194">
              <a:off x="3606" y="3198"/>
              <a:ext cx="798" cy="432"/>
            </a:xfrm>
            <a:custGeom>
              <a:avLst/>
              <a:gdLst>
                <a:gd name="T0" fmla="*/ 21 w 798"/>
                <a:gd name="T1" fmla="*/ 161 h 372"/>
                <a:gd name="T2" fmla="*/ 87 w 798"/>
                <a:gd name="T3" fmla="*/ 187 h 372"/>
                <a:gd name="T4" fmla="*/ 165 w 798"/>
                <a:gd name="T5" fmla="*/ 195 h 372"/>
                <a:gd name="T6" fmla="*/ 276 w 798"/>
                <a:gd name="T7" fmla="*/ 213 h 372"/>
                <a:gd name="T8" fmla="*/ 372 w 798"/>
                <a:gd name="T9" fmla="*/ 207 h 372"/>
                <a:gd name="T10" fmla="*/ 459 w 798"/>
                <a:gd name="T11" fmla="*/ 195 h 372"/>
                <a:gd name="T12" fmla="*/ 558 w 798"/>
                <a:gd name="T13" fmla="*/ 136 h 372"/>
                <a:gd name="T14" fmla="*/ 645 w 798"/>
                <a:gd name="T15" fmla="*/ 69 h 372"/>
                <a:gd name="T16" fmla="*/ 714 w 798"/>
                <a:gd name="T17" fmla="*/ 0 h 372"/>
                <a:gd name="T18" fmla="*/ 798 w 798"/>
                <a:gd name="T19" fmla="*/ 864 h 372"/>
                <a:gd name="T20" fmla="*/ 690 w 798"/>
                <a:gd name="T21" fmla="*/ 958 h 372"/>
                <a:gd name="T22" fmla="*/ 585 w 798"/>
                <a:gd name="T23" fmla="*/ 1007 h 372"/>
                <a:gd name="T24" fmla="*/ 474 w 798"/>
                <a:gd name="T25" fmla="*/ 1045 h 372"/>
                <a:gd name="T26" fmla="*/ 378 w 798"/>
                <a:gd name="T27" fmla="*/ 1051 h 372"/>
                <a:gd name="T28" fmla="*/ 243 w 798"/>
                <a:gd name="T29" fmla="*/ 1060 h 372"/>
                <a:gd name="T30" fmla="*/ 138 w 798"/>
                <a:gd name="T31" fmla="*/ 1045 h 372"/>
                <a:gd name="T32" fmla="*/ 0 w 798"/>
                <a:gd name="T33" fmla="*/ 1018 h 372"/>
                <a:gd name="T34" fmla="*/ 21 w 798"/>
                <a:gd name="T35" fmla="*/ 161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8"/>
                <a:gd name="T55" fmla="*/ 0 h 372"/>
                <a:gd name="T56" fmla="*/ 798 w 798"/>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8" h="372">
                  <a:moveTo>
                    <a:pt x="21" y="57"/>
                  </a:moveTo>
                  <a:lnTo>
                    <a:pt x="87" y="66"/>
                  </a:lnTo>
                  <a:lnTo>
                    <a:pt x="165" y="69"/>
                  </a:lnTo>
                  <a:lnTo>
                    <a:pt x="276" y="75"/>
                  </a:lnTo>
                  <a:lnTo>
                    <a:pt x="372" y="72"/>
                  </a:lnTo>
                  <a:lnTo>
                    <a:pt x="459" y="69"/>
                  </a:lnTo>
                  <a:lnTo>
                    <a:pt x="558" y="48"/>
                  </a:lnTo>
                  <a:lnTo>
                    <a:pt x="645" y="24"/>
                  </a:lnTo>
                  <a:lnTo>
                    <a:pt x="714" y="0"/>
                  </a:lnTo>
                  <a:lnTo>
                    <a:pt x="798" y="303"/>
                  </a:lnTo>
                  <a:lnTo>
                    <a:pt x="690" y="336"/>
                  </a:lnTo>
                  <a:lnTo>
                    <a:pt x="585" y="354"/>
                  </a:lnTo>
                  <a:lnTo>
                    <a:pt x="474" y="366"/>
                  </a:lnTo>
                  <a:lnTo>
                    <a:pt x="378" y="369"/>
                  </a:lnTo>
                  <a:lnTo>
                    <a:pt x="243" y="372"/>
                  </a:lnTo>
                  <a:lnTo>
                    <a:pt x="138" y="366"/>
                  </a:lnTo>
                  <a:lnTo>
                    <a:pt x="0" y="357"/>
                  </a:lnTo>
                  <a:lnTo>
                    <a:pt x="21" y="57"/>
                  </a:lnTo>
                  <a:close/>
                </a:path>
              </a:pathLst>
            </a:custGeom>
            <a:solidFill>
              <a:schemeClr val="accent1"/>
            </a:solidFill>
            <a:ln w="76200">
              <a:solidFill>
                <a:srgbClr val="FF3300"/>
              </a:solidFill>
              <a:round/>
              <a:headEnd/>
              <a:tailEnd/>
            </a:ln>
          </p:spPr>
          <p:txBody>
            <a:bodyPr/>
            <a:lstStyle/>
            <a:p>
              <a:endParaRPr lang="en-US"/>
            </a:p>
          </p:txBody>
        </p:sp>
        <p:sp>
          <p:nvSpPr>
            <p:cNvPr id="11304" name="Freeform 42"/>
            <p:cNvSpPr>
              <a:spLocks/>
            </p:cNvSpPr>
            <p:nvPr/>
          </p:nvSpPr>
          <p:spPr bwMode="auto">
            <a:xfrm rot="-3918479">
              <a:off x="4062" y="2490"/>
              <a:ext cx="798" cy="432"/>
            </a:xfrm>
            <a:custGeom>
              <a:avLst/>
              <a:gdLst>
                <a:gd name="T0" fmla="*/ 21 w 798"/>
                <a:gd name="T1" fmla="*/ 161 h 372"/>
                <a:gd name="T2" fmla="*/ 87 w 798"/>
                <a:gd name="T3" fmla="*/ 187 h 372"/>
                <a:gd name="T4" fmla="*/ 165 w 798"/>
                <a:gd name="T5" fmla="*/ 195 h 372"/>
                <a:gd name="T6" fmla="*/ 276 w 798"/>
                <a:gd name="T7" fmla="*/ 213 h 372"/>
                <a:gd name="T8" fmla="*/ 372 w 798"/>
                <a:gd name="T9" fmla="*/ 207 h 372"/>
                <a:gd name="T10" fmla="*/ 459 w 798"/>
                <a:gd name="T11" fmla="*/ 195 h 372"/>
                <a:gd name="T12" fmla="*/ 558 w 798"/>
                <a:gd name="T13" fmla="*/ 136 h 372"/>
                <a:gd name="T14" fmla="*/ 645 w 798"/>
                <a:gd name="T15" fmla="*/ 69 h 372"/>
                <a:gd name="T16" fmla="*/ 714 w 798"/>
                <a:gd name="T17" fmla="*/ 0 h 372"/>
                <a:gd name="T18" fmla="*/ 798 w 798"/>
                <a:gd name="T19" fmla="*/ 864 h 372"/>
                <a:gd name="T20" fmla="*/ 690 w 798"/>
                <a:gd name="T21" fmla="*/ 958 h 372"/>
                <a:gd name="T22" fmla="*/ 585 w 798"/>
                <a:gd name="T23" fmla="*/ 1007 h 372"/>
                <a:gd name="T24" fmla="*/ 474 w 798"/>
                <a:gd name="T25" fmla="*/ 1045 h 372"/>
                <a:gd name="T26" fmla="*/ 378 w 798"/>
                <a:gd name="T27" fmla="*/ 1051 h 372"/>
                <a:gd name="T28" fmla="*/ 243 w 798"/>
                <a:gd name="T29" fmla="*/ 1060 h 372"/>
                <a:gd name="T30" fmla="*/ 138 w 798"/>
                <a:gd name="T31" fmla="*/ 1045 h 372"/>
                <a:gd name="T32" fmla="*/ 0 w 798"/>
                <a:gd name="T33" fmla="*/ 1018 h 372"/>
                <a:gd name="T34" fmla="*/ 21 w 798"/>
                <a:gd name="T35" fmla="*/ 161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8"/>
                <a:gd name="T55" fmla="*/ 0 h 372"/>
                <a:gd name="T56" fmla="*/ 798 w 798"/>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8" h="372">
                  <a:moveTo>
                    <a:pt x="21" y="57"/>
                  </a:moveTo>
                  <a:lnTo>
                    <a:pt x="87" y="66"/>
                  </a:lnTo>
                  <a:lnTo>
                    <a:pt x="165" y="69"/>
                  </a:lnTo>
                  <a:lnTo>
                    <a:pt x="276" y="75"/>
                  </a:lnTo>
                  <a:lnTo>
                    <a:pt x="372" y="72"/>
                  </a:lnTo>
                  <a:lnTo>
                    <a:pt x="459" y="69"/>
                  </a:lnTo>
                  <a:lnTo>
                    <a:pt x="558" y="48"/>
                  </a:lnTo>
                  <a:lnTo>
                    <a:pt x="645" y="24"/>
                  </a:lnTo>
                  <a:lnTo>
                    <a:pt x="714" y="0"/>
                  </a:lnTo>
                  <a:lnTo>
                    <a:pt x="798" y="303"/>
                  </a:lnTo>
                  <a:lnTo>
                    <a:pt x="690" y="336"/>
                  </a:lnTo>
                  <a:lnTo>
                    <a:pt x="585" y="354"/>
                  </a:lnTo>
                  <a:lnTo>
                    <a:pt x="474" y="366"/>
                  </a:lnTo>
                  <a:lnTo>
                    <a:pt x="378" y="369"/>
                  </a:lnTo>
                  <a:lnTo>
                    <a:pt x="243" y="372"/>
                  </a:lnTo>
                  <a:lnTo>
                    <a:pt x="138" y="366"/>
                  </a:lnTo>
                  <a:lnTo>
                    <a:pt x="0" y="357"/>
                  </a:lnTo>
                  <a:lnTo>
                    <a:pt x="21" y="57"/>
                  </a:lnTo>
                  <a:close/>
                </a:path>
              </a:pathLst>
            </a:custGeom>
            <a:solidFill>
              <a:schemeClr val="accent1"/>
            </a:solidFill>
            <a:ln w="76200">
              <a:solidFill>
                <a:srgbClr val="FF3300"/>
              </a:solidFill>
              <a:round/>
              <a:headEnd/>
              <a:tailEnd/>
            </a:ln>
          </p:spPr>
          <p:txBody>
            <a:bodyPr/>
            <a:lstStyle/>
            <a:p>
              <a:endParaRPr lang="en-US"/>
            </a:p>
          </p:txBody>
        </p:sp>
        <p:sp>
          <p:nvSpPr>
            <p:cNvPr id="11305" name="Freeform 43"/>
            <p:cNvSpPr>
              <a:spLocks/>
            </p:cNvSpPr>
            <p:nvPr/>
          </p:nvSpPr>
          <p:spPr bwMode="auto">
            <a:xfrm rot="-6057722">
              <a:off x="4146" y="1626"/>
              <a:ext cx="798" cy="432"/>
            </a:xfrm>
            <a:custGeom>
              <a:avLst/>
              <a:gdLst>
                <a:gd name="T0" fmla="*/ 21 w 798"/>
                <a:gd name="T1" fmla="*/ 161 h 372"/>
                <a:gd name="T2" fmla="*/ 87 w 798"/>
                <a:gd name="T3" fmla="*/ 187 h 372"/>
                <a:gd name="T4" fmla="*/ 165 w 798"/>
                <a:gd name="T5" fmla="*/ 195 h 372"/>
                <a:gd name="T6" fmla="*/ 276 w 798"/>
                <a:gd name="T7" fmla="*/ 213 h 372"/>
                <a:gd name="T8" fmla="*/ 372 w 798"/>
                <a:gd name="T9" fmla="*/ 207 h 372"/>
                <a:gd name="T10" fmla="*/ 459 w 798"/>
                <a:gd name="T11" fmla="*/ 195 h 372"/>
                <a:gd name="T12" fmla="*/ 558 w 798"/>
                <a:gd name="T13" fmla="*/ 136 h 372"/>
                <a:gd name="T14" fmla="*/ 645 w 798"/>
                <a:gd name="T15" fmla="*/ 69 h 372"/>
                <a:gd name="T16" fmla="*/ 714 w 798"/>
                <a:gd name="T17" fmla="*/ 0 h 372"/>
                <a:gd name="T18" fmla="*/ 798 w 798"/>
                <a:gd name="T19" fmla="*/ 864 h 372"/>
                <a:gd name="T20" fmla="*/ 690 w 798"/>
                <a:gd name="T21" fmla="*/ 958 h 372"/>
                <a:gd name="T22" fmla="*/ 585 w 798"/>
                <a:gd name="T23" fmla="*/ 1007 h 372"/>
                <a:gd name="T24" fmla="*/ 474 w 798"/>
                <a:gd name="T25" fmla="*/ 1045 h 372"/>
                <a:gd name="T26" fmla="*/ 378 w 798"/>
                <a:gd name="T27" fmla="*/ 1051 h 372"/>
                <a:gd name="T28" fmla="*/ 243 w 798"/>
                <a:gd name="T29" fmla="*/ 1060 h 372"/>
                <a:gd name="T30" fmla="*/ 138 w 798"/>
                <a:gd name="T31" fmla="*/ 1045 h 372"/>
                <a:gd name="T32" fmla="*/ 0 w 798"/>
                <a:gd name="T33" fmla="*/ 1018 h 372"/>
                <a:gd name="T34" fmla="*/ 21 w 798"/>
                <a:gd name="T35" fmla="*/ 161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8"/>
                <a:gd name="T55" fmla="*/ 0 h 372"/>
                <a:gd name="T56" fmla="*/ 798 w 798"/>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8" h="372">
                  <a:moveTo>
                    <a:pt x="21" y="57"/>
                  </a:moveTo>
                  <a:lnTo>
                    <a:pt x="87" y="66"/>
                  </a:lnTo>
                  <a:lnTo>
                    <a:pt x="165" y="69"/>
                  </a:lnTo>
                  <a:lnTo>
                    <a:pt x="276" y="75"/>
                  </a:lnTo>
                  <a:lnTo>
                    <a:pt x="372" y="72"/>
                  </a:lnTo>
                  <a:lnTo>
                    <a:pt x="459" y="69"/>
                  </a:lnTo>
                  <a:lnTo>
                    <a:pt x="558" y="48"/>
                  </a:lnTo>
                  <a:lnTo>
                    <a:pt x="645" y="24"/>
                  </a:lnTo>
                  <a:lnTo>
                    <a:pt x="714" y="0"/>
                  </a:lnTo>
                  <a:lnTo>
                    <a:pt x="798" y="303"/>
                  </a:lnTo>
                  <a:lnTo>
                    <a:pt x="690" y="336"/>
                  </a:lnTo>
                  <a:lnTo>
                    <a:pt x="585" y="354"/>
                  </a:lnTo>
                  <a:lnTo>
                    <a:pt x="474" y="366"/>
                  </a:lnTo>
                  <a:lnTo>
                    <a:pt x="378" y="369"/>
                  </a:lnTo>
                  <a:lnTo>
                    <a:pt x="243" y="372"/>
                  </a:lnTo>
                  <a:lnTo>
                    <a:pt x="138" y="366"/>
                  </a:lnTo>
                  <a:lnTo>
                    <a:pt x="0" y="357"/>
                  </a:lnTo>
                  <a:lnTo>
                    <a:pt x="21" y="57"/>
                  </a:lnTo>
                  <a:close/>
                </a:path>
              </a:pathLst>
            </a:custGeom>
            <a:solidFill>
              <a:schemeClr val="accent1"/>
            </a:solidFill>
            <a:ln w="76200">
              <a:solidFill>
                <a:srgbClr val="FF3300"/>
              </a:solidFill>
              <a:round/>
              <a:headEnd/>
              <a:tailEnd/>
            </a:ln>
          </p:spPr>
          <p:txBody>
            <a:bodyPr/>
            <a:lstStyle/>
            <a:p>
              <a:endParaRPr lang="en-US"/>
            </a:p>
          </p:txBody>
        </p:sp>
        <p:sp>
          <p:nvSpPr>
            <p:cNvPr id="11306" name="Freeform 44"/>
            <p:cNvSpPr>
              <a:spLocks/>
            </p:cNvSpPr>
            <p:nvPr/>
          </p:nvSpPr>
          <p:spPr bwMode="auto">
            <a:xfrm rot="-10035363">
              <a:off x="2886" y="606"/>
              <a:ext cx="798" cy="432"/>
            </a:xfrm>
            <a:custGeom>
              <a:avLst/>
              <a:gdLst>
                <a:gd name="T0" fmla="*/ 21 w 798"/>
                <a:gd name="T1" fmla="*/ 161 h 372"/>
                <a:gd name="T2" fmla="*/ 87 w 798"/>
                <a:gd name="T3" fmla="*/ 187 h 372"/>
                <a:gd name="T4" fmla="*/ 165 w 798"/>
                <a:gd name="T5" fmla="*/ 195 h 372"/>
                <a:gd name="T6" fmla="*/ 276 w 798"/>
                <a:gd name="T7" fmla="*/ 213 h 372"/>
                <a:gd name="T8" fmla="*/ 372 w 798"/>
                <a:gd name="T9" fmla="*/ 207 h 372"/>
                <a:gd name="T10" fmla="*/ 459 w 798"/>
                <a:gd name="T11" fmla="*/ 195 h 372"/>
                <a:gd name="T12" fmla="*/ 558 w 798"/>
                <a:gd name="T13" fmla="*/ 136 h 372"/>
                <a:gd name="T14" fmla="*/ 645 w 798"/>
                <a:gd name="T15" fmla="*/ 69 h 372"/>
                <a:gd name="T16" fmla="*/ 714 w 798"/>
                <a:gd name="T17" fmla="*/ 0 h 372"/>
                <a:gd name="T18" fmla="*/ 798 w 798"/>
                <a:gd name="T19" fmla="*/ 864 h 372"/>
                <a:gd name="T20" fmla="*/ 690 w 798"/>
                <a:gd name="T21" fmla="*/ 958 h 372"/>
                <a:gd name="T22" fmla="*/ 585 w 798"/>
                <a:gd name="T23" fmla="*/ 1007 h 372"/>
                <a:gd name="T24" fmla="*/ 474 w 798"/>
                <a:gd name="T25" fmla="*/ 1045 h 372"/>
                <a:gd name="T26" fmla="*/ 378 w 798"/>
                <a:gd name="T27" fmla="*/ 1051 h 372"/>
                <a:gd name="T28" fmla="*/ 243 w 798"/>
                <a:gd name="T29" fmla="*/ 1060 h 372"/>
                <a:gd name="T30" fmla="*/ 138 w 798"/>
                <a:gd name="T31" fmla="*/ 1045 h 372"/>
                <a:gd name="T32" fmla="*/ 0 w 798"/>
                <a:gd name="T33" fmla="*/ 1018 h 372"/>
                <a:gd name="T34" fmla="*/ 21 w 798"/>
                <a:gd name="T35" fmla="*/ 161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8"/>
                <a:gd name="T55" fmla="*/ 0 h 372"/>
                <a:gd name="T56" fmla="*/ 798 w 798"/>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8" h="372">
                  <a:moveTo>
                    <a:pt x="21" y="57"/>
                  </a:moveTo>
                  <a:lnTo>
                    <a:pt x="87" y="66"/>
                  </a:lnTo>
                  <a:lnTo>
                    <a:pt x="165" y="69"/>
                  </a:lnTo>
                  <a:lnTo>
                    <a:pt x="276" y="75"/>
                  </a:lnTo>
                  <a:lnTo>
                    <a:pt x="372" y="72"/>
                  </a:lnTo>
                  <a:lnTo>
                    <a:pt x="459" y="69"/>
                  </a:lnTo>
                  <a:lnTo>
                    <a:pt x="558" y="48"/>
                  </a:lnTo>
                  <a:lnTo>
                    <a:pt x="645" y="24"/>
                  </a:lnTo>
                  <a:lnTo>
                    <a:pt x="714" y="0"/>
                  </a:lnTo>
                  <a:lnTo>
                    <a:pt x="798" y="303"/>
                  </a:lnTo>
                  <a:lnTo>
                    <a:pt x="690" y="336"/>
                  </a:lnTo>
                  <a:lnTo>
                    <a:pt x="585" y="354"/>
                  </a:lnTo>
                  <a:lnTo>
                    <a:pt x="474" y="366"/>
                  </a:lnTo>
                  <a:lnTo>
                    <a:pt x="378" y="369"/>
                  </a:lnTo>
                  <a:lnTo>
                    <a:pt x="243" y="372"/>
                  </a:lnTo>
                  <a:lnTo>
                    <a:pt x="138" y="366"/>
                  </a:lnTo>
                  <a:lnTo>
                    <a:pt x="0" y="357"/>
                  </a:lnTo>
                  <a:lnTo>
                    <a:pt x="21" y="57"/>
                  </a:lnTo>
                  <a:close/>
                </a:path>
              </a:pathLst>
            </a:custGeom>
            <a:solidFill>
              <a:schemeClr val="accent1"/>
            </a:solidFill>
            <a:ln w="76200">
              <a:solidFill>
                <a:srgbClr val="FF3300"/>
              </a:solidFill>
              <a:round/>
              <a:headEnd/>
              <a:tailEnd/>
            </a:ln>
          </p:spPr>
          <p:txBody>
            <a:bodyPr/>
            <a:lstStyle/>
            <a:p>
              <a:endParaRPr lang="en-US"/>
            </a:p>
          </p:txBody>
        </p:sp>
        <p:sp>
          <p:nvSpPr>
            <p:cNvPr id="11307" name="Freeform 45"/>
            <p:cNvSpPr>
              <a:spLocks/>
            </p:cNvSpPr>
            <p:nvPr/>
          </p:nvSpPr>
          <p:spPr bwMode="auto">
            <a:xfrm rot="-8096825">
              <a:off x="3654" y="930"/>
              <a:ext cx="798" cy="432"/>
            </a:xfrm>
            <a:custGeom>
              <a:avLst/>
              <a:gdLst>
                <a:gd name="T0" fmla="*/ 21 w 798"/>
                <a:gd name="T1" fmla="*/ 161 h 372"/>
                <a:gd name="T2" fmla="*/ 87 w 798"/>
                <a:gd name="T3" fmla="*/ 187 h 372"/>
                <a:gd name="T4" fmla="*/ 165 w 798"/>
                <a:gd name="T5" fmla="*/ 195 h 372"/>
                <a:gd name="T6" fmla="*/ 276 w 798"/>
                <a:gd name="T7" fmla="*/ 213 h 372"/>
                <a:gd name="T8" fmla="*/ 372 w 798"/>
                <a:gd name="T9" fmla="*/ 207 h 372"/>
                <a:gd name="T10" fmla="*/ 459 w 798"/>
                <a:gd name="T11" fmla="*/ 195 h 372"/>
                <a:gd name="T12" fmla="*/ 558 w 798"/>
                <a:gd name="T13" fmla="*/ 136 h 372"/>
                <a:gd name="T14" fmla="*/ 645 w 798"/>
                <a:gd name="T15" fmla="*/ 69 h 372"/>
                <a:gd name="T16" fmla="*/ 714 w 798"/>
                <a:gd name="T17" fmla="*/ 0 h 372"/>
                <a:gd name="T18" fmla="*/ 798 w 798"/>
                <a:gd name="T19" fmla="*/ 864 h 372"/>
                <a:gd name="T20" fmla="*/ 690 w 798"/>
                <a:gd name="T21" fmla="*/ 958 h 372"/>
                <a:gd name="T22" fmla="*/ 585 w 798"/>
                <a:gd name="T23" fmla="*/ 1007 h 372"/>
                <a:gd name="T24" fmla="*/ 474 w 798"/>
                <a:gd name="T25" fmla="*/ 1045 h 372"/>
                <a:gd name="T26" fmla="*/ 378 w 798"/>
                <a:gd name="T27" fmla="*/ 1051 h 372"/>
                <a:gd name="T28" fmla="*/ 243 w 798"/>
                <a:gd name="T29" fmla="*/ 1060 h 372"/>
                <a:gd name="T30" fmla="*/ 138 w 798"/>
                <a:gd name="T31" fmla="*/ 1045 h 372"/>
                <a:gd name="T32" fmla="*/ 0 w 798"/>
                <a:gd name="T33" fmla="*/ 1018 h 372"/>
                <a:gd name="T34" fmla="*/ 21 w 798"/>
                <a:gd name="T35" fmla="*/ 161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8"/>
                <a:gd name="T55" fmla="*/ 0 h 372"/>
                <a:gd name="T56" fmla="*/ 798 w 798"/>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8" h="372">
                  <a:moveTo>
                    <a:pt x="21" y="57"/>
                  </a:moveTo>
                  <a:lnTo>
                    <a:pt x="87" y="66"/>
                  </a:lnTo>
                  <a:lnTo>
                    <a:pt x="165" y="69"/>
                  </a:lnTo>
                  <a:lnTo>
                    <a:pt x="276" y="75"/>
                  </a:lnTo>
                  <a:lnTo>
                    <a:pt x="372" y="72"/>
                  </a:lnTo>
                  <a:lnTo>
                    <a:pt x="459" y="69"/>
                  </a:lnTo>
                  <a:lnTo>
                    <a:pt x="558" y="48"/>
                  </a:lnTo>
                  <a:lnTo>
                    <a:pt x="645" y="24"/>
                  </a:lnTo>
                  <a:lnTo>
                    <a:pt x="714" y="0"/>
                  </a:lnTo>
                  <a:lnTo>
                    <a:pt x="798" y="303"/>
                  </a:lnTo>
                  <a:lnTo>
                    <a:pt x="690" y="336"/>
                  </a:lnTo>
                  <a:lnTo>
                    <a:pt x="585" y="354"/>
                  </a:lnTo>
                  <a:lnTo>
                    <a:pt x="474" y="366"/>
                  </a:lnTo>
                  <a:lnTo>
                    <a:pt x="378" y="369"/>
                  </a:lnTo>
                  <a:lnTo>
                    <a:pt x="243" y="372"/>
                  </a:lnTo>
                  <a:lnTo>
                    <a:pt x="138" y="366"/>
                  </a:lnTo>
                  <a:lnTo>
                    <a:pt x="0" y="357"/>
                  </a:lnTo>
                  <a:lnTo>
                    <a:pt x="21" y="57"/>
                  </a:lnTo>
                  <a:close/>
                </a:path>
              </a:pathLst>
            </a:custGeom>
            <a:solidFill>
              <a:schemeClr val="accent1"/>
            </a:solidFill>
            <a:ln w="76200">
              <a:solidFill>
                <a:srgbClr val="FF3300"/>
              </a:solidFill>
              <a:round/>
              <a:headEnd/>
              <a:tailEnd/>
            </a:ln>
          </p:spPr>
          <p:txBody>
            <a:bodyPr/>
            <a:lstStyle/>
            <a:p>
              <a:endParaRPr lang="en-US"/>
            </a:p>
          </p:txBody>
        </p:sp>
        <p:sp>
          <p:nvSpPr>
            <p:cNvPr id="11308" name="Freeform 46"/>
            <p:cNvSpPr>
              <a:spLocks/>
            </p:cNvSpPr>
            <p:nvPr/>
          </p:nvSpPr>
          <p:spPr bwMode="auto">
            <a:xfrm rot="4577204">
              <a:off x="1074" y="2466"/>
              <a:ext cx="798" cy="432"/>
            </a:xfrm>
            <a:custGeom>
              <a:avLst/>
              <a:gdLst>
                <a:gd name="T0" fmla="*/ 21 w 798"/>
                <a:gd name="T1" fmla="*/ 161 h 372"/>
                <a:gd name="T2" fmla="*/ 87 w 798"/>
                <a:gd name="T3" fmla="*/ 187 h 372"/>
                <a:gd name="T4" fmla="*/ 165 w 798"/>
                <a:gd name="T5" fmla="*/ 195 h 372"/>
                <a:gd name="T6" fmla="*/ 276 w 798"/>
                <a:gd name="T7" fmla="*/ 213 h 372"/>
                <a:gd name="T8" fmla="*/ 372 w 798"/>
                <a:gd name="T9" fmla="*/ 207 h 372"/>
                <a:gd name="T10" fmla="*/ 459 w 798"/>
                <a:gd name="T11" fmla="*/ 195 h 372"/>
                <a:gd name="T12" fmla="*/ 558 w 798"/>
                <a:gd name="T13" fmla="*/ 136 h 372"/>
                <a:gd name="T14" fmla="*/ 645 w 798"/>
                <a:gd name="T15" fmla="*/ 69 h 372"/>
                <a:gd name="T16" fmla="*/ 714 w 798"/>
                <a:gd name="T17" fmla="*/ 0 h 372"/>
                <a:gd name="T18" fmla="*/ 798 w 798"/>
                <a:gd name="T19" fmla="*/ 864 h 372"/>
                <a:gd name="T20" fmla="*/ 690 w 798"/>
                <a:gd name="T21" fmla="*/ 958 h 372"/>
                <a:gd name="T22" fmla="*/ 585 w 798"/>
                <a:gd name="T23" fmla="*/ 1007 h 372"/>
                <a:gd name="T24" fmla="*/ 474 w 798"/>
                <a:gd name="T25" fmla="*/ 1045 h 372"/>
                <a:gd name="T26" fmla="*/ 378 w 798"/>
                <a:gd name="T27" fmla="*/ 1051 h 372"/>
                <a:gd name="T28" fmla="*/ 243 w 798"/>
                <a:gd name="T29" fmla="*/ 1060 h 372"/>
                <a:gd name="T30" fmla="*/ 138 w 798"/>
                <a:gd name="T31" fmla="*/ 1045 h 372"/>
                <a:gd name="T32" fmla="*/ 0 w 798"/>
                <a:gd name="T33" fmla="*/ 1018 h 372"/>
                <a:gd name="T34" fmla="*/ 21 w 798"/>
                <a:gd name="T35" fmla="*/ 161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8"/>
                <a:gd name="T55" fmla="*/ 0 h 372"/>
                <a:gd name="T56" fmla="*/ 798 w 798"/>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8" h="372">
                  <a:moveTo>
                    <a:pt x="21" y="57"/>
                  </a:moveTo>
                  <a:lnTo>
                    <a:pt x="87" y="66"/>
                  </a:lnTo>
                  <a:lnTo>
                    <a:pt x="165" y="69"/>
                  </a:lnTo>
                  <a:lnTo>
                    <a:pt x="276" y="75"/>
                  </a:lnTo>
                  <a:lnTo>
                    <a:pt x="372" y="72"/>
                  </a:lnTo>
                  <a:lnTo>
                    <a:pt x="459" y="69"/>
                  </a:lnTo>
                  <a:lnTo>
                    <a:pt x="558" y="48"/>
                  </a:lnTo>
                  <a:lnTo>
                    <a:pt x="645" y="24"/>
                  </a:lnTo>
                  <a:lnTo>
                    <a:pt x="714" y="0"/>
                  </a:lnTo>
                  <a:lnTo>
                    <a:pt x="798" y="303"/>
                  </a:lnTo>
                  <a:lnTo>
                    <a:pt x="690" y="336"/>
                  </a:lnTo>
                  <a:lnTo>
                    <a:pt x="585" y="354"/>
                  </a:lnTo>
                  <a:lnTo>
                    <a:pt x="474" y="366"/>
                  </a:lnTo>
                  <a:lnTo>
                    <a:pt x="378" y="369"/>
                  </a:lnTo>
                  <a:lnTo>
                    <a:pt x="243" y="372"/>
                  </a:lnTo>
                  <a:lnTo>
                    <a:pt x="138" y="366"/>
                  </a:lnTo>
                  <a:lnTo>
                    <a:pt x="0" y="357"/>
                  </a:lnTo>
                  <a:lnTo>
                    <a:pt x="21" y="57"/>
                  </a:lnTo>
                  <a:close/>
                </a:path>
              </a:pathLst>
            </a:custGeom>
            <a:solidFill>
              <a:schemeClr val="accent1"/>
            </a:solidFill>
            <a:ln w="76200">
              <a:solidFill>
                <a:srgbClr val="FF3300"/>
              </a:solidFill>
              <a:round/>
              <a:headEnd/>
              <a:tailEnd/>
            </a:ln>
          </p:spPr>
          <p:txBody>
            <a:bodyPr/>
            <a:lstStyle/>
            <a:p>
              <a:endParaRPr lang="en-US"/>
            </a:p>
          </p:txBody>
        </p:sp>
        <p:sp>
          <p:nvSpPr>
            <p:cNvPr id="11309" name="Freeform 47"/>
            <p:cNvSpPr>
              <a:spLocks/>
            </p:cNvSpPr>
            <p:nvPr/>
          </p:nvSpPr>
          <p:spPr bwMode="auto">
            <a:xfrm rot="2635356">
              <a:off x="1614" y="3198"/>
              <a:ext cx="798" cy="432"/>
            </a:xfrm>
            <a:custGeom>
              <a:avLst/>
              <a:gdLst>
                <a:gd name="T0" fmla="*/ 21 w 798"/>
                <a:gd name="T1" fmla="*/ 161 h 372"/>
                <a:gd name="T2" fmla="*/ 87 w 798"/>
                <a:gd name="T3" fmla="*/ 187 h 372"/>
                <a:gd name="T4" fmla="*/ 165 w 798"/>
                <a:gd name="T5" fmla="*/ 195 h 372"/>
                <a:gd name="T6" fmla="*/ 276 w 798"/>
                <a:gd name="T7" fmla="*/ 213 h 372"/>
                <a:gd name="T8" fmla="*/ 372 w 798"/>
                <a:gd name="T9" fmla="*/ 207 h 372"/>
                <a:gd name="T10" fmla="*/ 459 w 798"/>
                <a:gd name="T11" fmla="*/ 195 h 372"/>
                <a:gd name="T12" fmla="*/ 558 w 798"/>
                <a:gd name="T13" fmla="*/ 136 h 372"/>
                <a:gd name="T14" fmla="*/ 645 w 798"/>
                <a:gd name="T15" fmla="*/ 69 h 372"/>
                <a:gd name="T16" fmla="*/ 714 w 798"/>
                <a:gd name="T17" fmla="*/ 0 h 372"/>
                <a:gd name="T18" fmla="*/ 798 w 798"/>
                <a:gd name="T19" fmla="*/ 864 h 372"/>
                <a:gd name="T20" fmla="*/ 690 w 798"/>
                <a:gd name="T21" fmla="*/ 958 h 372"/>
                <a:gd name="T22" fmla="*/ 585 w 798"/>
                <a:gd name="T23" fmla="*/ 1007 h 372"/>
                <a:gd name="T24" fmla="*/ 474 w 798"/>
                <a:gd name="T25" fmla="*/ 1045 h 372"/>
                <a:gd name="T26" fmla="*/ 378 w 798"/>
                <a:gd name="T27" fmla="*/ 1051 h 372"/>
                <a:gd name="T28" fmla="*/ 243 w 798"/>
                <a:gd name="T29" fmla="*/ 1060 h 372"/>
                <a:gd name="T30" fmla="*/ 138 w 798"/>
                <a:gd name="T31" fmla="*/ 1045 h 372"/>
                <a:gd name="T32" fmla="*/ 0 w 798"/>
                <a:gd name="T33" fmla="*/ 1018 h 372"/>
                <a:gd name="T34" fmla="*/ 21 w 798"/>
                <a:gd name="T35" fmla="*/ 161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8"/>
                <a:gd name="T55" fmla="*/ 0 h 372"/>
                <a:gd name="T56" fmla="*/ 798 w 798"/>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8" h="372">
                  <a:moveTo>
                    <a:pt x="21" y="57"/>
                  </a:moveTo>
                  <a:lnTo>
                    <a:pt x="87" y="66"/>
                  </a:lnTo>
                  <a:lnTo>
                    <a:pt x="165" y="69"/>
                  </a:lnTo>
                  <a:lnTo>
                    <a:pt x="276" y="75"/>
                  </a:lnTo>
                  <a:lnTo>
                    <a:pt x="372" y="72"/>
                  </a:lnTo>
                  <a:lnTo>
                    <a:pt x="459" y="69"/>
                  </a:lnTo>
                  <a:lnTo>
                    <a:pt x="558" y="48"/>
                  </a:lnTo>
                  <a:lnTo>
                    <a:pt x="645" y="24"/>
                  </a:lnTo>
                  <a:lnTo>
                    <a:pt x="714" y="0"/>
                  </a:lnTo>
                  <a:lnTo>
                    <a:pt x="798" y="303"/>
                  </a:lnTo>
                  <a:lnTo>
                    <a:pt x="690" y="336"/>
                  </a:lnTo>
                  <a:lnTo>
                    <a:pt x="585" y="354"/>
                  </a:lnTo>
                  <a:lnTo>
                    <a:pt x="474" y="366"/>
                  </a:lnTo>
                  <a:lnTo>
                    <a:pt x="378" y="369"/>
                  </a:lnTo>
                  <a:lnTo>
                    <a:pt x="243" y="372"/>
                  </a:lnTo>
                  <a:lnTo>
                    <a:pt x="138" y="366"/>
                  </a:lnTo>
                  <a:lnTo>
                    <a:pt x="0" y="357"/>
                  </a:lnTo>
                  <a:lnTo>
                    <a:pt x="21" y="57"/>
                  </a:lnTo>
                  <a:close/>
                </a:path>
              </a:pathLst>
            </a:custGeom>
            <a:solidFill>
              <a:schemeClr val="accent1"/>
            </a:solidFill>
            <a:ln w="76200">
              <a:solidFill>
                <a:srgbClr val="FF3300"/>
              </a:solidFill>
              <a:round/>
              <a:headEnd/>
              <a:tailEnd/>
            </a:ln>
          </p:spPr>
          <p:txBody>
            <a:bodyPr/>
            <a:lstStyle/>
            <a:p>
              <a:endParaRPr lang="en-US"/>
            </a:p>
          </p:txBody>
        </p:sp>
        <p:sp>
          <p:nvSpPr>
            <p:cNvPr id="11310" name="Freeform 48"/>
            <p:cNvSpPr>
              <a:spLocks/>
            </p:cNvSpPr>
            <p:nvPr/>
          </p:nvSpPr>
          <p:spPr bwMode="auto">
            <a:xfrm rot="6436827">
              <a:off x="1026" y="1626"/>
              <a:ext cx="798" cy="432"/>
            </a:xfrm>
            <a:custGeom>
              <a:avLst/>
              <a:gdLst>
                <a:gd name="T0" fmla="*/ 21 w 798"/>
                <a:gd name="T1" fmla="*/ 161 h 372"/>
                <a:gd name="T2" fmla="*/ 87 w 798"/>
                <a:gd name="T3" fmla="*/ 187 h 372"/>
                <a:gd name="T4" fmla="*/ 165 w 798"/>
                <a:gd name="T5" fmla="*/ 195 h 372"/>
                <a:gd name="T6" fmla="*/ 276 w 798"/>
                <a:gd name="T7" fmla="*/ 213 h 372"/>
                <a:gd name="T8" fmla="*/ 372 w 798"/>
                <a:gd name="T9" fmla="*/ 207 h 372"/>
                <a:gd name="T10" fmla="*/ 459 w 798"/>
                <a:gd name="T11" fmla="*/ 195 h 372"/>
                <a:gd name="T12" fmla="*/ 558 w 798"/>
                <a:gd name="T13" fmla="*/ 136 h 372"/>
                <a:gd name="T14" fmla="*/ 645 w 798"/>
                <a:gd name="T15" fmla="*/ 69 h 372"/>
                <a:gd name="T16" fmla="*/ 714 w 798"/>
                <a:gd name="T17" fmla="*/ 0 h 372"/>
                <a:gd name="T18" fmla="*/ 798 w 798"/>
                <a:gd name="T19" fmla="*/ 864 h 372"/>
                <a:gd name="T20" fmla="*/ 690 w 798"/>
                <a:gd name="T21" fmla="*/ 958 h 372"/>
                <a:gd name="T22" fmla="*/ 585 w 798"/>
                <a:gd name="T23" fmla="*/ 1007 h 372"/>
                <a:gd name="T24" fmla="*/ 474 w 798"/>
                <a:gd name="T25" fmla="*/ 1045 h 372"/>
                <a:gd name="T26" fmla="*/ 378 w 798"/>
                <a:gd name="T27" fmla="*/ 1051 h 372"/>
                <a:gd name="T28" fmla="*/ 243 w 798"/>
                <a:gd name="T29" fmla="*/ 1060 h 372"/>
                <a:gd name="T30" fmla="*/ 138 w 798"/>
                <a:gd name="T31" fmla="*/ 1045 h 372"/>
                <a:gd name="T32" fmla="*/ 0 w 798"/>
                <a:gd name="T33" fmla="*/ 1018 h 372"/>
                <a:gd name="T34" fmla="*/ 21 w 798"/>
                <a:gd name="T35" fmla="*/ 161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8"/>
                <a:gd name="T55" fmla="*/ 0 h 372"/>
                <a:gd name="T56" fmla="*/ 798 w 798"/>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8" h="372">
                  <a:moveTo>
                    <a:pt x="21" y="57"/>
                  </a:moveTo>
                  <a:lnTo>
                    <a:pt x="87" y="66"/>
                  </a:lnTo>
                  <a:lnTo>
                    <a:pt x="165" y="69"/>
                  </a:lnTo>
                  <a:lnTo>
                    <a:pt x="276" y="75"/>
                  </a:lnTo>
                  <a:lnTo>
                    <a:pt x="372" y="72"/>
                  </a:lnTo>
                  <a:lnTo>
                    <a:pt x="459" y="69"/>
                  </a:lnTo>
                  <a:lnTo>
                    <a:pt x="558" y="48"/>
                  </a:lnTo>
                  <a:lnTo>
                    <a:pt x="645" y="24"/>
                  </a:lnTo>
                  <a:lnTo>
                    <a:pt x="714" y="0"/>
                  </a:lnTo>
                  <a:lnTo>
                    <a:pt x="798" y="303"/>
                  </a:lnTo>
                  <a:lnTo>
                    <a:pt x="690" y="336"/>
                  </a:lnTo>
                  <a:lnTo>
                    <a:pt x="585" y="354"/>
                  </a:lnTo>
                  <a:lnTo>
                    <a:pt x="474" y="366"/>
                  </a:lnTo>
                  <a:lnTo>
                    <a:pt x="378" y="369"/>
                  </a:lnTo>
                  <a:lnTo>
                    <a:pt x="243" y="372"/>
                  </a:lnTo>
                  <a:lnTo>
                    <a:pt x="138" y="366"/>
                  </a:lnTo>
                  <a:lnTo>
                    <a:pt x="0" y="357"/>
                  </a:lnTo>
                  <a:lnTo>
                    <a:pt x="21" y="57"/>
                  </a:lnTo>
                  <a:close/>
                </a:path>
              </a:pathLst>
            </a:custGeom>
            <a:solidFill>
              <a:schemeClr val="accent1"/>
            </a:solidFill>
            <a:ln w="76200">
              <a:solidFill>
                <a:srgbClr val="FF3300"/>
              </a:solidFill>
              <a:round/>
              <a:headEnd/>
              <a:tailEnd/>
            </a:ln>
          </p:spPr>
          <p:txBody>
            <a:bodyPr/>
            <a:lstStyle/>
            <a:p>
              <a:endParaRPr lang="en-US"/>
            </a:p>
          </p:txBody>
        </p:sp>
      </p:grpSp>
      <p:sp>
        <p:nvSpPr>
          <p:cNvPr id="11299" name="Text Box 49"/>
          <p:cNvSpPr txBox="1">
            <a:spLocks noChangeArrowheads="1"/>
          </p:cNvSpPr>
          <p:nvPr/>
        </p:nvSpPr>
        <p:spPr bwMode="auto">
          <a:xfrm>
            <a:off x="4505325" y="4037867"/>
            <a:ext cx="887413" cy="457200"/>
          </a:xfrm>
          <a:prstGeom prst="rect">
            <a:avLst/>
          </a:prstGeom>
          <a:noFill/>
          <a:ln w="9525">
            <a:noFill/>
            <a:miter lim="800000"/>
            <a:headEnd/>
            <a:tailEnd/>
          </a:ln>
        </p:spPr>
        <p:txBody>
          <a:bodyPr wrap="none">
            <a:spAutoFit/>
          </a:bodyPr>
          <a:lstStyle/>
          <a:p>
            <a:r>
              <a:rPr lang="en-US" sz="2400" dirty="0"/>
              <a:t> MeV</a:t>
            </a:r>
          </a:p>
        </p:txBody>
      </p:sp>
      <p:sp>
        <p:nvSpPr>
          <p:cNvPr id="11300" name="Text Box 50"/>
          <p:cNvSpPr txBox="1">
            <a:spLocks noChangeArrowheads="1"/>
          </p:cNvSpPr>
          <p:nvPr/>
        </p:nvSpPr>
        <p:spPr bwMode="auto">
          <a:xfrm>
            <a:off x="7017405" y="1174750"/>
            <a:ext cx="760413" cy="457200"/>
          </a:xfrm>
          <a:prstGeom prst="rect">
            <a:avLst/>
          </a:prstGeom>
          <a:noFill/>
          <a:ln w="9525">
            <a:noFill/>
            <a:miter lim="800000"/>
            <a:headEnd/>
            <a:tailEnd/>
          </a:ln>
        </p:spPr>
        <p:txBody>
          <a:bodyPr wrap="none">
            <a:spAutoFit/>
          </a:bodyPr>
          <a:lstStyle/>
          <a:p>
            <a:r>
              <a:rPr lang="en-US" sz="2400" dirty="0"/>
              <a:t>GeV</a:t>
            </a:r>
          </a:p>
        </p:txBody>
      </p:sp>
    </p:spTree>
    <p:extLst>
      <p:ext uri="{BB962C8B-B14F-4D97-AF65-F5344CB8AC3E}">
        <p14:creationId xmlns:p14="http://schemas.microsoft.com/office/powerpoint/2010/main" val="665214580"/>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fill="hold" grpId="0" nodeType="clickEffect">
                                  <p:stCondLst>
                                    <p:cond delay="0"/>
                                  </p:stCondLst>
                                  <p:childTnLst>
                                    <p:animMotion origin="layout" path="M 0.00209 -0.0037 L -0.32864 -0.00555 " pathEditMode="relative" rAng="0" ptsTypes="AA">
                                      <p:cBhvr>
                                        <p:cTn id="11" dur="2000" fill="hold"/>
                                        <p:tgtEl>
                                          <p:spTgt spid="335893"/>
                                        </p:tgtEl>
                                        <p:attrNameLst>
                                          <p:attrName>ppt_x</p:attrName>
                                          <p:attrName>ppt_y</p:attrName>
                                        </p:attrNameLst>
                                      </p:cBhvr>
                                      <p:rCtr x="-165" y="-1"/>
                                    </p:animMotion>
                                  </p:childTnLst>
                                </p:cTn>
                              </p:par>
                            </p:childTnLst>
                          </p:cTn>
                        </p:par>
                        <p:par>
                          <p:cTn id="12" fill="hold" nodeType="afterGroup">
                            <p:stCondLst>
                              <p:cond delay="2000"/>
                            </p:stCondLst>
                            <p:childTnLst>
                              <p:par>
                                <p:cTn id="13" presetID="1" presetClass="path" presetSubtype="0" fill="hold" grpId="1" nodeType="afterEffect">
                                  <p:stCondLst>
                                    <p:cond delay="0"/>
                                  </p:stCondLst>
                                  <p:childTnLst>
                                    <p:animMotion origin="layout" path="M -0.33073 -0.00694 C -0.36979 -0.00694 -0.40173 -0.0493 -0.40173 -0.10162 C -0.40173 -0.1537 -0.36979 -0.19629 -0.33073 -0.19629 C -0.29132 -0.19629 -0.25972 -0.1537 -0.25972 -0.10162 C -0.25972 -0.04907 -0.28871 -0.00717 -0.33073 -0.00694 Z " pathEditMode="relative" rAng="10800000" ptsTypes="fffff">
                                      <p:cBhvr>
                                        <p:cTn id="14" dur="2000" fill="hold"/>
                                        <p:tgtEl>
                                          <p:spTgt spid="335893"/>
                                        </p:tgtEl>
                                        <p:attrNameLst>
                                          <p:attrName>ppt_x</p:attrName>
                                          <p:attrName>ppt_y</p:attrName>
                                        </p:attrNameLst>
                                      </p:cBhvr>
                                      <p:rCtr x="0" y="-95"/>
                                    </p:animMotion>
                                  </p:childTnLst>
                                </p:cTn>
                              </p:par>
                            </p:childTnLst>
                          </p:cTn>
                        </p:par>
                        <p:par>
                          <p:cTn id="15" fill="hold" nodeType="afterGroup">
                            <p:stCondLst>
                              <p:cond delay="4000"/>
                            </p:stCondLst>
                            <p:childTnLst>
                              <p:par>
                                <p:cTn id="16" presetID="1" presetClass="path" presetSubtype="0" fill="hold" grpId="2" nodeType="afterEffect">
                                  <p:stCondLst>
                                    <p:cond delay="0"/>
                                  </p:stCondLst>
                                  <p:childTnLst>
                                    <p:animMotion origin="layout" path="M -0.32864 -0.00555 C -0.36684 -0.00671 -0.39861 -0.04954 -0.40034 -0.10069 C -0.40034 -0.15301 -0.3677 -0.19606 -0.32847 -0.19676 C -0.28906 -0.19606 -0.25711 -0.15301 -0.25711 -0.10069 C -0.25711 -0.04792 -0.28784 -0.0088 -0.32864 -0.00555 Z " pathEditMode="relative" rAng="10800000" ptsTypes="fffff">
                                      <p:cBhvr>
                                        <p:cTn id="17" dur="1000" fill="hold"/>
                                        <p:tgtEl>
                                          <p:spTgt spid="335893"/>
                                        </p:tgtEl>
                                        <p:attrNameLst>
                                          <p:attrName>ppt_x</p:attrName>
                                          <p:attrName>ppt_y</p:attrName>
                                        </p:attrNameLst>
                                      </p:cBhvr>
                                      <p:rCtr x="0" y="-96"/>
                                    </p:animMotion>
                                  </p:childTnLst>
                                </p:cTn>
                              </p:par>
                            </p:childTnLst>
                          </p:cTn>
                        </p:par>
                        <p:par>
                          <p:cTn id="18" fill="hold" nodeType="afterGroup">
                            <p:stCondLst>
                              <p:cond delay="5000"/>
                            </p:stCondLst>
                            <p:childTnLst>
                              <p:par>
                                <p:cTn id="19" presetID="1" presetClass="path" presetSubtype="0" fill="hold" grpId="3" nodeType="afterEffect">
                                  <p:stCondLst>
                                    <p:cond delay="0"/>
                                  </p:stCondLst>
                                  <p:childTnLst>
                                    <p:animMotion origin="layout" path="M -0.3302 -0.00601 C -0.36892 -0.00878 -0.39895 -0.05295 -0.3967 -0.10566 C -0.39461 -0.15768 -0.36128 -0.19792 -0.32257 -0.19514 C -0.28333 -0.19237 -0.25399 -0.14774 -0.25607 -0.09549 C -0.25816 -0.043 -0.29097 -0.00439 -0.3302 -0.00601 Z " pathEditMode="relative" rAng="10984738" ptsTypes="fffff">
                                      <p:cBhvr>
                                        <p:cTn id="20" dur="1000" fill="hold"/>
                                        <p:tgtEl>
                                          <p:spTgt spid="335893"/>
                                        </p:tgtEl>
                                        <p:attrNameLst>
                                          <p:attrName>ppt_x</p:attrName>
                                          <p:attrName>ppt_y</p:attrName>
                                        </p:attrNameLst>
                                      </p:cBhvr>
                                      <p:rCtr x="4" y="-95"/>
                                    </p:animMotion>
                                  </p:childTnLst>
                                </p:cTn>
                              </p:par>
                            </p:childTnLst>
                          </p:cTn>
                        </p:par>
                        <p:par>
                          <p:cTn id="21" fill="hold" nodeType="afterGroup">
                            <p:stCondLst>
                              <p:cond delay="6000"/>
                            </p:stCondLst>
                            <p:childTnLst>
                              <p:par>
                                <p:cTn id="22" presetID="1" presetClass="path" presetSubtype="0" fill="hold" grpId="4" nodeType="afterEffect">
                                  <p:stCondLst>
                                    <p:cond delay="0"/>
                                  </p:stCondLst>
                                  <p:childTnLst>
                                    <p:animMotion origin="layout" path="M -0.33177 -0.00347 C -0.36996 -0.00647 -0.40156 -0.05086 -0.40034 -0.10289 C -0.39809 -0.15399 -0.36319 -0.19399 -0.32343 -0.19075 C -0.28472 -0.18774 -0.2526 -0.14266 -0.25486 -0.09133 C -0.25711 -0.03953 -0.29132 -0.00023 -0.33177 -0.00347 Z " pathEditMode="relative" rAng="11003481" ptsTypes="fffff">
                                      <p:cBhvr>
                                        <p:cTn id="23" dur="500" fill="hold"/>
                                        <p:tgtEl>
                                          <p:spTgt spid="335893"/>
                                        </p:tgtEl>
                                        <p:attrNameLst>
                                          <p:attrName>ppt_x</p:attrName>
                                          <p:attrName>ppt_y</p:attrName>
                                        </p:attrNameLst>
                                      </p:cBhvr>
                                      <p:rCtr x="4" y="-94"/>
                                    </p:animMotion>
                                  </p:childTnLst>
                                </p:cTn>
                              </p:par>
                            </p:childTnLst>
                          </p:cTn>
                        </p:par>
                        <p:par>
                          <p:cTn id="24" fill="hold" nodeType="afterGroup">
                            <p:stCondLst>
                              <p:cond delay="6500"/>
                            </p:stCondLst>
                            <p:childTnLst>
                              <p:par>
                                <p:cTn id="25" presetID="0" presetClass="path" presetSubtype="0" fill="hold" grpId="5" nodeType="afterEffect">
                                  <p:stCondLst>
                                    <p:cond delay="0"/>
                                  </p:stCondLst>
                                  <p:childTnLst>
                                    <p:animMotion origin="layout" path="M -0.33073 -0.00741 C -0.33611 -0.00695 -0.34132 -0.00648 -0.34948 -0.01158 C -0.35764 -0.01667 -0.37257 -0.02708 -0.38021 -0.03796 C -0.38785 -0.04884 -0.39288 -0.06296 -0.39583 -0.07755 C -0.39878 -0.09213 -0.4 -0.11204 -0.39791 -0.12616 C -0.39583 -0.14028 -0.40226 -0.13125 -0.38281 -0.16296 C -0.36337 -0.19468 -0.29826 -0.29074 -0.28125 -0.31644 " pathEditMode="relative" ptsTypes="aaaaaaA">
                                      <p:cBhvr>
                                        <p:cTn id="26" dur="500" fill="hold"/>
                                        <p:tgtEl>
                                          <p:spTgt spid="335893"/>
                                        </p:tgtEl>
                                        <p:attrNameLst>
                                          <p:attrName>ppt_x</p:attrName>
                                          <p:attrName>ppt_y</p:attrName>
                                        </p:attrNameLst>
                                      </p:cBhvr>
                                    </p:animMotion>
                                  </p:childTnLst>
                                  <p:subTnLst>
                                    <p:animClr clrSpc="rgb" dir="cw">
                                      <p:cBhvr override="childStyle">
                                        <p:cTn dur="1" fill="hold" display="0" masterRel="nextClick" afterEffect="1"/>
                                        <p:tgtEl>
                                          <p:spTgt spid="335893"/>
                                        </p:tgtEl>
                                        <p:attrNameLst>
                                          <p:attrName>ppt_c</p:attrName>
                                        </p:attrNameLst>
                                      </p:cBhvr>
                                      <p:to>
                                        <a:srgbClr val="FF3300"/>
                                      </p:to>
                                    </p:animClr>
                                  </p:subTnLst>
                                </p:cTn>
                              </p:par>
                            </p:childTnLst>
                          </p:cTn>
                        </p:par>
                        <p:par>
                          <p:cTn id="27" fill="hold" nodeType="afterGroup">
                            <p:stCondLst>
                              <p:cond delay="7000"/>
                            </p:stCondLst>
                            <p:childTnLst>
                              <p:par>
                                <p:cTn id="28" presetID="0" presetClass="path" presetSubtype="0" fill="hold" grpId="6" nodeType="afterEffect">
                                  <p:stCondLst>
                                    <p:cond delay="0"/>
                                  </p:stCondLst>
                                  <p:childTnLst>
                                    <p:animMotion origin="layout" path="M -0.28125 -0.31643 C -0.26233 -0.32384 -0.24323 -0.33125 -0.22257 -0.33542 C -0.20191 -0.33958 -0.18368 -0.34468 -0.15747 -0.3419 C -0.13125 -0.33912 -0.09566 -0.33542 -0.06545 -0.31852 C -0.03524 -0.30162 0.00087 -0.26667 0.02344 -0.24028 C 0.04601 -0.21389 0.05746 -0.18518 0.06944 -0.15972 C 0.08142 -0.13426 0.08889 -0.11829 0.09496 -0.08796 C 0.10104 -0.05764 0.10712 -0.01597 0.10607 0.02222 C 0.10503 0.06042 0.0967 0.10857 0.08854 0.14074 C 0.08038 0.17292 0.06944 0.19167 0.05677 0.21482 C 0.0441 0.23796 0.02795 0.26273 0.01232 0.28032 C -0.0033 0.29792 -0.02448 0.31019 -0.03681 0.3206 C -0.04913 0.33056 -0.05018 0.33357 -0.06215 0.33958 C -0.07413 0.34537 -0.09306 0.35208 -0.10833 0.35648 C -0.12361 0.36019 -0.14757 0.36366 -0.15434 0.36505 " pathEditMode="relative" rAng="0" ptsTypes="aaaaaaaaaaaaaaA">
                                      <p:cBhvr>
                                        <p:cTn id="29" dur="1000" fill="hold"/>
                                        <p:tgtEl>
                                          <p:spTgt spid="335893"/>
                                        </p:tgtEl>
                                        <p:attrNameLst>
                                          <p:attrName>ppt_x</p:attrName>
                                          <p:attrName>ppt_y</p:attrName>
                                        </p:attrNameLst>
                                      </p:cBhvr>
                                      <p:rCtr x="194" y="327"/>
                                    </p:animMotion>
                                  </p:childTnLst>
                                </p:cTn>
                              </p:par>
                            </p:childTnLst>
                          </p:cTn>
                        </p:par>
                        <p:par>
                          <p:cTn id="30" fill="hold" nodeType="afterGroup">
                            <p:stCondLst>
                              <p:cond delay="8000"/>
                            </p:stCondLst>
                            <p:childTnLst>
                              <p:par>
                                <p:cTn id="31" presetID="35" presetClass="path" presetSubtype="0" fill="hold" grpId="0" nodeType="afterEffect">
                                  <p:stCondLst>
                                    <p:cond delay="0"/>
                                  </p:stCondLst>
                                  <p:childTnLst>
                                    <p:animMotion origin="layout" path="M -3.61111E-6 7.40741E-7 L -0.50729 7.40741E-7 " pathEditMode="relative" rAng="0" ptsTypes="AA">
                                      <p:cBhvr>
                                        <p:cTn id="32" dur="500" fill="hold"/>
                                        <p:tgtEl>
                                          <p:spTgt spid="335875"/>
                                        </p:tgtEl>
                                        <p:attrNameLst>
                                          <p:attrName>ppt_x</p:attrName>
                                          <p:attrName>ppt_y</p:attrName>
                                        </p:attrNameLst>
                                      </p:cBhvr>
                                      <p:rCtr x="-254" y="0"/>
                                    </p:animMotion>
                                  </p:childTnLst>
                                  <p:subTnLst>
                                    <p:set>
                                      <p:cBhvr override="childStyle">
                                        <p:cTn dur="1" fill="hold" display="0" masterRel="sameClick" afterEffect="1">
                                          <p:stCondLst>
                                            <p:cond evt="end" delay="0">
                                              <p:tn val="31"/>
                                            </p:cond>
                                          </p:stCondLst>
                                        </p:cTn>
                                        <p:tgtEl>
                                          <p:spTgt spid="335875"/>
                                        </p:tgtEl>
                                        <p:attrNameLst>
                                          <p:attrName>style.visibility</p:attrName>
                                        </p:attrNameLst>
                                      </p:cBhvr>
                                      <p:to>
                                        <p:strVal val="hidden"/>
                                      </p:to>
                                    </p:set>
                                  </p:subTnLst>
                                </p:cTn>
                              </p:par>
                              <p:par>
                                <p:cTn id="33" presetID="0" presetClass="path" presetSubtype="0" fill="hold" grpId="0" nodeType="withEffect">
                                  <p:stCondLst>
                                    <p:cond delay="0"/>
                                  </p:stCondLst>
                                  <p:childTnLst>
                                    <p:animMotion origin="layout" path="M -0.01059 -0.00718 C -0.0243 -0.00579 -0.03802 -0.0044 -0.05434 -0.00718 C -0.07066 -0.00996 -0.08906 -0.01551 -0.1085 -0.02385 C -0.12795 -0.03218 -0.15104 -0.04167 -0.171 -0.05718 C -0.19097 -0.07292 -0.21441 -0.09954 -0.22829 -0.1169 C -0.24218 -0.13426 -0.24479 -0.14097 -0.25434 -0.16135 C -0.26389 -0.18172 -0.27777 -0.21435 -0.28559 -0.23912 C -0.2934 -0.26389 -0.29809 -0.28357 -0.30121 -0.30996 C -0.30434 -0.33635 -0.30607 -0.36875 -0.30434 -0.39746 C -0.3026 -0.42616 -0.29722 -0.45672 -0.29079 -0.48218 C -0.28437 -0.50764 -0.28003 -0.52454 -0.26579 -0.55023 C -0.25156 -0.57593 -0.22534 -0.61297 -0.20538 -0.63635 C -0.18541 -0.65972 -0.1559 -0.68148 -0.146 -0.69051 " pathEditMode="relative" rAng="0" ptsTypes="aaaaaaaaaaaaA">
                                      <p:cBhvr>
                                        <p:cTn id="34" dur="1000" fill="hold"/>
                                        <p:tgtEl>
                                          <p:spTgt spid="335895"/>
                                        </p:tgtEl>
                                        <p:attrNameLst>
                                          <p:attrName>ppt_x</p:attrName>
                                          <p:attrName>ppt_y</p:attrName>
                                        </p:attrNameLst>
                                      </p:cBhvr>
                                      <p:rCtr x="-148" y="-340"/>
                                    </p:animMotion>
                                  </p:childTnLst>
                                </p:cTn>
                              </p:par>
                            </p:childTnLst>
                          </p:cTn>
                        </p:par>
                        <p:par>
                          <p:cTn id="35" fill="hold" nodeType="afterGroup">
                            <p:stCondLst>
                              <p:cond delay="9000"/>
                            </p:stCondLst>
                            <p:childTnLst>
                              <p:par>
                                <p:cTn id="36" presetID="0" presetClass="path" presetSubtype="0" fill="hold" grpId="0" nodeType="afterEffect">
                                  <p:stCondLst>
                                    <p:cond delay="0"/>
                                  </p:stCondLst>
                                  <p:childTnLst>
                                    <p:animMotion origin="layout" path="M 0.00312 -0.0081 C 0.01823 -0.01597 0.03351 -0.02361 0.05729 -0.02755 C 0.08107 -0.03148 0.11389 -0.03727 0.14583 -0.03172 C 0.17778 -0.02616 0.21614 -0.01875 0.24896 0.00578 C 0.28177 0.03032 0.31996 0.07662 0.34271 0.11551 C 0.36545 0.1544 0.37726 0.19699 0.38542 0.23889 C 0.39357 0.28125 0.39687 0.32407 0.39167 0.36828 C 0.38646 0.4125 0.37048 0.46759 0.35417 0.5044 C 0.33785 0.5412 0.3184 0.56389 0.29375 0.58912 C 0.2691 0.61435 0.23212 0.6412 0.20625 0.65578 C 0.18038 0.67014 0.14982 0.67291 0.13854 0.67662 " pathEditMode="relative" ptsTypes="aaaaaaaaaaA">
                                      <p:cBhvr>
                                        <p:cTn id="37" dur="1000" fill="hold"/>
                                        <p:tgtEl>
                                          <p:spTgt spid="335896"/>
                                        </p:tgtEl>
                                        <p:attrNameLst>
                                          <p:attrName>ppt_x</p:attrName>
                                          <p:attrName>ppt_y</p:attrName>
                                        </p:attrNameLst>
                                      </p:cBhvr>
                                    </p:animMotion>
                                  </p:childTnLst>
                                </p:cTn>
                              </p:par>
                            </p:childTnLst>
                          </p:cTn>
                        </p:par>
                        <p:par>
                          <p:cTn id="38" fill="hold" nodeType="afterGroup">
                            <p:stCondLst>
                              <p:cond delay="10000"/>
                            </p:stCondLst>
                            <p:childTnLst>
                              <p:par>
                                <p:cTn id="39" presetID="35" presetClass="path" presetSubtype="0" fill="hold" grpId="0" nodeType="afterEffect">
                                  <p:stCondLst>
                                    <p:cond delay="0"/>
                                  </p:stCondLst>
                                  <p:childTnLst>
                                    <p:animMotion origin="layout" path="M -3.61111E-6 7.40741E-7 L -0.50729 7.40741E-7 " pathEditMode="relative" rAng="0" ptsTypes="AA">
                                      <p:cBhvr>
                                        <p:cTn id="40" dur="500" fill="hold"/>
                                        <p:tgtEl>
                                          <p:spTgt spid="335897"/>
                                        </p:tgtEl>
                                        <p:attrNameLst>
                                          <p:attrName>ppt_x</p:attrName>
                                          <p:attrName>ppt_y</p:attrName>
                                        </p:attrNameLst>
                                      </p:cBhvr>
                                      <p:rCtr x="-254" y="0"/>
                                    </p:animMotion>
                                  </p:childTnLst>
                                  <p:subTnLst>
                                    <p:set>
                                      <p:cBhvr override="childStyle">
                                        <p:cTn dur="1" fill="hold" display="0" masterRel="sameClick" afterEffect="1">
                                          <p:stCondLst>
                                            <p:cond evt="end" delay="0">
                                              <p:tn val="39"/>
                                            </p:cond>
                                          </p:stCondLst>
                                        </p:cTn>
                                        <p:tgtEl>
                                          <p:spTgt spid="335897"/>
                                        </p:tgtEl>
                                        <p:attrNameLst>
                                          <p:attrName>style.visibility</p:attrName>
                                        </p:attrNameLst>
                                      </p:cBhvr>
                                      <p:to>
                                        <p:strVal val="hidden"/>
                                      </p:to>
                                    </p:set>
                                  </p:subTnLst>
                                </p:cTn>
                              </p:par>
                              <p:par>
                                <p:cTn id="41" presetID="0" presetClass="path" presetSubtype="0" fill="hold" grpId="0" nodeType="withEffect">
                                  <p:stCondLst>
                                    <p:cond delay="0"/>
                                  </p:stCondLst>
                                  <p:childTnLst>
                                    <p:animMotion origin="layout" path="M -0.02725 -0.0294 C -0.04097 -0.02801 -0.05469 -0.02662 -0.071 -0.0294 C -0.08732 -0.03218 -0.10573 -0.03774 -0.12517 -0.04607 C -0.14462 -0.0544 -0.16771 -0.06389 -0.18767 -0.0794 C -0.20764 -0.09514 -0.23107 -0.12176 -0.24496 -0.13912 C -0.25885 -0.15649 -0.26146 -0.1632 -0.271 -0.18357 C -0.28055 -0.20394 -0.29444 -0.23658 -0.30225 -0.26135 C -0.31007 -0.28611 -0.31475 -0.30579 -0.31788 -0.33218 C -0.321 -0.35857 -0.32274 -0.39098 -0.321 -0.41968 C -0.31927 -0.44838 -0.31389 -0.47894 -0.30746 -0.5044 C -0.30104 -0.52986 -0.2967 -0.54676 -0.28246 -0.57246 C -0.26823 -0.59815 -0.24201 -0.63519 -0.22205 -0.65857 C -0.20208 -0.68195 -0.17257 -0.70371 -0.16267 -0.71274 " pathEditMode="relative" rAng="0" ptsTypes="aaaaaaaaaaaaA">
                                      <p:cBhvr>
                                        <p:cTn id="42" dur="2000" fill="hold"/>
                                        <p:tgtEl>
                                          <p:spTgt spid="335898"/>
                                        </p:tgtEl>
                                        <p:attrNameLst>
                                          <p:attrName>ppt_x</p:attrName>
                                          <p:attrName>ppt_y</p:attrName>
                                        </p:attrNameLst>
                                      </p:cBhvr>
                                      <p:rCtr x="-148" y="-340"/>
                                    </p:animMotion>
                                  </p:childTnLst>
                                </p:cTn>
                              </p:par>
                            </p:childTnLst>
                          </p:cTn>
                        </p:par>
                        <p:par>
                          <p:cTn id="43" fill="hold" nodeType="afterGroup">
                            <p:stCondLst>
                              <p:cond delay="12000"/>
                            </p:stCondLst>
                            <p:childTnLst>
                              <p:par>
                                <p:cTn id="44" presetID="0" presetClass="path" presetSubtype="0" fill="hold" grpId="0" nodeType="afterEffect">
                                  <p:stCondLst>
                                    <p:cond delay="0"/>
                                  </p:stCondLst>
                                  <p:childTnLst>
                                    <p:animMotion origin="layout" path="M 0.00417 -0.01366 C 0.01927 -0.02153 0.03455 -0.02917 0.05833 -0.0331 C 0.08212 -0.03704 0.11493 -0.04283 0.14687 -0.03727 C 0.17882 -0.03171 0.21719 -0.02431 0.25 0.00023 C 0.28281 0.02477 0.32101 0.07106 0.34375 0.10995 C 0.36649 0.14884 0.3783 0.19143 0.38646 0.23217 C 0.39462 0.27569 0.39792 0.31852 0.39271 0.36273 C 0.3875 0.40694 0.37153 0.46204 0.35521 0.49884 C 0.33889 0.53565 0.31944 0.55833 0.29479 0.58356 C 0.27014 0.6088 0.23316 0.63565 0.20729 0.65023 C 0.18142 0.66342 0.15087 0.66481 0.13958 0.67106 " pathEditMode="relative" rAng="0" ptsTypes="aaaaaaaaaaA">
                                      <p:cBhvr>
                                        <p:cTn id="45" dur="1000" fill="hold"/>
                                        <p:tgtEl>
                                          <p:spTgt spid="335904"/>
                                        </p:tgtEl>
                                        <p:attrNameLst>
                                          <p:attrName>ppt_x</p:attrName>
                                          <p:attrName>ppt_y</p:attrName>
                                        </p:attrNameLst>
                                      </p:cBhvr>
                                      <p:rCtr x="197" y="328"/>
                                    </p:animMotion>
                                  </p:childTnLst>
                                </p:cTn>
                              </p:par>
                            </p:childTnLst>
                          </p:cTn>
                        </p:par>
                        <p:par>
                          <p:cTn id="46" fill="hold" nodeType="afterGroup">
                            <p:stCondLst>
                              <p:cond delay="13000"/>
                            </p:stCondLst>
                            <p:childTnLst>
                              <p:par>
                                <p:cTn id="47" presetID="35" presetClass="path" presetSubtype="0" fill="hold" grpId="0" nodeType="afterEffect">
                                  <p:stCondLst>
                                    <p:cond delay="0"/>
                                  </p:stCondLst>
                                  <p:childTnLst>
                                    <p:animMotion origin="layout" path="M -3.61111E-6 7.40741E-7 L -0.50729 7.40741E-7 " pathEditMode="relative" rAng="0" ptsTypes="AA">
                                      <p:cBhvr>
                                        <p:cTn id="48" dur="500" fill="hold"/>
                                        <p:tgtEl>
                                          <p:spTgt spid="335901"/>
                                        </p:tgtEl>
                                        <p:attrNameLst>
                                          <p:attrName>ppt_x</p:attrName>
                                          <p:attrName>ppt_y</p:attrName>
                                        </p:attrNameLst>
                                      </p:cBhvr>
                                      <p:rCtr x="-254" y="0"/>
                                    </p:animMotion>
                                  </p:childTnLst>
                                  <p:subTnLst>
                                    <p:set>
                                      <p:cBhvr override="childStyle">
                                        <p:cTn dur="1" fill="hold" display="0" masterRel="sameClick" afterEffect="1">
                                          <p:stCondLst>
                                            <p:cond evt="end" delay="0">
                                              <p:tn val="47"/>
                                            </p:cond>
                                          </p:stCondLst>
                                        </p:cTn>
                                        <p:tgtEl>
                                          <p:spTgt spid="335901"/>
                                        </p:tgtEl>
                                        <p:attrNameLst>
                                          <p:attrName>style.visibility</p:attrName>
                                        </p:attrNameLst>
                                      </p:cBhvr>
                                      <p:to>
                                        <p:strVal val="hidden"/>
                                      </p:to>
                                    </p:set>
                                  </p:subTnLst>
                                </p:cTn>
                              </p:par>
                              <p:par>
                                <p:cTn id="49" presetID="0" presetClass="path" presetSubtype="0" fill="hold" grpId="0" nodeType="withEffect">
                                  <p:stCondLst>
                                    <p:cond delay="0"/>
                                  </p:stCondLst>
                                  <p:childTnLst>
                                    <p:animMotion origin="layout" path="M -0.01996 -0.00718 C -0.03368 -0.00579 -0.04739 -0.0044 -0.06371 -0.00718 C -0.08003 -0.00996 -0.09844 -0.01551 -0.11788 -0.02384 C -0.13732 -0.03218 -0.16041 -0.04167 -0.18038 -0.05718 C -0.20035 -0.07292 -0.22378 -0.09954 -0.23767 -0.1169 C -0.25156 -0.13426 -0.25416 -0.14097 -0.26371 -0.16134 C -0.27326 -0.18171 -0.28715 -0.21435 -0.29496 -0.23912 C -0.30278 -0.26389 -0.30746 -0.28357 -0.31059 -0.30996 C -0.31371 -0.33634 -0.31545 -0.36875 -0.31371 -0.39746 C -0.31198 -0.42616 -0.3066 -0.45671 -0.30017 -0.48218 C -0.29375 -0.50764 -0.28941 -0.52454 -0.27517 -0.55023 C -0.26094 -0.57593 -0.23472 -0.61296 -0.21475 -0.63634 C -0.19479 -0.65972 -0.16528 -0.68148 -0.15538 -0.69051 " pathEditMode="relative" rAng="0" ptsTypes="aaaaaaaaaaaaA">
                                      <p:cBhvr>
                                        <p:cTn id="50" dur="2000" fill="hold"/>
                                        <p:tgtEl>
                                          <p:spTgt spid="335899"/>
                                        </p:tgtEl>
                                        <p:attrNameLst>
                                          <p:attrName>ppt_x</p:attrName>
                                          <p:attrName>ppt_y</p:attrName>
                                        </p:attrNameLst>
                                      </p:cBhvr>
                                      <p:rCtr x="-148" y="-340"/>
                                    </p:animMotion>
                                  </p:childTnLst>
                                </p:cTn>
                              </p:par>
                            </p:childTnLst>
                          </p:cTn>
                        </p:par>
                        <p:par>
                          <p:cTn id="51" fill="hold" nodeType="afterGroup">
                            <p:stCondLst>
                              <p:cond delay="15000"/>
                            </p:stCondLst>
                            <p:childTnLst>
                              <p:par>
                                <p:cTn id="52" presetID="0" presetClass="path" presetSubtype="0" fill="hold" grpId="0" nodeType="afterEffect">
                                  <p:stCondLst>
                                    <p:cond delay="0"/>
                                  </p:stCondLst>
                                  <p:childTnLst>
                                    <p:animMotion origin="layout" path="M 0.00312 -0.0081 C 0.01823 -0.01597 0.03351 -0.02361 0.05729 -0.02755 C 0.08107 -0.03148 0.11389 -0.03727 0.14583 -0.03172 C 0.17778 -0.02616 0.21614 -0.01875 0.24896 0.00578 C 0.28177 0.03032 0.31996 0.07662 0.34271 0.11551 C 0.36545 0.1544 0.37726 0.19699 0.38542 0.23889 C 0.39357 0.28125 0.39687 0.32407 0.39167 0.36828 C 0.38646 0.4125 0.37048 0.46759 0.35417 0.5044 C 0.33785 0.5412 0.3184 0.56389 0.29375 0.58912 C 0.2691 0.61435 0.23212 0.6412 0.20625 0.65578 C 0.18038 0.67014 0.14982 0.67291 0.13854 0.67662 " pathEditMode="relative" rAng="0" ptsTypes="aaaaaaaaaaA">
                                      <p:cBhvr>
                                        <p:cTn id="53" dur="1000" fill="hold"/>
                                        <p:tgtEl>
                                          <p:spTgt spid="335905"/>
                                        </p:tgtEl>
                                        <p:attrNameLst>
                                          <p:attrName>ppt_x</p:attrName>
                                          <p:attrName>ppt_y</p:attrName>
                                        </p:attrNameLst>
                                      </p:cBhvr>
                                      <p:rCtr x="0" y="0"/>
                                    </p:animMotion>
                                  </p:childTnLst>
                                </p:cTn>
                              </p:par>
                            </p:childTnLst>
                          </p:cTn>
                        </p:par>
                        <p:par>
                          <p:cTn id="54" fill="hold" nodeType="afterGroup">
                            <p:stCondLst>
                              <p:cond delay="16000"/>
                            </p:stCondLst>
                            <p:childTnLst>
                              <p:par>
                                <p:cTn id="55" presetID="35" presetClass="path" presetSubtype="0" fill="hold" grpId="0" nodeType="afterEffect">
                                  <p:stCondLst>
                                    <p:cond delay="0"/>
                                  </p:stCondLst>
                                  <p:childTnLst>
                                    <p:animMotion origin="layout" path="M -3.61111E-6 7.40741E-7 L -0.50729 7.40741E-7 " pathEditMode="relative" rAng="0" ptsTypes="AA">
                                      <p:cBhvr>
                                        <p:cTn id="56" dur="500" fill="hold"/>
                                        <p:tgtEl>
                                          <p:spTgt spid="335902"/>
                                        </p:tgtEl>
                                        <p:attrNameLst>
                                          <p:attrName>ppt_x</p:attrName>
                                          <p:attrName>ppt_y</p:attrName>
                                        </p:attrNameLst>
                                      </p:cBhvr>
                                      <p:rCtr x="-254" y="0"/>
                                    </p:animMotion>
                                  </p:childTnLst>
                                  <p:subTnLst>
                                    <p:set>
                                      <p:cBhvr override="childStyle">
                                        <p:cTn dur="1" fill="hold" display="0" masterRel="sameClick" afterEffect="1">
                                          <p:stCondLst>
                                            <p:cond evt="end" delay="0">
                                              <p:tn val="55"/>
                                            </p:cond>
                                          </p:stCondLst>
                                        </p:cTn>
                                        <p:tgtEl>
                                          <p:spTgt spid="335902"/>
                                        </p:tgtEl>
                                        <p:attrNameLst>
                                          <p:attrName>style.visibility</p:attrName>
                                        </p:attrNameLst>
                                      </p:cBhvr>
                                      <p:to>
                                        <p:strVal val="hidden"/>
                                      </p:to>
                                    </p:set>
                                  </p:subTnLst>
                                </p:cTn>
                              </p:par>
                              <p:par>
                                <p:cTn id="57" presetID="0" presetClass="path" presetSubtype="0" fill="hold" grpId="0" nodeType="withEffect">
                                  <p:stCondLst>
                                    <p:cond delay="0"/>
                                  </p:stCondLst>
                                  <p:childTnLst>
                                    <p:animMotion origin="layout" path="M -0.01475 -0.00439 C -0.02847 -0.00301 -0.04218 -0.00162 -0.0585 -0.00439 C -0.07482 -0.00717 -0.09323 -0.01273 -0.11267 -0.02106 C -0.13211 -0.02939 -0.1552 -0.03888 -0.17517 -0.05439 C -0.19514 -0.07013 -0.21857 -0.09676 -0.23246 -0.11412 C -0.24635 -0.13148 -0.24895 -0.13819 -0.2585 -0.15856 C -0.26805 -0.17893 -0.28194 -0.21157 -0.28975 -0.23634 C -0.29757 -0.26111 -0.30225 -0.28078 -0.30538 -0.30717 C -0.3085 -0.33356 -0.31024 -0.36597 -0.3085 -0.39467 C -0.30677 -0.42338 -0.30139 -0.45393 -0.29496 -0.47939 C -0.28854 -0.50486 -0.2842 -0.52176 -0.26996 -0.54745 C -0.25573 -0.57314 -0.22951 -0.61018 -0.20954 -0.63356 C -0.18958 -0.65694 -0.16007 -0.6787 -0.15017 -0.68773 " pathEditMode="relative" rAng="0" ptsTypes="aaaaaaaaaaaaA">
                                      <p:cBhvr>
                                        <p:cTn id="58" dur="2000" fill="hold"/>
                                        <p:tgtEl>
                                          <p:spTgt spid="335900"/>
                                        </p:tgtEl>
                                        <p:attrNameLst>
                                          <p:attrName>ppt_x</p:attrName>
                                          <p:attrName>ppt_y</p:attrName>
                                        </p:attrNameLst>
                                      </p:cBhvr>
                                      <p:rCtr x="-148" y="-340"/>
                                    </p:animMotion>
                                  </p:childTnLst>
                                </p:cTn>
                              </p:par>
                            </p:childTnLst>
                          </p:cTn>
                        </p:par>
                        <p:par>
                          <p:cTn id="59" fill="hold" nodeType="afterGroup">
                            <p:stCondLst>
                              <p:cond delay="18000"/>
                            </p:stCondLst>
                            <p:childTnLst>
                              <p:par>
                                <p:cTn id="60" presetID="0" presetClass="path" presetSubtype="0" fill="hold" grpId="0" nodeType="afterEffect">
                                  <p:stCondLst>
                                    <p:cond delay="0"/>
                                  </p:stCondLst>
                                  <p:childTnLst>
                                    <p:animMotion origin="layout" path="M 0.0 4.81481E-6 C 0.0151 -0.00788 0.03038 -0.01551 0.05417 -0.01945 C 0.07795 -0.02338 0.11076 -0.02917 0.14271 -0.02362 C 0.17465 -0.01806 0.21302 -0.01065 0.24583 0.01388 C 0.27865 0.03842 0.31684 0.08472 0.33958 0.12361 C 0.36233 0.1625 0.37413 0.20509 0.38229 0.24675 C 0.39045 0.28935 0.39375 0.33217 0.38854 0.37638 C 0.38333 0.4206 0.36736 0.47569 0.35104 0.5125 C 0.33472 0.5493 0.31528 0.57199 0.29063 0.59722 C 0.26597 0.62245 0.22899 0.6493 0.20313 0.66388 C 0.17726 0.678 0.1467 0.68078 0.13542 0.68472 " pathEditMode="relative" rAng="0" ptsTypes="aaaaaaaaaaA">
                                      <p:cBhvr>
                                        <p:cTn id="61" dur="1000" fill="hold"/>
                                        <p:tgtEl>
                                          <p:spTgt spid="335906"/>
                                        </p:tgtEl>
                                        <p:attrNameLst>
                                          <p:attrName>ppt_x</p:attrName>
                                          <p:attrName>ppt_y</p:attrName>
                                        </p:attrNameLst>
                                      </p:cBhvr>
                                      <p:rCtr x="197" y="328"/>
                                    </p:animMotion>
                                  </p:childTnLst>
                                </p:cTn>
                              </p:par>
                            </p:childTnLst>
                          </p:cTn>
                        </p:par>
                        <p:par>
                          <p:cTn id="62" fill="hold" nodeType="afterGroup">
                            <p:stCondLst>
                              <p:cond delay="19000"/>
                            </p:stCondLst>
                            <p:childTnLst>
                              <p:par>
                                <p:cTn id="63" presetID="35" presetClass="path" presetSubtype="0" fill="hold" grpId="0" nodeType="afterEffect">
                                  <p:stCondLst>
                                    <p:cond delay="0"/>
                                  </p:stCondLst>
                                  <p:childTnLst>
                                    <p:animMotion origin="layout" path="M -3.61111E-6 7.40741E-7 L -0.50729 7.40741E-7 " pathEditMode="relative" rAng="0" ptsTypes="AA">
                                      <p:cBhvr>
                                        <p:cTn id="64" dur="500" fill="hold"/>
                                        <p:tgtEl>
                                          <p:spTgt spid="335903"/>
                                        </p:tgtEl>
                                        <p:attrNameLst>
                                          <p:attrName>ppt_x</p:attrName>
                                          <p:attrName>ppt_y</p:attrName>
                                        </p:attrNameLst>
                                      </p:cBhvr>
                                      <p:rCtr x="-254" y="0"/>
                                    </p:animMotion>
                                  </p:childTnLst>
                                  <p:subTnLst>
                                    <p:set>
                                      <p:cBhvr override="childStyle">
                                        <p:cTn dur="1" fill="hold" display="0" masterRel="sameClick" afterEffect="1">
                                          <p:stCondLst>
                                            <p:cond evt="end" delay="0">
                                              <p:tn val="63"/>
                                            </p:cond>
                                          </p:stCondLst>
                                        </p:cTn>
                                        <p:tgtEl>
                                          <p:spTgt spid="33590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animBg="1"/>
      <p:bldP spid="335893" grpId="0" animBg="1"/>
      <p:bldP spid="335893" grpId="1" animBg="1"/>
      <p:bldP spid="335893" grpId="2" animBg="1"/>
      <p:bldP spid="335893" grpId="3" animBg="1"/>
      <p:bldP spid="335893" grpId="4" animBg="1"/>
      <p:bldP spid="335893" grpId="5" animBg="1"/>
      <p:bldP spid="335893" grpId="6" animBg="1"/>
      <p:bldP spid="335895" grpId="0" animBg="1"/>
      <p:bldP spid="335896" grpId="0" animBg="1"/>
      <p:bldP spid="335897" grpId="0" animBg="1"/>
      <p:bldP spid="335898" grpId="0" animBg="1"/>
      <p:bldP spid="335899" grpId="0" animBg="1"/>
      <p:bldP spid="335900" grpId="0" animBg="1"/>
      <p:bldP spid="335901" grpId="0" animBg="1"/>
      <p:bldP spid="335902" grpId="0" animBg="1"/>
      <p:bldP spid="335903" grpId="0" animBg="1"/>
      <p:bldP spid="335904" grpId="0" animBg="1"/>
      <p:bldP spid="335905" grpId="0" animBg="1"/>
      <p:bldP spid="33590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2"/>
</p:tagLst>
</file>

<file path=ppt/theme/_rels/theme23.xml.rels><?xml version="1.0" encoding="UTF-8" standalone="yes"?>
<Relationships xmlns="http://schemas.openxmlformats.org/package/2006/relationships"><Relationship Id="rId1" Type="http://schemas.openxmlformats.org/officeDocument/2006/relationships/image" Target="../media/image13.png"/></Relationships>
</file>

<file path=ppt/theme/theme1.xml><?xml version="1.0" encoding="utf-8"?>
<a:theme xmlns:a="http://schemas.openxmlformats.org/drawingml/2006/main" name="Blank">
  <a:themeElements>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lnDef>
  </a:objectDefaults>
  <a:extraClrSchemeLst>
    <a:extraClrScheme>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AC_Review2014">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SAC_Review2014">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SAC_Review201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blue_2003">
  <a:themeElements>
    <a:clrScheme name="">
      <a:dk1>
        <a:srgbClr val="404040"/>
      </a:dk1>
      <a:lt1>
        <a:srgbClr val="FFFFFF"/>
      </a:lt1>
      <a:dk2>
        <a:srgbClr val="1F497D"/>
      </a:dk2>
      <a:lt2>
        <a:srgbClr val="D2D2D2"/>
      </a:lt2>
      <a:accent1>
        <a:srgbClr val="A6C4DE"/>
      </a:accent1>
      <a:accent2>
        <a:srgbClr val="9D7D9E"/>
      </a:accent2>
      <a:accent3>
        <a:srgbClr val="FFFFFF"/>
      </a:accent3>
      <a:accent4>
        <a:srgbClr val="353535"/>
      </a:accent4>
      <a:accent5>
        <a:srgbClr val="D0DEEC"/>
      </a:accent5>
      <a:accent6>
        <a:srgbClr val="8E718F"/>
      </a:accent6>
      <a:hlink>
        <a:srgbClr val="7AB800"/>
      </a:hlink>
      <a:folHlink>
        <a:srgbClr val="BF5C28"/>
      </a:folHlink>
    </a:clrScheme>
    <a:fontScheme name="Office Theme">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Office Theme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_SAC_Review2014">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\\CARS4\server\WIN32APP\MSOffice\Template\BLANK.POT</Template>
  <TotalTime>45576</TotalTime>
  <Words>3932</Words>
  <Application>Microsoft Office PowerPoint</Application>
  <PresentationFormat>On-screen Show (4:3)</PresentationFormat>
  <Paragraphs>571</Paragraphs>
  <Slides>57</Slides>
  <Notes>28</Notes>
  <HiddenSlides>0</HiddenSlides>
  <MMClips>4</MMClips>
  <ScaleCrop>false</ScaleCrop>
  <HeadingPairs>
    <vt:vector size="8" baseType="variant">
      <vt:variant>
        <vt:lpstr>Fonts Used</vt:lpstr>
      </vt:variant>
      <vt:variant>
        <vt:i4>19</vt:i4>
      </vt:variant>
      <vt:variant>
        <vt:lpstr>Theme</vt:lpstr>
      </vt:variant>
      <vt:variant>
        <vt:i4>23</vt:i4>
      </vt:variant>
      <vt:variant>
        <vt:lpstr>Embedded OLE Servers</vt:lpstr>
      </vt:variant>
      <vt:variant>
        <vt:i4>3</vt:i4>
      </vt:variant>
      <vt:variant>
        <vt:lpstr>Slide Titles</vt:lpstr>
      </vt:variant>
      <vt:variant>
        <vt:i4>57</vt:i4>
      </vt:variant>
    </vt:vector>
  </HeadingPairs>
  <TitlesOfParts>
    <vt:vector size="102" baseType="lpstr">
      <vt:lpstr>MS PGothic</vt:lpstr>
      <vt:lpstr>MS PGothic</vt:lpstr>
      <vt:lpstr>Arial</vt:lpstr>
      <vt:lpstr>Calibri</vt:lpstr>
      <vt:lpstr>Calibri Light</vt:lpstr>
      <vt:lpstr>Comic Sans MS</vt:lpstr>
      <vt:lpstr>等线</vt:lpstr>
      <vt:lpstr>Gill Sans</vt:lpstr>
      <vt:lpstr>Helvetica</vt:lpstr>
      <vt:lpstr>Helvetica Neue</vt:lpstr>
      <vt:lpstr>Lucida Grande</vt:lpstr>
      <vt:lpstr>Open Sans</vt:lpstr>
      <vt:lpstr>Segoe UI</vt:lpstr>
      <vt:lpstr>StarSymbol</vt:lpstr>
      <vt:lpstr>Symbol</vt:lpstr>
      <vt:lpstr>Times</vt:lpstr>
      <vt:lpstr>Times New Roman</vt:lpstr>
      <vt:lpstr>Trebuchet MS</vt:lpstr>
      <vt:lpstr>Wingdings</vt:lpstr>
      <vt:lpstr>Blank</vt:lpstr>
      <vt:lpstr>Custom Design</vt:lpstr>
      <vt:lpstr>1_presentation_4x3</vt:lpstr>
      <vt:lpstr>presentation_16x9</vt:lpstr>
      <vt:lpstr>Default Design</vt:lpstr>
      <vt:lpstr>1_Office Theme</vt:lpstr>
      <vt:lpstr>3_Office Theme</vt:lpstr>
      <vt:lpstr>Office Theme</vt:lpstr>
      <vt:lpstr>2_Office Theme</vt:lpstr>
      <vt:lpstr>4_Office Theme</vt:lpstr>
      <vt:lpstr>SAC_Review2014</vt:lpstr>
      <vt:lpstr>1_SAC_Review2014</vt:lpstr>
      <vt:lpstr>2_SAC_Review2014</vt:lpstr>
      <vt:lpstr>5_Office Theme</vt:lpstr>
      <vt:lpstr>6_Office Theme</vt:lpstr>
      <vt:lpstr>1_blue_2003</vt:lpstr>
      <vt:lpstr>1_Custom Design</vt:lpstr>
      <vt:lpstr>7_Office Theme</vt:lpstr>
      <vt:lpstr>1_Default Design</vt:lpstr>
      <vt:lpstr>2_presentation_4x3</vt:lpstr>
      <vt:lpstr>8_Office Theme</vt:lpstr>
      <vt:lpstr>3_SAC_Review2014</vt:lpstr>
      <vt:lpstr>White</vt:lpstr>
      <vt:lpstr>Image</vt:lpstr>
      <vt:lpstr>Document</vt:lpstr>
      <vt:lpstr>SPW 6.0 Graph</vt:lpstr>
      <vt:lpstr>Synchrotron Radiation in the Earth Sciences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Undulator</vt:lpstr>
      <vt:lpstr>PowerPoint Presentation</vt:lpstr>
      <vt:lpstr>PowerPoint Presentation</vt:lpstr>
      <vt:lpstr>Brightness of synchrotron sources</vt:lpstr>
      <vt:lpstr>PowerPoint Presentation</vt:lpstr>
      <vt:lpstr>PowerPoint Presentation</vt:lpstr>
      <vt:lpstr>PowerPoint Presentation</vt:lpstr>
      <vt:lpstr>GSECARS at a Glance</vt:lpstr>
      <vt:lpstr>GSECARS Facilities and Techniques</vt:lpstr>
      <vt:lpstr>PowerPoint Presentation</vt:lpstr>
      <vt:lpstr>Absorption Tomography Setup 13-BM-D station at APS</vt:lpstr>
      <vt:lpstr>Soil Aggregate Reconstruction</vt:lpstr>
      <vt:lpstr>Differential Absorption Tomography</vt:lpstr>
      <vt:lpstr>Differential Absorption Tomography Clint Willson (Louisiana State University)</vt:lpstr>
      <vt:lpstr>PowerPoint Presentation</vt:lpstr>
      <vt:lpstr>Organic Liquid Dissolution</vt:lpstr>
      <vt:lpstr>High speed Tomography  Fluid drainage and imbibition in sandstone Douglas Meisenheimer, Oregon State University</vt:lpstr>
      <vt:lpstr>PowerPoint Presentation</vt:lpstr>
      <vt:lpstr>PowerPoint Presentation</vt:lpstr>
      <vt:lpstr>X-ray Absorption Spectroscopy: XANES and EXAFS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pressure crystallographic research  at 13-BM-C</vt:lpstr>
      <vt:lpstr>Large Volume Press Program: 250 ton LVP in 13-BM-D</vt:lpstr>
      <vt:lpstr>LVP Program: 1000 ton press in 13-ID-D</vt:lpstr>
      <vt:lpstr>LVP program: 180 ton Paris-Edinburgh press in 13-ID-C</vt:lpstr>
      <vt:lpstr>Puzzling deep focus earthquakes</vt:lpstr>
      <vt:lpstr>Acoustic emission and “nanoseismology”</vt:lpstr>
      <vt:lpstr>Tracking AE events in 4D using seismological tools HypoDD algorithm increases spatial resolution by &gt;10x</vt:lpstr>
      <vt:lpstr>Crystal truncation rod (CTR) x-ray diffraction</vt:lpstr>
      <vt:lpstr>UO2 (111) surface oxidation under dry O2 gas</vt:lpstr>
      <vt:lpstr>PowerPoint Presentation</vt:lpstr>
      <vt:lpstr>PowerPoint Presentation</vt:lpstr>
      <vt:lpstr>PowerPoint Presentation</vt:lpstr>
      <vt:lpstr>Multi-bend Achromat Magnet Lattice</vt:lpstr>
      <vt:lpstr>PowerPoint Presentation</vt:lpstr>
      <vt:lpstr>PowerPoint Presentation</vt:lpstr>
      <vt:lpstr>Brightness of synchrotron 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Nancy Lazarz</dc:creator>
  <cp:lastModifiedBy>Mark Rivers</cp:lastModifiedBy>
  <cp:revision>575</cp:revision>
  <cp:lastPrinted>1999-05-21T17:15:31Z</cp:lastPrinted>
  <dcterms:created xsi:type="dcterms:W3CDTF">1995-06-17T23:31:02Z</dcterms:created>
  <dcterms:modified xsi:type="dcterms:W3CDTF">2019-01-28T17:15:23Z</dcterms:modified>
</cp:coreProperties>
</file>