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72" r:id="rId9"/>
    <p:sldId id="278" r:id="rId10"/>
    <p:sldId id="265" r:id="rId11"/>
    <p:sldId id="266" r:id="rId12"/>
    <p:sldId id="267" r:id="rId13"/>
    <p:sldId id="268" r:id="rId14"/>
    <p:sldId id="271" r:id="rId15"/>
    <p:sldId id="273" r:id="rId16"/>
    <p:sldId id="277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FCA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6993-3180-46EE-BDEB-0FB093314FA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D85F-E6FB-4BC2-AB8F-CBCAC01797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6993-3180-46EE-BDEB-0FB093314FA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D85F-E6FB-4BC2-AB8F-CBCAC0179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6993-3180-46EE-BDEB-0FB093314FA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D85F-E6FB-4BC2-AB8F-CBCAC0179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6993-3180-46EE-BDEB-0FB093314FA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D85F-E6FB-4BC2-AB8F-CBCAC0179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6993-3180-46EE-BDEB-0FB093314FA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66D85F-E6FB-4BC2-AB8F-CBCAC0179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6993-3180-46EE-BDEB-0FB093314FA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D85F-E6FB-4BC2-AB8F-CBCAC0179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6993-3180-46EE-BDEB-0FB093314FA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D85F-E6FB-4BC2-AB8F-CBCAC0179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6993-3180-46EE-BDEB-0FB093314FA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D85F-E6FB-4BC2-AB8F-CBCAC0179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6993-3180-46EE-BDEB-0FB093314FA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D85F-E6FB-4BC2-AB8F-CBCAC0179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6993-3180-46EE-BDEB-0FB093314FA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D85F-E6FB-4BC2-AB8F-CBCAC0179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6993-3180-46EE-BDEB-0FB093314FA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D85F-E6FB-4BC2-AB8F-CBCAC0179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1F6993-3180-46EE-BDEB-0FB093314FA7}" type="datetimeFigureOut">
              <a:rPr lang="en-US" smtClean="0"/>
              <a:pPr/>
              <a:t>3/16/2011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66D85F-E6FB-4BC2-AB8F-CBCAC01797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GPUs and Detectors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Tim Madden</a:t>
            </a:r>
          </a:p>
          <a:p>
            <a:r>
              <a:rPr lang="en-US" dirty="0" smtClean="0"/>
              <a:t>ODG/XSD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Threads on a GPU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Instead of running 100’s of threads, let us run millions of threads!</a:t>
            </a:r>
          </a:p>
          <a:p>
            <a:r>
              <a:rPr lang="en-US" dirty="0" smtClean="0"/>
              <a:t>GPU can have 1024 processors. Each processor can run 1000’s of threads at once.</a:t>
            </a:r>
          </a:p>
          <a:p>
            <a:r>
              <a:rPr lang="en-US" dirty="0" smtClean="0"/>
              <a:t>Adding more processors speeds up the program.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Threads on a GPU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838200" y="3200400"/>
            <a:ext cx="990600" cy="685800"/>
            <a:chOff x="2743200" y="3429000"/>
            <a:chExt cx="990600" cy="685800"/>
          </a:xfrm>
        </p:grpSpPr>
        <p:sp>
          <p:nvSpPr>
            <p:cNvPr id="9" name="Rectangle 8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90600" y="3352800"/>
            <a:ext cx="990600" cy="685800"/>
            <a:chOff x="2743200" y="3429000"/>
            <a:chExt cx="990600" cy="685800"/>
          </a:xfrm>
        </p:grpSpPr>
        <p:sp>
          <p:nvSpPr>
            <p:cNvPr id="12" name="Rectangle 1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43000" y="3505200"/>
            <a:ext cx="990600" cy="685800"/>
            <a:chOff x="2743200" y="3429000"/>
            <a:chExt cx="990600" cy="685800"/>
          </a:xfrm>
        </p:grpSpPr>
        <p:sp>
          <p:nvSpPr>
            <p:cNvPr id="18" name="Rectangle 1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295400" y="3657600"/>
            <a:ext cx="990600" cy="685800"/>
            <a:chOff x="2743200" y="3429000"/>
            <a:chExt cx="990600" cy="685800"/>
          </a:xfrm>
        </p:grpSpPr>
        <p:sp>
          <p:nvSpPr>
            <p:cNvPr id="24" name="Rectangle 2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447800" y="3810000"/>
            <a:ext cx="990600" cy="685800"/>
            <a:chOff x="2743200" y="3429000"/>
            <a:chExt cx="990600" cy="685800"/>
          </a:xfrm>
        </p:grpSpPr>
        <p:sp>
          <p:nvSpPr>
            <p:cNvPr id="30" name="Rectangle 2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600200" y="3962400"/>
            <a:ext cx="990600" cy="685800"/>
            <a:chOff x="2743200" y="3429000"/>
            <a:chExt cx="990600" cy="685800"/>
          </a:xfrm>
        </p:grpSpPr>
        <p:sp>
          <p:nvSpPr>
            <p:cNvPr id="36" name="Rectangle 3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752600" y="4114800"/>
            <a:ext cx="990600" cy="685800"/>
            <a:chOff x="2743200" y="3429000"/>
            <a:chExt cx="990600" cy="685800"/>
          </a:xfrm>
        </p:grpSpPr>
        <p:sp>
          <p:nvSpPr>
            <p:cNvPr id="42" name="Rectangle 4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905000" y="4267200"/>
            <a:ext cx="990600" cy="685800"/>
            <a:chOff x="2743200" y="3429000"/>
            <a:chExt cx="990600" cy="685800"/>
          </a:xfrm>
        </p:grpSpPr>
        <p:sp>
          <p:nvSpPr>
            <p:cNvPr id="48" name="Rectangle 4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057400" y="4419600"/>
            <a:ext cx="990600" cy="685800"/>
            <a:chOff x="2743200" y="3429000"/>
            <a:chExt cx="990600" cy="685800"/>
          </a:xfrm>
        </p:grpSpPr>
        <p:sp>
          <p:nvSpPr>
            <p:cNvPr id="54" name="Rectangle 5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514600" y="3200400"/>
            <a:ext cx="990600" cy="685800"/>
            <a:chOff x="2743200" y="3429000"/>
            <a:chExt cx="990600" cy="685800"/>
          </a:xfrm>
        </p:grpSpPr>
        <p:sp>
          <p:nvSpPr>
            <p:cNvPr id="66" name="Rectangle 6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667000" y="3352800"/>
            <a:ext cx="990600" cy="685800"/>
            <a:chOff x="2743200" y="3429000"/>
            <a:chExt cx="990600" cy="685800"/>
          </a:xfrm>
        </p:grpSpPr>
        <p:sp>
          <p:nvSpPr>
            <p:cNvPr id="72" name="Rectangle 7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2819400" y="3505200"/>
            <a:ext cx="990600" cy="685800"/>
            <a:chOff x="2743200" y="3429000"/>
            <a:chExt cx="990600" cy="685800"/>
          </a:xfrm>
        </p:grpSpPr>
        <p:sp>
          <p:nvSpPr>
            <p:cNvPr id="78" name="Rectangle 7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2971800" y="3657600"/>
            <a:ext cx="990600" cy="685800"/>
            <a:chOff x="2743200" y="3429000"/>
            <a:chExt cx="990600" cy="685800"/>
          </a:xfrm>
        </p:grpSpPr>
        <p:sp>
          <p:nvSpPr>
            <p:cNvPr id="84" name="Rectangle 8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124200" y="3810000"/>
            <a:ext cx="990600" cy="685800"/>
            <a:chOff x="2743200" y="3429000"/>
            <a:chExt cx="990600" cy="685800"/>
          </a:xfrm>
        </p:grpSpPr>
        <p:sp>
          <p:nvSpPr>
            <p:cNvPr id="90" name="Rectangle 8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276600" y="3962400"/>
            <a:ext cx="990600" cy="685800"/>
            <a:chOff x="2743200" y="3429000"/>
            <a:chExt cx="990600" cy="685800"/>
          </a:xfrm>
        </p:grpSpPr>
        <p:sp>
          <p:nvSpPr>
            <p:cNvPr id="96" name="Rectangle 9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3429000" y="4114800"/>
            <a:ext cx="990600" cy="685800"/>
            <a:chOff x="2743200" y="3429000"/>
            <a:chExt cx="990600" cy="685800"/>
          </a:xfrm>
        </p:grpSpPr>
        <p:sp>
          <p:nvSpPr>
            <p:cNvPr id="102" name="Rectangle 10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3581400" y="4267200"/>
            <a:ext cx="990600" cy="685800"/>
            <a:chOff x="2743200" y="3429000"/>
            <a:chExt cx="990600" cy="685800"/>
          </a:xfrm>
        </p:grpSpPr>
        <p:sp>
          <p:nvSpPr>
            <p:cNvPr id="108" name="Rectangle 10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3733800" y="4419600"/>
            <a:ext cx="990600" cy="685800"/>
            <a:chOff x="2743200" y="3429000"/>
            <a:chExt cx="990600" cy="685800"/>
          </a:xfrm>
        </p:grpSpPr>
        <p:sp>
          <p:nvSpPr>
            <p:cNvPr id="114" name="Rectangle 11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267200" y="3276600"/>
            <a:ext cx="990600" cy="685800"/>
            <a:chOff x="2743200" y="3429000"/>
            <a:chExt cx="990600" cy="685800"/>
          </a:xfrm>
        </p:grpSpPr>
        <p:sp>
          <p:nvSpPr>
            <p:cNvPr id="174" name="Rectangle 17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4419600" y="3429000"/>
            <a:ext cx="990600" cy="685800"/>
            <a:chOff x="2743200" y="3429000"/>
            <a:chExt cx="990600" cy="685800"/>
          </a:xfrm>
        </p:grpSpPr>
        <p:sp>
          <p:nvSpPr>
            <p:cNvPr id="180" name="Rectangle 17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4572000" y="3581400"/>
            <a:ext cx="990600" cy="685800"/>
            <a:chOff x="2743200" y="3429000"/>
            <a:chExt cx="990600" cy="685800"/>
          </a:xfrm>
        </p:grpSpPr>
        <p:sp>
          <p:nvSpPr>
            <p:cNvPr id="186" name="Rectangle 18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191" name="Group 190"/>
          <p:cNvGrpSpPr/>
          <p:nvPr/>
        </p:nvGrpSpPr>
        <p:grpSpPr>
          <a:xfrm>
            <a:off x="4724400" y="3733800"/>
            <a:ext cx="990600" cy="685800"/>
            <a:chOff x="2743200" y="3429000"/>
            <a:chExt cx="990600" cy="685800"/>
          </a:xfrm>
        </p:grpSpPr>
        <p:sp>
          <p:nvSpPr>
            <p:cNvPr id="192" name="Rectangle 19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4876800" y="3886200"/>
            <a:ext cx="990600" cy="685800"/>
            <a:chOff x="2743200" y="3429000"/>
            <a:chExt cx="990600" cy="685800"/>
          </a:xfrm>
        </p:grpSpPr>
        <p:sp>
          <p:nvSpPr>
            <p:cNvPr id="198" name="Rectangle 19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03" name="Group 202"/>
          <p:cNvGrpSpPr/>
          <p:nvPr/>
        </p:nvGrpSpPr>
        <p:grpSpPr>
          <a:xfrm>
            <a:off x="5029200" y="4038600"/>
            <a:ext cx="990600" cy="685800"/>
            <a:chOff x="2743200" y="3429000"/>
            <a:chExt cx="990600" cy="685800"/>
          </a:xfrm>
        </p:grpSpPr>
        <p:sp>
          <p:nvSpPr>
            <p:cNvPr id="204" name="Rectangle 20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5181600" y="4191000"/>
            <a:ext cx="990600" cy="685800"/>
            <a:chOff x="2743200" y="3429000"/>
            <a:chExt cx="990600" cy="685800"/>
          </a:xfrm>
        </p:grpSpPr>
        <p:sp>
          <p:nvSpPr>
            <p:cNvPr id="210" name="Rectangle 20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15" name="Group 214"/>
          <p:cNvGrpSpPr/>
          <p:nvPr/>
        </p:nvGrpSpPr>
        <p:grpSpPr>
          <a:xfrm>
            <a:off x="5334000" y="4343400"/>
            <a:ext cx="990600" cy="685800"/>
            <a:chOff x="2743200" y="3429000"/>
            <a:chExt cx="990600" cy="685800"/>
          </a:xfrm>
        </p:grpSpPr>
        <p:sp>
          <p:nvSpPr>
            <p:cNvPr id="216" name="Rectangle 21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5486400" y="4495800"/>
            <a:ext cx="990600" cy="685800"/>
            <a:chOff x="2743200" y="3429000"/>
            <a:chExt cx="990600" cy="685800"/>
          </a:xfrm>
        </p:grpSpPr>
        <p:sp>
          <p:nvSpPr>
            <p:cNvPr id="222" name="Rectangle 22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5943600" y="3276600"/>
            <a:ext cx="990600" cy="685800"/>
            <a:chOff x="2743200" y="3429000"/>
            <a:chExt cx="990600" cy="685800"/>
          </a:xfrm>
        </p:grpSpPr>
        <p:sp>
          <p:nvSpPr>
            <p:cNvPr id="228" name="Rectangle 22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TextBox 22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6096000" y="3429000"/>
            <a:ext cx="990600" cy="685800"/>
            <a:chOff x="2743200" y="3429000"/>
            <a:chExt cx="990600" cy="685800"/>
          </a:xfrm>
        </p:grpSpPr>
        <p:sp>
          <p:nvSpPr>
            <p:cNvPr id="234" name="Rectangle 23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6248400" y="3581400"/>
            <a:ext cx="990600" cy="685800"/>
            <a:chOff x="2743200" y="3429000"/>
            <a:chExt cx="990600" cy="685800"/>
          </a:xfrm>
        </p:grpSpPr>
        <p:sp>
          <p:nvSpPr>
            <p:cNvPr id="240" name="Rectangle 23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42" name="TextBox 24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43" name="TextBox 24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45" name="Group 244"/>
          <p:cNvGrpSpPr/>
          <p:nvPr/>
        </p:nvGrpSpPr>
        <p:grpSpPr>
          <a:xfrm>
            <a:off x="6400800" y="3733800"/>
            <a:ext cx="990600" cy="685800"/>
            <a:chOff x="2743200" y="3429000"/>
            <a:chExt cx="990600" cy="685800"/>
          </a:xfrm>
        </p:grpSpPr>
        <p:sp>
          <p:nvSpPr>
            <p:cNvPr id="246" name="Rectangle 24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TextBox 24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49" name="TextBox 24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50" name="TextBox 24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51" name="Group 250"/>
          <p:cNvGrpSpPr/>
          <p:nvPr/>
        </p:nvGrpSpPr>
        <p:grpSpPr>
          <a:xfrm>
            <a:off x="6553200" y="3886200"/>
            <a:ext cx="990600" cy="685800"/>
            <a:chOff x="2743200" y="3429000"/>
            <a:chExt cx="990600" cy="685800"/>
          </a:xfrm>
        </p:grpSpPr>
        <p:sp>
          <p:nvSpPr>
            <p:cNvPr id="252" name="Rectangle 25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TextBox 25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6705600" y="4038600"/>
            <a:ext cx="990600" cy="685800"/>
            <a:chOff x="2743200" y="3429000"/>
            <a:chExt cx="990600" cy="685800"/>
          </a:xfrm>
        </p:grpSpPr>
        <p:sp>
          <p:nvSpPr>
            <p:cNvPr id="258" name="Rectangle 25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63" name="Group 262"/>
          <p:cNvGrpSpPr/>
          <p:nvPr/>
        </p:nvGrpSpPr>
        <p:grpSpPr>
          <a:xfrm>
            <a:off x="6858000" y="4191000"/>
            <a:ext cx="990600" cy="685800"/>
            <a:chOff x="2743200" y="3429000"/>
            <a:chExt cx="990600" cy="685800"/>
          </a:xfrm>
        </p:grpSpPr>
        <p:sp>
          <p:nvSpPr>
            <p:cNvPr id="264" name="Rectangle 26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TextBox 26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66" name="TextBox 26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67" name="TextBox 26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69" name="Group 268"/>
          <p:cNvGrpSpPr/>
          <p:nvPr/>
        </p:nvGrpSpPr>
        <p:grpSpPr>
          <a:xfrm>
            <a:off x="7010400" y="4343400"/>
            <a:ext cx="990600" cy="685800"/>
            <a:chOff x="2743200" y="3429000"/>
            <a:chExt cx="990600" cy="685800"/>
          </a:xfrm>
        </p:grpSpPr>
        <p:sp>
          <p:nvSpPr>
            <p:cNvPr id="270" name="Rectangle 26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74" name="TextBox 27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7162800" y="4495800"/>
            <a:ext cx="990600" cy="685800"/>
            <a:chOff x="2743200" y="3429000"/>
            <a:chExt cx="990600" cy="685800"/>
          </a:xfrm>
        </p:grpSpPr>
        <p:sp>
          <p:nvSpPr>
            <p:cNvPr id="276" name="Rectangle 27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TextBox 27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79" name="TextBox 27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80" name="TextBox 27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304800" y="1371600"/>
            <a:ext cx="990600" cy="685800"/>
            <a:chOff x="2743200" y="3429000"/>
            <a:chExt cx="990600" cy="685800"/>
          </a:xfrm>
        </p:grpSpPr>
        <p:sp>
          <p:nvSpPr>
            <p:cNvPr id="282" name="Rectangle 28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TextBox 28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84" name="TextBox 28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85" name="TextBox 28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86" name="TextBox 28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87" name="Group 286"/>
          <p:cNvGrpSpPr/>
          <p:nvPr/>
        </p:nvGrpSpPr>
        <p:grpSpPr>
          <a:xfrm>
            <a:off x="457200" y="1524000"/>
            <a:ext cx="990600" cy="685800"/>
            <a:chOff x="2743200" y="3429000"/>
            <a:chExt cx="990600" cy="685800"/>
          </a:xfrm>
        </p:grpSpPr>
        <p:sp>
          <p:nvSpPr>
            <p:cNvPr id="288" name="Rectangle 28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TextBox 28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90" name="TextBox 28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91" name="TextBox 29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92" name="TextBox 29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93" name="Group 292"/>
          <p:cNvGrpSpPr/>
          <p:nvPr/>
        </p:nvGrpSpPr>
        <p:grpSpPr>
          <a:xfrm>
            <a:off x="609600" y="1676400"/>
            <a:ext cx="990600" cy="685800"/>
            <a:chOff x="2743200" y="3429000"/>
            <a:chExt cx="990600" cy="685800"/>
          </a:xfrm>
        </p:grpSpPr>
        <p:sp>
          <p:nvSpPr>
            <p:cNvPr id="294" name="Rectangle 29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TextBox 29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96" name="TextBox 29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97" name="TextBox 29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298" name="TextBox 29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299" name="Group 298"/>
          <p:cNvGrpSpPr/>
          <p:nvPr/>
        </p:nvGrpSpPr>
        <p:grpSpPr>
          <a:xfrm>
            <a:off x="762000" y="1828800"/>
            <a:ext cx="990600" cy="685800"/>
            <a:chOff x="2743200" y="3429000"/>
            <a:chExt cx="990600" cy="685800"/>
          </a:xfrm>
        </p:grpSpPr>
        <p:sp>
          <p:nvSpPr>
            <p:cNvPr id="300" name="Rectangle 29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TextBox 30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02" name="TextBox 30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03" name="TextBox 30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04" name="TextBox 30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05" name="Group 304"/>
          <p:cNvGrpSpPr/>
          <p:nvPr/>
        </p:nvGrpSpPr>
        <p:grpSpPr>
          <a:xfrm>
            <a:off x="914400" y="1981200"/>
            <a:ext cx="990600" cy="685800"/>
            <a:chOff x="2743200" y="3429000"/>
            <a:chExt cx="990600" cy="685800"/>
          </a:xfrm>
        </p:grpSpPr>
        <p:sp>
          <p:nvSpPr>
            <p:cNvPr id="306" name="Rectangle 30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09" name="TextBox 30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10" name="TextBox 30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11" name="Group 310"/>
          <p:cNvGrpSpPr/>
          <p:nvPr/>
        </p:nvGrpSpPr>
        <p:grpSpPr>
          <a:xfrm>
            <a:off x="1066800" y="2133600"/>
            <a:ext cx="990600" cy="685800"/>
            <a:chOff x="2743200" y="3429000"/>
            <a:chExt cx="990600" cy="685800"/>
          </a:xfrm>
        </p:grpSpPr>
        <p:sp>
          <p:nvSpPr>
            <p:cNvPr id="312" name="Rectangle 31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TextBox 31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14" name="TextBox 31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15" name="TextBox 31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16" name="TextBox 31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17" name="Group 316"/>
          <p:cNvGrpSpPr/>
          <p:nvPr/>
        </p:nvGrpSpPr>
        <p:grpSpPr>
          <a:xfrm>
            <a:off x="1219200" y="2286000"/>
            <a:ext cx="990600" cy="685800"/>
            <a:chOff x="2743200" y="3429000"/>
            <a:chExt cx="990600" cy="685800"/>
          </a:xfrm>
        </p:grpSpPr>
        <p:sp>
          <p:nvSpPr>
            <p:cNvPr id="318" name="Rectangle 31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TextBox 31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20" name="TextBox 31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21" name="TextBox 32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22" name="TextBox 32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23" name="Group 322"/>
          <p:cNvGrpSpPr/>
          <p:nvPr/>
        </p:nvGrpSpPr>
        <p:grpSpPr>
          <a:xfrm>
            <a:off x="1371600" y="2438400"/>
            <a:ext cx="990600" cy="685800"/>
            <a:chOff x="2743200" y="3429000"/>
            <a:chExt cx="990600" cy="685800"/>
          </a:xfrm>
        </p:grpSpPr>
        <p:sp>
          <p:nvSpPr>
            <p:cNvPr id="324" name="Rectangle 32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TextBox 32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26" name="TextBox 32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27" name="TextBox 32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28" name="TextBox 32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29" name="Group 328"/>
          <p:cNvGrpSpPr/>
          <p:nvPr/>
        </p:nvGrpSpPr>
        <p:grpSpPr>
          <a:xfrm>
            <a:off x="1524000" y="2590800"/>
            <a:ext cx="990600" cy="685800"/>
            <a:chOff x="2743200" y="3429000"/>
            <a:chExt cx="990600" cy="685800"/>
          </a:xfrm>
        </p:grpSpPr>
        <p:sp>
          <p:nvSpPr>
            <p:cNvPr id="330" name="Rectangle 32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1" name="TextBox 33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32" name="TextBox 33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33" name="TextBox 33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34" name="TextBox 33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35" name="Group 334"/>
          <p:cNvGrpSpPr/>
          <p:nvPr/>
        </p:nvGrpSpPr>
        <p:grpSpPr>
          <a:xfrm>
            <a:off x="1981200" y="1371600"/>
            <a:ext cx="990600" cy="685800"/>
            <a:chOff x="2743200" y="3429000"/>
            <a:chExt cx="990600" cy="685800"/>
          </a:xfrm>
        </p:grpSpPr>
        <p:sp>
          <p:nvSpPr>
            <p:cNvPr id="336" name="Rectangle 33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TextBox 33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38" name="TextBox 33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39" name="TextBox 33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40" name="TextBox 33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41" name="Group 340"/>
          <p:cNvGrpSpPr/>
          <p:nvPr/>
        </p:nvGrpSpPr>
        <p:grpSpPr>
          <a:xfrm>
            <a:off x="2133600" y="1524000"/>
            <a:ext cx="990600" cy="685800"/>
            <a:chOff x="2743200" y="3429000"/>
            <a:chExt cx="990600" cy="685800"/>
          </a:xfrm>
        </p:grpSpPr>
        <p:sp>
          <p:nvSpPr>
            <p:cNvPr id="342" name="Rectangle 34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TextBox 34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44" name="TextBox 34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45" name="TextBox 34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46" name="TextBox 34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47" name="Group 346"/>
          <p:cNvGrpSpPr/>
          <p:nvPr/>
        </p:nvGrpSpPr>
        <p:grpSpPr>
          <a:xfrm>
            <a:off x="2286000" y="1676400"/>
            <a:ext cx="990600" cy="685800"/>
            <a:chOff x="2743200" y="3429000"/>
            <a:chExt cx="990600" cy="685800"/>
          </a:xfrm>
        </p:grpSpPr>
        <p:sp>
          <p:nvSpPr>
            <p:cNvPr id="348" name="Rectangle 34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TextBox 34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50" name="TextBox 34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51" name="TextBox 35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52" name="TextBox 35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53" name="Group 352"/>
          <p:cNvGrpSpPr/>
          <p:nvPr/>
        </p:nvGrpSpPr>
        <p:grpSpPr>
          <a:xfrm>
            <a:off x="2438400" y="1828800"/>
            <a:ext cx="990600" cy="685800"/>
            <a:chOff x="2743200" y="3429000"/>
            <a:chExt cx="990600" cy="685800"/>
          </a:xfrm>
        </p:grpSpPr>
        <p:sp>
          <p:nvSpPr>
            <p:cNvPr id="354" name="Rectangle 35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TextBox 35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57" name="TextBox 35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58" name="TextBox 35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59" name="Group 358"/>
          <p:cNvGrpSpPr/>
          <p:nvPr/>
        </p:nvGrpSpPr>
        <p:grpSpPr>
          <a:xfrm>
            <a:off x="2590800" y="1981200"/>
            <a:ext cx="990600" cy="685800"/>
            <a:chOff x="2743200" y="3429000"/>
            <a:chExt cx="990600" cy="685800"/>
          </a:xfrm>
        </p:grpSpPr>
        <p:sp>
          <p:nvSpPr>
            <p:cNvPr id="360" name="Rectangle 35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62" name="TextBox 36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63" name="TextBox 36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64" name="TextBox 36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65" name="Group 364"/>
          <p:cNvGrpSpPr/>
          <p:nvPr/>
        </p:nvGrpSpPr>
        <p:grpSpPr>
          <a:xfrm>
            <a:off x="2743200" y="2133600"/>
            <a:ext cx="990600" cy="685800"/>
            <a:chOff x="2743200" y="3429000"/>
            <a:chExt cx="990600" cy="685800"/>
          </a:xfrm>
        </p:grpSpPr>
        <p:sp>
          <p:nvSpPr>
            <p:cNvPr id="366" name="Rectangle 36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TextBox 36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68" name="TextBox 36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69" name="TextBox 36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70" name="TextBox 36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71" name="Group 370"/>
          <p:cNvGrpSpPr/>
          <p:nvPr/>
        </p:nvGrpSpPr>
        <p:grpSpPr>
          <a:xfrm>
            <a:off x="2895600" y="2286000"/>
            <a:ext cx="990600" cy="685800"/>
            <a:chOff x="2743200" y="3429000"/>
            <a:chExt cx="990600" cy="685800"/>
          </a:xfrm>
        </p:grpSpPr>
        <p:sp>
          <p:nvSpPr>
            <p:cNvPr id="372" name="Rectangle 37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TextBox 37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74" name="TextBox 37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75" name="TextBox 37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76" name="TextBox 37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77" name="Group 376"/>
          <p:cNvGrpSpPr/>
          <p:nvPr/>
        </p:nvGrpSpPr>
        <p:grpSpPr>
          <a:xfrm>
            <a:off x="3048000" y="2438400"/>
            <a:ext cx="990600" cy="685800"/>
            <a:chOff x="2743200" y="3429000"/>
            <a:chExt cx="990600" cy="685800"/>
          </a:xfrm>
        </p:grpSpPr>
        <p:sp>
          <p:nvSpPr>
            <p:cNvPr id="378" name="Rectangle 37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TextBox 37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80" name="TextBox 37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81" name="TextBox 38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82" name="TextBox 38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83" name="Group 382"/>
          <p:cNvGrpSpPr/>
          <p:nvPr/>
        </p:nvGrpSpPr>
        <p:grpSpPr>
          <a:xfrm>
            <a:off x="3200400" y="2590800"/>
            <a:ext cx="990600" cy="685800"/>
            <a:chOff x="2743200" y="3429000"/>
            <a:chExt cx="990600" cy="685800"/>
          </a:xfrm>
        </p:grpSpPr>
        <p:sp>
          <p:nvSpPr>
            <p:cNvPr id="384" name="Rectangle 38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TextBox 38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86" name="TextBox 38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87" name="TextBox 38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88" name="TextBox 38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89" name="Group 388"/>
          <p:cNvGrpSpPr/>
          <p:nvPr/>
        </p:nvGrpSpPr>
        <p:grpSpPr>
          <a:xfrm>
            <a:off x="3733800" y="1447800"/>
            <a:ext cx="990600" cy="685800"/>
            <a:chOff x="2743200" y="3429000"/>
            <a:chExt cx="990600" cy="685800"/>
          </a:xfrm>
        </p:grpSpPr>
        <p:sp>
          <p:nvSpPr>
            <p:cNvPr id="390" name="Rectangle 38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TextBox 39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92" name="TextBox 39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93" name="TextBox 39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94" name="TextBox 39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395" name="Group 394"/>
          <p:cNvGrpSpPr/>
          <p:nvPr/>
        </p:nvGrpSpPr>
        <p:grpSpPr>
          <a:xfrm>
            <a:off x="3886200" y="1600200"/>
            <a:ext cx="990600" cy="685800"/>
            <a:chOff x="2743200" y="3429000"/>
            <a:chExt cx="990600" cy="685800"/>
          </a:xfrm>
        </p:grpSpPr>
        <p:sp>
          <p:nvSpPr>
            <p:cNvPr id="396" name="Rectangle 39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TextBox 39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98" name="TextBox 39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399" name="TextBox 39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00" name="TextBox 39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01" name="Group 400"/>
          <p:cNvGrpSpPr/>
          <p:nvPr/>
        </p:nvGrpSpPr>
        <p:grpSpPr>
          <a:xfrm>
            <a:off x="4038600" y="1752600"/>
            <a:ext cx="990600" cy="685800"/>
            <a:chOff x="2743200" y="3429000"/>
            <a:chExt cx="990600" cy="685800"/>
          </a:xfrm>
        </p:grpSpPr>
        <p:sp>
          <p:nvSpPr>
            <p:cNvPr id="402" name="Rectangle 40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3" name="TextBox 40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04" name="TextBox 40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05" name="TextBox 40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06" name="TextBox 40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07" name="Group 406"/>
          <p:cNvGrpSpPr/>
          <p:nvPr/>
        </p:nvGrpSpPr>
        <p:grpSpPr>
          <a:xfrm>
            <a:off x="4191000" y="1905000"/>
            <a:ext cx="990600" cy="685800"/>
            <a:chOff x="2743200" y="3429000"/>
            <a:chExt cx="990600" cy="685800"/>
          </a:xfrm>
        </p:grpSpPr>
        <p:sp>
          <p:nvSpPr>
            <p:cNvPr id="408" name="Rectangle 40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TextBox 40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10" name="TextBox 40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11" name="TextBox 41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12" name="TextBox 41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13" name="Group 412"/>
          <p:cNvGrpSpPr/>
          <p:nvPr/>
        </p:nvGrpSpPr>
        <p:grpSpPr>
          <a:xfrm>
            <a:off x="4343400" y="2057400"/>
            <a:ext cx="990600" cy="685800"/>
            <a:chOff x="2743200" y="3429000"/>
            <a:chExt cx="990600" cy="685800"/>
          </a:xfrm>
        </p:grpSpPr>
        <p:sp>
          <p:nvSpPr>
            <p:cNvPr id="414" name="Rectangle 41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" name="TextBox 41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16" name="TextBox 41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17" name="TextBox 41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18" name="TextBox 41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19" name="Group 418"/>
          <p:cNvGrpSpPr/>
          <p:nvPr/>
        </p:nvGrpSpPr>
        <p:grpSpPr>
          <a:xfrm>
            <a:off x="4495800" y="2209800"/>
            <a:ext cx="990600" cy="685800"/>
            <a:chOff x="2743200" y="3429000"/>
            <a:chExt cx="990600" cy="685800"/>
          </a:xfrm>
        </p:grpSpPr>
        <p:sp>
          <p:nvSpPr>
            <p:cNvPr id="420" name="Rectangle 41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TextBox 42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22" name="TextBox 42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23" name="TextBox 42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24" name="TextBox 42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25" name="Group 424"/>
          <p:cNvGrpSpPr/>
          <p:nvPr/>
        </p:nvGrpSpPr>
        <p:grpSpPr>
          <a:xfrm>
            <a:off x="4648200" y="2362200"/>
            <a:ext cx="990600" cy="685800"/>
            <a:chOff x="2743200" y="3429000"/>
            <a:chExt cx="990600" cy="685800"/>
          </a:xfrm>
        </p:grpSpPr>
        <p:sp>
          <p:nvSpPr>
            <p:cNvPr id="426" name="Rectangle 42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TextBox 42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28" name="TextBox 42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29" name="TextBox 42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30" name="TextBox 42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31" name="Group 430"/>
          <p:cNvGrpSpPr/>
          <p:nvPr/>
        </p:nvGrpSpPr>
        <p:grpSpPr>
          <a:xfrm>
            <a:off x="4800600" y="2514600"/>
            <a:ext cx="990600" cy="685800"/>
            <a:chOff x="2743200" y="3429000"/>
            <a:chExt cx="990600" cy="685800"/>
          </a:xfrm>
        </p:grpSpPr>
        <p:sp>
          <p:nvSpPr>
            <p:cNvPr id="432" name="Rectangle 43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TextBox 43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34" name="TextBox 43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35" name="TextBox 43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36" name="TextBox 43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37" name="Group 436"/>
          <p:cNvGrpSpPr/>
          <p:nvPr/>
        </p:nvGrpSpPr>
        <p:grpSpPr>
          <a:xfrm>
            <a:off x="4953000" y="2667000"/>
            <a:ext cx="990600" cy="685800"/>
            <a:chOff x="2743200" y="3429000"/>
            <a:chExt cx="990600" cy="685800"/>
          </a:xfrm>
        </p:grpSpPr>
        <p:sp>
          <p:nvSpPr>
            <p:cNvPr id="438" name="Rectangle 43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9" name="TextBox 43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40" name="TextBox 43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41" name="TextBox 44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42" name="TextBox 44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43" name="Group 442"/>
          <p:cNvGrpSpPr/>
          <p:nvPr/>
        </p:nvGrpSpPr>
        <p:grpSpPr>
          <a:xfrm>
            <a:off x="5410200" y="1447800"/>
            <a:ext cx="990600" cy="685800"/>
            <a:chOff x="2743200" y="3429000"/>
            <a:chExt cx="990600" cy="685800"/>
          </a:xfrm>
        </p:grpSpPr>
        <p:sp>
          <p:nvSpPr>
            <p:cNvPr id="444" name="Rectangle 44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TextBox 44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46" name="TextBox 44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47" name="TextBox 44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48" name="TextBox 44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49" name="Group 448"/>
          <p:cNvGrpSpPr/>
          <p:nvPr/>
        </p:nvGrpSpPr>
        <p:grpSpPr>
          <a:xfrm>
            <a:off x="5562600" y="1600200"/>
            <a:ext cx="990600" cy="685800"/>
            <a:chOff x="2743200" y="3429000"/>
            <a:chExt cx="990600" cy="685800"/>
          </a:xfrm>
        </p:grpSpPr>
        <p:sp>
          <p:nvSpPr>
            <p:cNvPr id="450" name="Rectangle 44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1" name="TextBox 45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52" name="TextBox 45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53" name="TextBox 45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54" name="TextBox 45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55" name="Group 454"/>
          <p:cNvGrpSpPr/>
          <p:nvPr/>
        </p:nvGrpSpPr>
        <p:grpSpPr>
          <a:xfrm>
            <a:off x="5715000" y="1752600"/>
            <a:ext cx="990600" cy="685800"/>
            <a:chOff x="2743200" y="3429000"/>
            <a:chExt cx="990600" cy="685800"/>
          </a:xfrm>
        </p:grpSpPr>
        <p:sp>
          <p:nvSpPr>
            <p:cNvPr id="456" name="Rectangle 45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TextBox 45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58" name="TextBox 45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59" name="TextBox 45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60" name="TextBox 45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61" name="Group 460"/>
          <p:cNvGrpSpPr/>
          <p:nvPr/>
        </p:nvGrpSpPr>
        <p:grpSpPr>
          <a:xfrm>
            <a:off x="5867400" y="1905000"/>
            <a:ext cx="990600" cy="685800"/>
            <a:chOff x="2743200" y="3429000"/>
            <a:chExt cx="990600" cy="685800"/>
          </a:xfrm>
        </p:grpSpPr>
        <p:sp>
          <p:nvSpPr>
            <p:cNvPr id="462" name="Rectangle 46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TextBox 46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64" name="TextBox 46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65" name="TextBox 46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66" name="TextBox 46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67" name="Group 466"/>
          <p:cNvGrpSpPr/>
          <p:nvPr/>
        </p:nvGrpSpPr>
        <p:grpSpPr>
          <a:xfrm>
            <a:off x="6019800" y="2057400"/>
            <a:ext cx="990600" cy="685800"/>
            <a:chOff x="2743200" y="3429000"/>
            <a:chExt cx="990600" cy="685800"/>
          </a:xfrm>
        </p:grpSpPr>
        <p:sp>
          <p:nvSpPr>
            <p:cNvPr id="468" name="Rectangle 467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9" name="TextBox 468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70" name="TextBox 469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71" name="TextBox 470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72" name="TextBox 471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73" name="Group 472"/>
          <p:cNvGrpSpPr/>
          <p:nvPr/>
        </p:nvGrpSpPr>
        <p:grpSpPr>
          <a:xfrm>
            <a:off x="6172200" y="2209800"/>
            <a:ext cx="990600" cy="685800"/>
            <a:chOff x="2743200" y="3429000"/>
            <a:chExt cx="990600" cy="685800"/>
          </a:xfrm>
        </p:grpSpPr>
        <p:sp>
          <p:nvSpPr>
            <p:cNvPr id="474" name="Rectangle 473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TextBox 474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76" name="TextBox 475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77" name="TextBox 476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78" name="TextBox 477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79" name="Group 478"/>
          <p:cNvGrpSpPr/>
          <p:nvPr/>
        </p:nvGrpSpPr>
        <p:grpSpPr>
          <a:xfrm>
            <a:off x="6324600" y="2362200"/>
            <a:ext cx="990600" cy="685800"/>
            <a:chOff x="2743200" y="3429000"/>
            <a:chExt cx="990600" cy="685800"/>
          </a:xfrm>
        </p:grpSpPr>
        <p:sp>
          <p:nvSpPr>
            <p:cNvPr id="480" name="Rectangle 479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1" name="TextBox 480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82" name="TextBox 481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83" name="TextBox 482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84" name="TextBox 483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85" name="Group 484"/>
          <p:cNvGrpSpPr/>
          <p:nvPr/>
        </p:nvGrpSpPr>
        <p:grpSpPr>
          <a:xfrm>
            <a:off x="6477000" y="2514600"/>
            <a:ext cx="990600" cy="685800"/>
            <a:chOff x="2743200" y="3429000"/>
            <a:chExt cx="990600" cy="685800"/>
          </a:xfrm>
        </p:grpSpPr>
        <p:sp>
          <p:nvSpPr>
            <p:cNvPr id="486" name="Rectangle 485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7" name="TextBox 486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88" name="TextBox 487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89" name="TextBox 488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90" name="TextBox 489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  <p:grpSp>
        <p:nvGrpSpPr>
          <p:cNvPr id="491" name="Group 490"/>
          <p:cNvGrpSpPr/>
          <p:nvPr/>
        </p:nvGrpSpPr>
        <p:grpSpPr>
          <a:xfrm>
            <a:off x="6629400" y="2667000"/>
            <a:ext cx="990600" cy="685800"/>
            <a:chOff x="2743200" y="3429000"/>
            <a:chExt cx="990600" cy="685800"/>
          </a:xfrm>
        </p:grpSpPr>
        <p:sp>
          <p:nvSpPr>
            <p:cNvPr id="492" name="Rectangle 491"/>
            <p:cNvSpPr/>
            <p:nvPr/>
          </p:nvSpPr>
          <p:spPr>
            <a:xfrm>
              <a:off x="2743200" y="3429000"/>
              <a:ext cx="990600" cy="685800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3" name="TextBox 492"/>
            <p:cNvSpPr txBox="1"/>
            <p:nvPr/>
          </p:nvSpPr>
          <p:spPr>
            <a:xfrm>
              <a:off x="2819400" y="35814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94" name="TextBox 493"/>
            <p:cNvSpPr txBox="1"/>
            <p:nvPr/>
          </p:nvSpPr>
          <p:spPr>
            <a:xfrm>
              <a:off x="2895600" y="36576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95" name="TextBox 494"/>
            <p:cNvSpPr txBox="1"/>
            <p:nvPr/>
          </p:nvSpPr>
          <p:spPr>
            <a:xfrm>
              <a:off x="2971800" y="37338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  <p:sp>
          <p:nvSpPr>
            <p:cNvPr id="496" name="TextBox 495"/>
            <p:cNvSpPr txBox="1"/>
            <p:nvPr/>
          </p:nvSpPr>
          <p:spPr>
            <a:xfrm>
              <a:off x="3048000" y="3810000"/>
              <a:ext cx="533400" cy="21544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Thread</a:t>
              </a:r>
              <a:endParaRPr lang="en-US" sz="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1 to an image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709160"/>
          </a:xfrm>
        </p:spPr>
        <p:txBody>
          <a:bodyPr/>
          <a:lstStyle/>
          <a:p>
            <a:r>
              <a:rPr lang="en-US" dirty="0" smtClean="0"/>
              <a:t>On the host (not the GPU) we write a single thread to process an image.</a:t>
            </a:r>
          </a:p>
          <a:p>
            <a:r>
              <a:rPr lang="en-US" dirty="0" smtClean="0"/>
              <a:t>1 pixel at a time.</a:t>
            </a:r>
          </a:p>
          <a:p>
            <a:r>
              <a:rPr lang="en-US" dirty="0" smtClean="0"/>
              <a:t>For a 1kx1k image, this is 1M operations  in sequence.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4495800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// My image data</a:t>
            </a:r>
          </a:p>
          <a:p>
            <a:r>
              <a:rPr lang="en-US" sz="1200" dirty="0" smtClean="0"/>
              <a:t>Short *image = new short[1024*1024];</a:t>
            </a:r>
          </a:p>
          <a:p>
            <a:r>
              <a:rPr lang="en-US" sz="1200" dirty="0" err="1" smtClean="0"/>
              <a:t>Int</a:t>
            </a:r>
            <a:r>
              <a:rPr lang="en-US" sz="1200" dirty="0" smtClean="0"/>
              <a:t> k</a:t>
            </a:r>
          </a:p>
          <a:p>
            <a:endParaRPr lang="en-US" sz="1200" dirty="0"/>
          </a:p>
          <a:p>
            <a:r>
              <a:rPr lang="en-US" sz="1200" dirty="0" smtClean="0"/>
              <a:t>For (k=0; k&lt;1024*1024; k++)</a:t>
            </a:r>
          </a:p>
          <a:p>
            <a:r>
              <a:rPr lang="en-US" sz="1200" dirty="0" smtClean="0"/>
              <a:t>{</a:t>
            </a:r>
          </a:p>
          <a:p>
            <a:r>
              <a:rPr lang="en-US" sz="1200" dirty="0" smtClean="0"/>
              <a:t>   image[k] = image[k] + 1;</a:t>
            </a:r>
          </a:p>
          <a:p>
            <a:r>
              <a:rPr lang="en-US" sz="1200" dirty="0" smtClean="0"/>
              <a:t>}</a:t>
            </a:r>
          </a:p>
          <a:p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 1 to an Image on a GPU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62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Write code for a single pixel, and call the code in 1M separate threads. </a:t>
            </a:r>
          </a:p>
          <a:p>
            <a:r>
              <a:rPr lang="en-US" dirty="0" err="1" smtClean="0"/>
              <a:t>Cuda</a:t>
            </a:r>
            <a:r>
              <a:rPr lang="en-US" dirty="0" smtClean="0"/>
              <a:t> will dole out threads to Cores for you on the GPU. </a:t>
            </a:r>
          </a:p>
          <a:p>
            <a:r>
              <a:rPr lang="en-US" dirty="0" smtClean="0"/>
              <a:t>Pixel X runs on thread X.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4114800"/>
            <a:ext cx="464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__global__ void </a:t>
            </a:r>
            <a:r>
              <a:rPr lang="en-US" sz="1200" dirty="0" err="1" smtClean="0"/>
              <a:t>subtractDarkImage_k</a:t>
            </a:r>
            <a:r>
              <a:rPr lang="en-US" sz="1200" dirty="0" smtClean="0"/>
              <a:t>(</a:t>
            </a:r>
          </a:p>
          <a:p>
            <a:r>
              <a:rPr lang="en-US" sz="1200" dirty="0" smtClean="0"/>
              <a:t>    unsigned short *</a:t>
            </a:r>
            <a:r>
              <a:rPr lang="en-US" sz="1200" dirty="0" err="1" smtClean="0"/>
              <a:t>d_Dst</a:t>
            </a:r>
            <a:r>
              <a:rPr lang="en-US" sz="1200" dirty="0" smtClean="0"/>
              <a:t>,</a:t>
            </a:r>
          </a:p>
          <a:p>
            <a:r>
              <a:rPr lang="en-US" sz="1200" dirty="0" smtClean="0"/>
              <a:t>    unsigned short *</a:t>
            </a:r>
            <a:r>
              <a:rPr lang="en-US" sz="1200" dirty="0" err="1" smtClean="0"/>
              <a:t>d_Src</a:t>
            </a:r>
            <a:r>
              <a:rPr lang="en-US" sz="1200" dirty="0" smtClean="0"/>
              <a:t>,</a:t>
            </a:r>
          </a:p>
          <a:p>
            <a:r>
              <a:rPr lang="en-US" sz="1200" dirty="0" smtClean="0"/>
              <a:t>    </a:t>
            </a:r>
            <a:r>
              <a:rPr lang="en-US" sz="1200" dirty="0" err="1" smtClean="0"/>
              <a:t>int</a:t>
            </a:r>
            <a:r>
              <a:rPr lang="en-US" sz="1200" dirty="0" smtClean="0"/>
              <a:t> </a:t>
            </a:r>
            <a:r>
              <a:rPr lang="en-US" sz="1200" dirty="0" err="1" smtClean="0"/>
              <a:t>dataSize</a:t>
            </a:r>
            <a:endParaRPr lang="en-US" sz="1200" dirty="0" smtClean="0"/>
          </a:p>
          <a:p>
            <a:r>
              <a:rPr lang="en-US" sz="1200" dirty="0" smtClean="0"/>
              <a:t>){</a:t>
            </a:r>
          </a:p>
          <a:p>
            <a:r>
              <a:rPr lang="en-US" sz="1200" dirty="0" smtClean="0"/>
              <a:t>    const </a:t>
            </a:r>
            <a:r>
              <a:rPr lang="en-US" sz="1200" dirty="0" err="1" smtClean="0"/>
              <a:t>int</a:t>
            </a:r>
            <a:r>
              <a:rPr lang="en-US" sz="1200" dirty="0" smtClean="0"/>
              <a:t> </a:t>
            </a:r>
            <a:r>
              <a:rPr lang="en-US" sz="1200" dirty="0" err="1" smtClean="0"/>
              <a:t>i</a:t>
            </a:r>
            <a:r>
              <a:rPr lang="en-US" sz="1200" dirty="0" smtClean="0"/>
              <a:t> = </a:t>
            </a:r>
            <a:r>
              <a:rPr lang="en-US" sz="1200" dirty="0" err="1" smtClean="0"/>
              <a:t>blockDim.x</a:t>
            </a:r>
            <a:r>
              <a:rPr lang="en-US" sz="1200" dirty="0" smtClean="0"/>
              <a:t> * </a:t>
            </a:r>
            <a:r>
              <a:rPr lang="en-US" sz="1200" dirty="0" err="1" smtClean="0"/>
              <a:t>blockIdx.x</a:t>
            </a:r>
            <a:r>
              <a:rPr lang="en-US" sz="1200" dirty="0" smtClean="0"/>
              <a:t> + </a:t>
            </a:r>
            <a:r>
              <a:rPr lang="en-US" sz="1200" dirty="0" err="1" smtClean="0"/>
              <a:t>threadIdx.x</a:t>
            </a:r>
            <a:r>
              <a:rPr lang="en-US" sz="1200" dirty="0" smtClean="0"/>
              <a:t>;</a:t>
            </a:r>
          </a:p>
          <a:p>
            <a:r>
              <a:rPr lang="en-US" sz="1200" dirty="0" smtClean="0"/>
              <a:t>    if(</a:t>
            </a:r>
            <a:r>
              <a:rPr lang="en-US" sz="1200" dirty="0" err="1" smtClean="0"/>
              <a:t>i</a:t>
            </a:r>
            <a:r>
              <a:rPr lang="en-US" sz="1200" dirty="0" smtClean="0"/>
              <a:t> &gt;= </a:t>
            </a:r>
            <a:r>
              <a:rPr lang="en-US" sz="1200" dirty="0" err="1" smtClean="0"/>
              <a:t>dataSize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   return;</a:t>
            </a:r>
          </a:p>
          <a:p>
            <a:endParaRPr lang="en-US" sz="1200" dirty="0" smtClean="0"/>
          </a:p>
          <a:p>
            <a:r>
              <a:rPr lang="en-US" sz="1200" dirty="0" smtClean="0"/>
              <a:t>    </a:t>
            </a:r>
            <a:r>
              <a:rPr lang="en-US" sz="1200" dirty="0" err="1" smtClean="0"/>
              <a:t>d_Dst</a:t>
            </a:r>
            <a:r>
              <a:rPr lang="en-US" sz="1200" dirty="0" smtClean="0"/>
              <a:t>[</a:t>
            </a:r>
            <a:r>
              <a:rPr lang="en-US" sz="1200" dirty="0" err="1" smtClean="0"/>
              <a:t>i</a:t>
            </a:r>
            <a:r>
              <a:rPr lang="en-US" sz="1200" dirty="0" smtClean="0"/>
              <a:t>] =</a:t>
            </a:r>
            <a:r>
              <a:rPr lang="en-US" sz="1200" dirty="0" err="1" smtClean="0"/>
              <a:t>d_Src</a:t>
            </a:r>
            <a:r>
              <a:rPr lang="en-US" sz="1200" dirty="0" smtClean="0"/>
              <a:t>[</a:t>
            </a:r>
            <a:r>
              <a:rPr lang="en-US" sz="1200" dirty="0" err="1" smtClean="0"/>
              <a:t>i</a:t>
            </a:r>
            <a:r>
              <a:rPr lang="en-US" sz="1200" dirty="0" smtClean="0"/>
              <a:t>] +1;</a:t>
            </a:r>
          </a:p>
          <a:p>
            <a:r>
              <a:rPr lang="en-US" sz="1200" dirty="0" smtClean="0"/>
              <a:t>}</a:t>
            </a:r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GPU and EPICS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Plugin</a:t>
            </a:r>
            <a:r>
              <a:rPr lang="en-US" dirty="0" smtClean="0"/>
              <a:t> to Area Detector to run calculations on GPU.</a:t>
            </a:r>
          </a:p>
          <a:p>
            <a:r>
              <a:rPr lang="en-US" dirty="0" smtClean="0"/>
              <a:t>When new image comes from detector:</a:t>
            </a:r>
          </a:p>
          <a:p>
            <a:pPr lvl="1"/>
            <a:r>
              <a:rPr lang="en-US" dirty="0" smtClean="0"/>
              <a:t>Host sends image to GPU</a:t>
            </a:r>
          </a:p>
          <a:p>
            <a:pPr lvl="1"/>
            <a:r>
              <a:rPr lang="en-US" dirty="0" smtClean="0"/>
              <a:t>GPU does </a:t>
            </a:r>
            <a:r>
              <a:rPr lang="en-US" dirty="0" err="1" smtClean="0"/>
              <a:t>calcs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Host retrieves result from GPU..</a:t>
            </a:r>
          </a:p>
          <a:p>
            <a:pPr lvl="1"/>
            <a:r>
              <a:rPr lang="en-US" dirty="0" smtClean="0"/>
              <a:t>Host sends results to EPICS etc.</a:t>
            </a:r>
          </a:p>
          <a:p>
            <a:r>
              <a:rPr lang="en-US" dirty="0" smtClean="0"/>
              <a:t>GPU code compiled as DLL.</a:t>
            </a:r>
          </a:p>
          <a:p>
            <a:r>
              <a:rPr lang="en-US" dirty="0" smtClean="0"/>
              <a:t>Epics Area Detector loads DLL and runs.</a:t>
            </a:r>
          </a:p>
          <a:p>
            <a:pPr lvl="1"/>
            <a:r>
              <a:rPr lang="en-US" dirty="0" smtClean="0"/>
              <a:t>Allows arbitrary calculations on GPU. Just make a new DLL.</a:t>
            </a:r>
          </a:p>
          <a:p>
            <a:pPr lvl="1"/>
            <a:r>
              <a:rPr lang="en-US" dirty="0" smtClean="0"/>
              <a:t>Separates cross compile of GPU code, from EPICS build.</a:t>
            </a:r>
          </a:p>
          <a:p>
            <a:pPr lvl="1"/>
            <a:r>
              <a:rPr lang="en-US" dirty="0" smtClean="0"/>
              <a:t>One Area Detector </a:t>
            </a:r>
            <a:r>
              <a:rPr lang="en-US" dirty="0" err="1" smtClean="0"/>
              <a:t>plugin</a:t>
            </a:r>
            <a:r>
              <a:rPr lang="en-US" dirty="0" smtClean="0"/>
              <a:t> for all GPU calculations.</a:t>
            </a:r>
          </a:p>
          <a:p>
            <a:pPr lvl="1"/>
            <a:r>
              <a:rPr lang="en-US" dirty="0" smtClean="0"/>
              <a:t>Can define EPICS variables in the DLL. Host queries DLL for parameters and connects EPICS PVs.</a:t>
            </a:r>
          </a:p>
          <a:p>
            <a:r>
              <a:rPr lang="en-US" dirty="0" smtClean="0"/>
              <a:t>Debug by attaching to IOC Process. </a:t>
            </a:r>
          </a:p>
          <a:p>
            <a:pPr lvl="1"/>
            <a:r>
              <a:rPr lang="en-US" dirty="0" smtClean="0"/>
              <a:t>Set traps in DLL.</a:t>
            </a:r>
          </a:p>
          <a:p>
            <a:pPr lvl="1"/>
            <a:r>
              <a:rPr lang="en-US" dirty="0" smtClean="0"/>
              <a:t>Recompile DLL</a:t>
            </a:r>
          </a:p>
          <a:p>
            <a:pPr lvl="1"/>
            <a:r>
              <a:rPr lang="en-US" dirty="0" smtClean="0"/>
              <a:t>Restart IOC to load updated DLL. No IOC rebuild.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Demo: Simulated Detector with GPU.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Sending image to GPU and back.</a:t>
            </a:r>
          </a:p>
          <a:p>
            <a:r>
              <a:rPr lang="en-US" dirty="0" smtClean="0"/>
              <a:t>Dark Subtraction on Host versus GPU.</a:t>
            </a:r>
          </a:p>
          <a:p>
            <a:r>
              <a:rPr lang="en-US" dirty="0" smtClean="0"/>
              <a:t>Fast convolution on GPU versus Host.</a:t>
            </a:r>
          </a:p>
          <a:p>
            <a:r>
              <a:rPr lang="en-US" dirty="0" smtClean="0"/>
              <a:t>Running several programs on GPU </a:t>
            </a:r>
            <a:r>
              <a:rPr lang="en-US" smtClean="0"/>
              <a:t>at once.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EPICS with GPU </a:t>
            </a:r>
            <a:r>
              <a:rPr lang="en-US" dirty="0" err="1" smtClean="0"/>
              <a:t>Plugin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50000"/>
          <a:stretch>
            <a:fillRect/>
          </a:stretch>
        </p:blipFill>
        <p:spPr bwMode="auto">
          <a:xfrm>
            <a:off x="1447800" y="1447800"/>
            <a:ext cx="6324600" cy="505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EPICS Demo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Low End GPU, </a:t>
            </a:r>
            <a:r>
              <a:rPr lang="en-US" dirty="0" err="1" smtClean="0"/>
              <a:t>Nvidea</a:t>
            </a:r>
            <a:r>
              <a:rPr lang="en-US" dirty="0" smtClean="0"/>
              <a:t> </a:t>
            </a:r>
            <a:r>
              <a:rPr lang="en-US" dirty="0" err="1" smtClean="0"/>
              <a:t>Quadro</a:t>
            </a:r>
            <a:r>
              <a:rPr lang="en-US" dirty="0" smtClean="0"/>
              <a:t> NVS 290 </a:t>
            </a:r>
          </a:p>
          <a:p>
            <a:r>
              <a:rPr lang="en-US" dirty="0" smtClean="0"/>
              <a:t>Data transfer to/ from GPU: 4ms round trip for 1MB image.</a:t>
            </a:r>
          </a:p>
          <a:p>
            <a:r>
              <a:rPr lang="en-US" dirty="0" smtClean="0"/>
              <a:t>Dark Subtraction: 1kx1k image, 16 bit.</a:t>
            </a:r>
          </a:p>
          <a:p>
            <a:pPr lvl="1"/>
            <a:r>
              <a:rPr lang="en-US" dirty="0" smtClean="0"/>
              <a:t>8ms on Host</a:t>
            </a:r>
          </a:p>
          <a:p>
            <a:pPr lvl="1"/>
            <a:r>
              <a:rPr lang="en-US" dirty="0" smtClean="0"/>
              <a:t>30ms on GPU</a:t>
            </a:r>
          </a:p>
          <a:p>
            <a:r>
              <a:rPr lang="en-US" dirty="0" smtClean="0"/>
              <a:t>Fast Convolution :1k x 1k image, 16 bit.</a:t>
            </a:r>
          </a:p>
          <a:p>
            <a:pPr lvl="1"/>
            <a:r>
              <a:rPr lang="en-US" dirty="0" smtClean="0"/>
              <a:t>250ms on Host</a:t>
            </a:r>
          </a:p>
          <a:p>
            <a:pPr lvl="1"/>
            <a:r>
              <a:rPr lang="en-US" dirty="0" smtClean="0"/>
              <a:t>50ms on GPU</a:t>
            </a:r>
          </a:p>
          <a:p>
            <a:r>
              <a:rPr lang="en-US" dirty="0" smtClean="0"/>
              <a:t>Overhead spawning threads on GPU?</a:t>
            </a:r>
          </a:p>
          <a:p>
            <a:pPr lvl="1"/>
            <a:r>
              <a:rPr lang="en-US" dirty="0" smtClean="0"/>
              <a:t>Very simple calculation better on host.</a:t>
            </a:r>
          </a:p>
          <a:p>
            <a:pPr lvl="1"/>
            <a:r>
              <a:rPr lang="en-US" dirty="0" smtClean="0"/>
              <a:t>Complex calculation better on GPU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Graphics Processing Unit</a:t>
            </a:r>
          </a:p>
          <a:p>
            <a:r>
              <a:rPr lang="en-US" dirty="0" smtClean="0"/>
              <a:t>Graphics card on your PC.</a:t>
            </a:r>
          </a:p>
          <a:p>
            <a:r>
              <a:rPr lang="en-US" dirty="0" smtClean="0"/>
              <a:t>“Hardware accelerated graphics”</a:t>
            </a:r>
          </a:p>
          <a:p>
            <a:r>
              <a:rPr lang="en-US" dirty="0" smtClean="0"/>
              <a:t>Video game industry is main driver.</a:t>
            </a:r>
          </a:p>
          <a:p>
            <a:r>
              <a:rPr lang="en-US" dirty="0" smtClean="0"/>
              <a:t>More recently used for non-graphics applications.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572000"/>
            <a:ext cx="24860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GPU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Card on the PCI-Express buss.</a:t>
            </a:r>
          </a:p>
          <a:p>
            <a:r>
              <a:rPr lang="en-US" dirty="0" smtClean="0"/>
              <a:t>GPU card contains its own RAM and processor(s).</a:t>
            </a:r>
          </a:p>
          <a:p>
            <a:r>
              <a:rPr lang="en-US" dirty="0" smtClean="0"/>
              <a:t>What is a CORE?	</a:t>
            </a:r>
          </a:p>
          <a:p>
            <a:pPr lvl="1"/>
            <a:r>
              <a:rPr lang="en-US" dirty="0" smtClean="0"/>
              <a:t>A core is an ALU, arithmetic logic unit. </a:t>
            </a:r>
          </a:p>
          <a:p>
            <a:pPr lvl="1"/>
            <a:r>
              <a:rPr lang="en-US" dirty="0" smtClean="0"/>
              <a:t>ALU is basically a single processor that can run a computer program.</a:t>
            </a:r>
          </a:p>
          <a:p>
            <a:pPr lvl="1"/>
            <a:r>
              <a:rPr lang="en-US" dirty="0" smtClean="0"/>
              <a:t>Modern PCs have “Quad Core.” Basically 4 processors. This refers to the processor on the motherboard that runs Windows.	</a:t>
            </a:r>
          </a:p>
          <a:p>
            <a:r>
              <a:rPr lang="en-US" dirty="0" smtClean="0"/>
              <a:t>GPU has hundreds of Cores!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GPU Applications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Originally for graphics applications</a:t>
            </a:r>
          </a:p>
          <a:p>
            <a:r>
              <a:rPr lang="en-US" dirty="0" smtClean="0"/>
              <a:t>Graphics code developed using DirectX SDK (Windows and X box) or Open GL (general platform).</a:t>
            </a:r>
          </a:p>
          <a:p>
            <a:r>
              <a:rPr lang="en-US" dirty="0" smtClean="0"/>
              <a:t>OpenGL/DirectX are precompiled libraries that run on GPU. Only allow graphics.</a:t>
            </a:r>
          </a:p>
          <a:p>
            <a:r>
              <a:rPr lang="en-US" dirty="0" smtClean="0"/>
              <a:t>CUDA- a general SDK allowing the writing of C programs that run on GPU.</a:t>
            </a:r>
          </a:p>
          <a:p>
            <a:r>
              <a:rPr lang="en-US" dirty="0" smtClean="0"/>
              <a:t>CUDA allows for any general application to run on GPU. Non-graphics, scientific programming.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advantage to GPU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Parallel programming?</a:t>
            </a:r>
          </a:p>
          <a:p>
            <a:r>
              <a:rPr lang="en-US" dirty="0" smtClean="0"/>
              <a:t>What is a “Thread?”</a:t>
            </a:r>
          </a:p>
          <a:p>
            <a:pPr lvl="1"/>
            <a:r>
              <a:rPr lang="en-US" dirty="0" smtClean="0"/>
              <a:t>A sequence of commands in a program that run after another.</a:t>
            </a:r>
          </a:p>
          <a:p>
            <a:pPr lvl="1">
              <a:buNone/>
            </a:pPr>
            <a:endParaRPr lang="en-US" sz="1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667000" y="3886200"/>
            <a:ext cx="3733800" cy="178510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void </a:t>
            </a:r>
            <a:r>
              <a:rPr lang="en-US" sz="1100" dirty="0" err="1" smtClean="0"/>
              <a:t>oneThread</a:t>
            </a:r>
            <a:r>
              <a:rPr lang="en-US" sz="1100" dirty="0" smtClean="0"/>
              <a:t>(</a:t>
            </a:r>
            <a:r>
              <a:rPr lang="en-US" sz="1100" dirty="0" err="1" smtClean="0"/>
              <a:t>int</a:t>
            </a:r>
            <a:r>
              <a:rPr lang="en-US" sz="1100" dirty="0" smtClean="0"/>
              <a:t> N)</a:t>
            </a:r>
          </a:p>
          <a:p>
            <a:r>
              <a:rPr lang="en-US" sz="1100" dirty="0" smtClean="0"/>
              <a:t>{</a:t>
            </a:r>
          </a:p>
          <a:p>
            <a:r>
              <a:rPr lang="en-US" sz="1100" dirty="0" smtClean="0"/>
              <a:t>    </a:t>
            </a:r>
            <a:r>
              <a:rPr lang="en-US" sz="1100" dirty="0" err="1" smtClean="0"/>
              <a:t>int</a:t>
            </a:r>
            <a:r>
              <a:rPr lang="en-US" sz="1100" dirty="0" smtClean="0"/>
              <a:t> counter=0;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while(1)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{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   </a:t>
            </a:r>
            <a:r>
              <a:rPr lang="en-US" sz="1100" dirty="0" err="1" smtClean="0"/>
              <a:t>printf</a:t>
            </a:r>
            <a:r>
              <a:rPr lang="en-US" sz="1100" dirty="0" smtClean="0"/>
              <a:t>(“Thread %d    Count %d\n”, N, counter++);</a:t>
            </a:r>
          </a:p>
          <a:p>
            <a:r>
              <a:rPr lang="en-US" sz="1100" dirty="0" smtClean="0"/>
              <a:t>       Sleep(1000);</a:t>
            </a:r>
          </a:p>
          <a:p>
            <a:r>
              <a:rPr lang="en-US" sz="1100" dirty="0" smtClean="0"/>
              <a:t>    }</a:t>
            </a:r>
          </a:p>
          <a:p>
            <a:r>
              <a:rPr lang="en-US" sz="1100" dirty="0" smtClean="0"/>
              <a:t>}</a:t>
            </a:r>
          </a:p>
          <a:p>
            <a:endParaRPr lang="en-US" sz="1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Multi-Threaded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091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typical program on a PC has many threads running at once. </a:t>
            </a:r>
          </a:p>
          <a:p>
            <a:r>
              <a:rPr lang="en-US" dirty="0" smtClean="0"/>
              <a:t>An EPICS IOC has about 20 threads running.</a:t>
            </a:r>
          </a:p>
          <a:p>
            <a:r>
              <a:rPr lang="en-US" dirty="0" smtClean="0"/>
              <a:t>This </a:t>
            </a:r>
            <a:r>
              <a:rPr lang="en-US" dirty="0" err="1" smtClean="0"/>
              <a:t>Powerpoint</a:t>
            </a:r>
            <a:r>
              <a:rPr lang="en-US" dirty="0" smtClean="0"/>
              <a:t> program is running 8 threads (at time of typing this sentence).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47800" y="3276600"/>
            <a:ext cx="3733800" cy="178510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void </a:t>
            </a:r>
            <a:r>
              <a:rPr lang="en-US" sz="1100" dirty="0" err="1" smtClean="0"/>
              <a:t>oneThread</a:t>
            </a:r>
            <a:r>
              <a:rPr lang="en-US" sz="1100" dirty="0" smtClean="0"/>
              <a:t>(</a:t>
            </a:r>
            <a:r>
              <a:rPr lang="en-US" sz="1100" dirty="0" err="1" smtClean="0"/>
              <a:t>int</a:t>
            </a:r>
            <a:r>
              <a:rPr lang="en-US" sz="1100" dirty="0" smtClean="0"/>
              <a:t> N)</a:t>
            </a:r>
          </a:p>
          <a:p>
            <a:r>
              <a:rPr lang="en-US" sz="1100" dirty="0" smtClean="0"/>
              <a:t>{</a:t>
            </a:r>
          </a:p>
          <a:p>
            <a:r>
              <a:rPr lang="en-US" sz="1100" dirty="0" smtClean="0"/>
              <a:t>    </a:t>
            </a:r>
            <a:r>
              <a:rPr lang="en-US" sz="1100" dirty="0" err="1" smtClean="0"/>
              <a:t>int</a:t>
            </a:r>
            <a:r>
              <a:rPr lang="en-US" sz="1100" dirty="0" smtClean="0"/>
              <a:t> counter=0;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while(1)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{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   </a:t>
            </a:r>
            <a:r>
              <a:rPr lang="en-US" sz="1100" dirty="0" err="1" smtClean="0"/>
              <a:t>printf</a:t>
            </a:r>
            <a:r>
              <a:rPr lang="en-US" sz="1100" dirty="0" smtClean="0"/>
              <a:t>(“Thread %d    Count %d\n”, N, counter++);</a:t>
            </a:r>
          </a:p>
          <a:p>
            <a:r>
              <a:rPr lang="en-US" sz="1100" dirty="0" smtClean="0"/>
              <a:t>       Sleep(1000);</a:t>
            </a:r>
          </a:p>
          <a:p>
            <a:r>
              <a:rPr lang="en-US" sz="1100" dirty="0" smtClean="0"/>
              <a:t>    }</a:t>
            </a:r>
          </a:p>
          <a:p>
            <a:r>
              <a:rPr lang="en-US" sz="11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600200" y="3429000"/>
            <a:ext cx="3733800" cy="178510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void </a:t>
            </a:r>
            <a:r>
              <a:rPr lang="en-US" sz="1100" dirty="0" err="1" smtClean="0"/>
              <a:t>oneThread</a:t>
            </a:r>
            <a:r>
              <a:rPr lang="en-US" sz="1100" dirty="0" smtClean="0"/>
              <a:t>(</a:t>
            </a:r>
            <a:r>
              <a:rPr lang="en-US" sz="1100" dirty="0" err="1" smtClean="0"/>
              <a:t>int</a:t>
            </a:r>
            <a:r>
              <a:rPr lang="en-US" sz="1100" dirty="0" smtClean="0"/>
              <a:t> N)</a:t>
            </a:r>
          </a:p>
          <a:p>
            <a:r>
              <a:rPr lang="en-US" sz="1100" dirty="0" smtClean="0"/>
              <a:t>{</a:t>
            </a:r>
          </a:p>
          <a:p>
            <a:r>
              <a:rPr lang="en-US" sz="1100" dirty="0" smtClean="0"/>
              <a:t>    </a:t>
            </a:r>
            <a:r>
              <a:rPr lang="en-US" sz="1100" dirty="0" err="1" smtClean="0"/>
              <a:t>int</a:t>
            </a:r>
            <a:r>
              <a:rPr lang="en-US" sz="1100" dirty="0" smtClean="0"/>
              <a:t> counter=0;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while(1)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{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   </a:t>
            </a:r>
            <a:r>
              <a:rPr lang="en-US" sz="1100" dirty="0" err="1" smtClean="0"/>
              <a:t>printf</a:t>
            </a:r>
            <a:r>
              <a:rPr lang="en-US" sz="1100" dirty="0" smtClean="0"/>
              <a:t>(“Thread %d    Count %d\n”, N, counter++);</a:t>
            </a:r>
          </a:p>
          <a:p>
            <a:r>
              <a:rPr lang="en-US" sz="1100" dirty="0" smtClean="0"/>
              <a:t>       Sleep(1000);</a:t>
            </a:r>
          </a:p>
          <a:p>
            <a:r>
              <a:rPr lang="en-US" sz="1100" dirty="0" smtClean="0"/>
              <a:t>    }</a:t>
            </a:r>
          </a:p>
          <a:p>
            <a:r>
              <a:rPr lang="en-US" sz="11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752600" y="3581400"/>
            <a:ext cx="3733800" cy="178510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void </a:t>
            </a:r>
            <a:r>
              <a:rPr lang="en-US" sz="1100" dirty="0" err="1" smtClean="0"/>
              <a:t>oneThread</a:t>
            </a:r>
            <a:r>
              <a:rPr lang="en-US" sz="1100" dirty="0" smtClean="0"/>
              <a:t>(</a:t>
            </a:r>
            <a:r>
              <a:rPr lang="en-US" sz="1100" dirty="0" err="1" smtClean="0"/>
              <a:t>int</a:t>
            </a:r>
            <a:r>
              <a:rPr lang="en-US" sz="1100" dirty="0" smtClean="0"/>
              <a:t> N)</a:t>
            </a:r>
          </a:p>
          <a:p>
            <a:r>
              <a:rPr lang="en-US" sz="1100" dirty="0" smtClean="0"/>
              <a:t>{</a:t>
            </a:r>
          </a:p>
          <a:p>
            <a:r>
              <a:rPr lang="en-US" sz="1100" dirty="0" smtClean="0"/>
              <a:t>    </a:t>
            </a:r>
            <a:r>
              <a:rPr lang="en-US" sz="1100" dirty="0" err="1" smtClean="0"/>
              <a:t>int</a:t>
            </a:r>
            <a:r>
              <a:rPr lang="en-US" sz="1100" dirty="0" smtClean="0"/>
              <a:t> counter=0;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while(1)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{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   </a:t>
            </a:r>
            <a:r>
              <a:rPr lang="en-US" sz="1100" dirty="0" err="1" smtClean="0"/>
              <a:t>printf</a:t>
            </a:r>
            <a:r>
              <a:rPr lang="en-US" sz="1100" dirty="0" smtClean="0"/>
              <a:t>(“Thread %d    Count %d\n”, N, counter++);</a:t>
            </a:r>
          </a:p>
          <a:p>
            <a:r>
              <a:rPr lang="en-US" sz="1100" dirty="0" smtClean="0"/>
              <a:t>       Sleep(1000);</a:t>
            </a:r>
          </a:p>
          <a:p>
            <a:r>
              <a:rPr lang="en-US" sz="1100" dirty="0" smtClean="0"/>
              <a:t>    }</a:t>
            </a:r>
          </a:p>
          <a:p>
            <a:r>
              <a:rPr lang="en-US" sz="11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905000" y="3733800"/>
            <a:ext cx="3733800" cy="178510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void </a:t>
            </a:r>
            <a:r>
              <a:rPr lang="en-US" sz="1100" dirty="0" err="1" smtClean="0"/>
              <a:t>oneThread</a:t>
            </a:r>
            <a:r>
              <a:rPr lang="en-US" sz="1100" dirty="0" smtClean="0"/>
              <a:t>(</a:t>
            </a:r>
            <a:r>
              <a:rPr lang="en-US" sz="1100" dirty="0" err="1" smtClean="0"/>
              <a:t>int</a:t>
            </a:r>
            <a:r>
              <a:rPr lang="en-US" sz="1100" dirty="0" smtClean="0"/>
              <a:t> N)</a:t>
            </a:r>
          </a:p>
          <a:p>
            <a:r>
              <a:rPr lang="en-US" sz="1100" dirty="0" smtClean="0"/>
              <a:t>{</a:t>
            </a:r>
          </a:p>
          <a:p>
            <a:r>
              <a:rPr lang="en-US" sz="1100" dirty="0" smtClean="0"/>
              <a:t>    </a:t>
            </a:r>
            <a:r>
              <a:rPr lang="en-US" sz="1100" dirty="0" err="1" smtClean="0"/>
              <a:t>int</a:t>
            </a:r>
            <a:r>
              <a:rPr lang="en-US" sz="1100" dirty="0" smtClean="0"/>
              <a:t> counter=0;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while(1)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{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   </a:t>
            </a:r>
            <a:r>
              <a:rPr lang="en-US" sz="1100" dirty="0" err="1" smtClean="0"/>
              <a:t>printf</a:t>
            </a:r>
            <a:r>
              <a:rPr lang="en-US" sz="1100" dirty="0" smtClean="0"/>
              <a:t>(“Thread %d    Count %d\n”, N, counter++);</a:t>
            </a:r>
          </a:p>
          <a:p>
            <a:r>
              <a:rPr lang="en-US" sz="1100" dirty="0" smtClean="0"/>
              <a:t>       Sleep(1000);</a:t>
            </a:r>
          </a:p>
          <a:p>
            <a:r>
              <a:rPr lang="en-US" sz="1100" dirty="0" smtClean="0"/>
              <a:t>    }</a:t>
            </a:r>
          </a:p>
          <a:p>
            <a:r>
              <a:rPr lang="en-US" sz="11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2057400" y="3886200"/>
            <a:ext cx="3733800" cy="178510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void </a:t>
            </a:r>
            <a:r>
              <a:rPr lang="en-US" sz="1100" dirty="0" err="1" smtClean="0"/>
              <a:t>oneThread</a:t>
            </a:r>
            <a:r>
              <a:rPr lang="en-US" sz="1100" dirty="0" smtClean="0"/>
              <a:t>(</a:t>
            </a:r>
            <a:r>
              <a:rPr lang="en-US" sz="1100" dirty="0" err="1" smtClean="0"/>
              <a:t>int</a:t>
            </a:r>
            <a:r>
              <a:rPr lang="en-US" sz="1100" dirty="0" smtClean="0"/>
              <a:t> N)</a:t>
            </a:r>
          </a:p>
          <a:p>
            <a:r>
              <a:rPr lang="en-US" sz="1100" dirty="0" smtClean="0"/>
              <a:t>{</a:t>
            </a:r>
          </a:p>
          <a:p>
            <a:r>
              <a:rPr lang="en-US" sz="1100" dirty="0" smtClean="0"/>
              <a:t>    </a:t>
            </a:r>
            <a:r>
              <a:rPr lang="en-US" sz="1100" dirty="0" err="1" smtClean="0"/>
              <a:t>int</a:t>
            </a:r>
            <a:r>
              <a:rPr lang="en-US" sz="1100" dirty="0" smtClean="0"/>
              <a:t> counter=0;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while(1)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{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   </a:t>
            </a:r>
            <a:r>
              <a:rPr lang="en-US" sz="1100" dirty="0" err="1" smtClean="0"/>
              <a:t>printf</a:t>
            </a:r>
            <a:r>
              <a:rPr lang="en-US" sz="1100" dirty="0" smtClean="0"/>
              <a:t>(“Thread %d    Count %d\n”, N, counter++);</a:t>
            </a:r>
          </a:p>
          <a:p>
            <a:r>
              <a:rPr lang="en-US" sz="1100" dirty="0" smtClean="0"/>
              <a:t>       Sleep(1000);</a:t>
            </a:r>
          </a:p>
          <a:p>
            <a:r>
              <a:rPr lang="en-US" sz="1100" dirty="0" smtClean="0"/>
              <a:t>    }</a:t>
            </a:r>
          </a:p>
          <a:p>
            <a:r>
              <a:rPr lang="en-US" sz="11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209800" y="4038600"/>
            <a:ext cx="3733800" cy="178510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void </a:t>
            </a:r>
            <a:r>
              <a:rPr lang="en-US" sz="1100" dirty="0" err="1" smtClean="0"/>
              <a:t>oneThread</a:t>
            </a:r>
            <a:r>
              <a:rPr lang="en-US" sz="1100" dirty="0" smtClean="0"/>
              <a:t>(</a:t>
            </a:r>
            <a:r>
              <a:rPr lang="en-US" sz="1100" dirty="0" err="1" smtClean="0"/>
              <a:t>int</a:t>
            </a:r>
            <a:r>
              <a:rPr lang="en-US" sz="1100" dirty="0" smtClean="0"/>
              <a:t> N)</a:t>
            </a:r>
          </a:p>
          <a:p>
            <a:r>
              <a:rPr lang="en-US" sz="1100" dirty="0" smtClean="0"/>
              <a:t>{</a:t>
            </a:r>
          </a:p>
          <a:p>
            <a:r>
              <a:rPr lang="en-US" sz="1100" dirty="0" smtClean="0"/>
              <a:t>    </a:t>
            </a:r>
            <a:r>
              <a:rPr lang="en-US" sz="1100" dirty="0" err="1" smtClean="0"/>
              <a:t>int</a:t>
            </a:r>
            <a:r>
              <a:rPr lang="en-US" sz="1100" dirty="0" smtClean="0"/>
              <a:t> counter=0;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while(1)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{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   </a:t>
            </a:r>
            <a:r>
              <a:rPr lang="en-US" sz="1100" dirty="0" err="1" smtClean="0"/>
              <a:t>printf</a:t>
            </a:r>
            <a:r>
              <a:rPr lang="en-US" sz="1100" dirty="0" smtClean="0"/>
              <a:t>(“Thread %d    Count %d\n”, N, counter++);</a:t>
            </a:r>
          </a:p>
          <a:p>
            <a:r>
              <a:rPr lang="en-US" sz="1100" dirty="0" smtClean="0"/>
              <a:t>       Sleep(1000);</a:t>
            </a:r>
          </a:p>
          <a:p>
            <a:r>
              <a:rPr lang="en-US" sz="1100" dirty="0" smtClean="0"/>
              <a:t>    }</a:t>
            </a:r>
          </a:p>
          <a:p>
            <a:r>
              <a:rPr lang="en-US" sz="11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2362200" y="4191000"/>
            <a:ext cx="3733800" cy="178510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void </a:t>
            </a:r>
            <a:r>
              <a:rPr lang="en-US" sz="1100" dirty="0" err="1" smtClean="0"/>
              <a:t>oneThread</a:t>
            </a:r>
            <a:r>
              <a:rPr lang="en-US" sz="1100" dirty="0" smtClean="0"/>
              <a:t>(</a:t>
            </a:r>
            <a:r>
              <a:rPr lang="en-US" sz="1100" dirty="0" err="1" smtClean="0"/>
              <a:t>int</a:t>
            </a:r>
            <a:r>
              <a:rPr lang="en-US" sz="1100" dirty="0" smtClean="0"/>
              <a:t> N)</a:t>
            </a:r>
          </a:p>
          <a:p>
            <a:r>
              <a:rPr lang="en-US" sz="1100" dirty="0" smtClean="0"/>
              <a:t>{</a:t>
            </a:r>
          </a:p>
          <a:p>
            <a:r>
              <a:rPr lang="en-US" sz="1100" dirty="0" smtClean="0"/>
              <a:t>    </a:t>
            </a:r>
            <a:r>
              <a:rPr lang="en-US" sz="1100" dirty="0" err="1" smtClean="0"/>
              <a:t>int</a:t>
            </a:r>
            <a:r>
              <a:rPr lang="en-US" sz="1100" dirty="0" smtClean="0"/>
              <a:t> counter=0;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while(1)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{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   </a:t>
            </a:r>
            <a:r>
              <a:rPr lang="en-US" sz="1100" dirty="0" err="1" smtClean="0"/>
              <a:t>printf</a:t>
            </a:r>
            <a:r>
              <a:rPr lang="en-US" sz="1100" dirty="0" smtClean="0"/>
              <a:t>(“Thread %d    Count %d\n”, N, counter++);</a:t>
            </a:r>
          </a:p>
          <a:p>
            <a:r>
              <a:rPr lang="en-US" sz="1100" dirty="0" smtClean="0"/>
              <a:t>       Sleep(1000);</a:t>
            </a:r>
          </a:p>
          <a:p>
            <a:r>
              <a:rPr lang="en-US" sz="1100" dirty="0" smtClean="0"/>
              <a:t>    }</a:t>
            </a:r>
          </a:p>
          <a:p>
            <a:r>
              <a:rPr lang="en-US" sz="11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2514600" y="4343400"/>
            <a:ext cx="3733800" cy="178510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void </a:t>
            </a:r>
            <a:r>
              <a:rPr lang="en-US" sz="1100" dirty="0" err="1" smtClean="0"/>
              <a:t>oneThread</a:t>
            </a:r>
            <a:r>
              <a:rPr lang="en-US" sz="1100" dirty="0" smtClean="0"/>
              <a:t>(</a:t>
            </a:r>
            <a:r>
              <a:rPr lang="en-US" sz="1100" dirty="0" err="1" smtClean="0"/>
              <a:t>int</a:t>
            </a:r>
            <a:r>
              <a:rPr lang="en-US" sz="1100" dirty="0" smtClean="0"/>
              <a:t> N)</a:t>
            </a:r>
          </a:p>
          <a:p>
            <a:r>
              <a:rPr lang="en-US" sz="1100" dirty="0" smtClean="0"/>
              <a:t>{</a:t>
            </a:r>
          </a:p>
          <a:p>
            <a:r>
              <a:rPr lang="en-US" sz="1100" dirty="0" smtClean="0"/>
              <a:t>    </a:t>
            </a:r>
            <a:r>
              <a:rPr lang="en-US" sz="1100" dirty="0" err="1" smtClean="0"/>
              <a:t>int</a:t>
            </a:r>
            <a:r>
              <a:rPr lang="en-US" sz="1100" dirty="0" smtClean="0"/>
              <a:t> counter=0;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while(1)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{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   </a:t>
            </a:r>
            <a:r>
              <a:rPr lang="en-US" sz="1100" dirty="0" err="1" smtClean="0"/>
              <a:t>printf</a:t>
            </a:r>
            <a:r>
              <a:rPr lang="en-US" sz="1100" dirty="0" smtClean="0"/>
              <a:t>(“Thread %d    Count %d\n”, N, counter++);</a:t>
            </a:r>
          </a:p>
          <a:p>
            <a:r>
              <a:rPr lang="en-US" sz="1100" dirty="0" smtClean="0"/>
              <a:t>       Sleep(1000);</a:t>
            </a:r>
          </a:p>
          <a:p>
            <a:r>
              <a:rPr lang="en-US" sz="1100" dirty="0" smtClean="0"/>
              <a:t>    }</a:t>
            </a:r>
          </a:p>
          <a:p>
            <a:r>
              <a:rPr lang="en-US" sz="11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2667000" y="4495800"/>
            <a:ext cx="3733800" cy="178510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void </a:t>
            </a:r>
            <a:r>
              <a:rPr lang="en-US" sz="1100" dirty="0" err="1" smtClean="0"/>
              <a:t>oneThread</a:t>
            </a:r>
            <a:r>
              <a:rPr lang="en-US" sz="1100" dirty="0" smtClean="0"/>
              <a:t>(</a:t>
            </a:r>
            <a:r>
              <a:rPr lang="en-US" sz="1100" dirty="0" err="1" smtClean="0"/>
              <a:t>int</a:t>
            </a:r>
            <a:r>
              <a:rPr lang="en-US" sz="1100" dirty="0" smtClean="0"/>
              <a:t> N)</a:t>
            </a:r>
          </a:p>
          <a:p>
            <a:r>
              <a:rPr lang="en-US" sz="1100" dirty="0" smtClean="0"/>
              <a:t>{</a:t>
            </a:r>
          </a:p>
          <a:p>
            <a:r>
              <a:rPr lang="en-US" sz="1100" dirty="0" smtClean="0"/>
              <a:t>    </a:t>
            </a:r>
            <a:r>
              <a:rPr lang="en-US" sz="1100" dirty="0" err="1" smtClean="0"/>
              <a:t>int</a:t>
            </a:r>
            <a:r>
              <a:rPr lang="en-US" sz="1100" dirty="0" smtClean="0"/>
              <a:t> counter=0;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while(1)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{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   </a:t>
            </a:r>
            <a:r>
              <a:rPr lang="en-US" sz="1100" dirty="0" err="1" smtClean="0"/>
              <a:t>printf</a:t>
            </a:r>
            <a:r>
              <a:rPr lang="en-US" sz="1100" dirty="0" smtClean="0"/>
              <a:t>(“Thread %d    Count %d\n”, N, counter++);</a:t>
            </a:r>
          </a:p>
          <a:p>
            <a:r>
              <a:rPr lang="en-US" sz="1100" dirty="0" smtClean="0"/>
              <a:t>       Sleep(1000);</a:t>
            </a:r>
          </a:p>
          <a:p>
            <a:r>
              <a:rPr lang="en-US" sz="1100" dirty="0" smtClean="0"/>
              <a:t>    }</a:t>
            </a:r>
          </a:p>
          <a:p>
            <a:r>
              <a:rPr lang="en-US" sz="1100" dirty="0" smtClean="0"/>
              <a:t>}</a:t>
            </a:r>
          </a:p>
          <a:p>
            <a:endParaRPr lang="en-US" sz="1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57200" y="2971800"/>
            <a:ext cx="3429000" cy="3200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Threads on the Host Processor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709160"/>
          </a:xfrm>
        </p:spPr>
        <p:txBody>
          <a:bodyPr/>
          <a:lstStyle/>
          <a:p>
            <a:r>
              <a:rPr lang="en-US" sz="1800" dirty="0" smtClean="0"/>
              <a:t>The more threads running, the slower each thread.</a:t>
            </a:r>
          </a:p>
          <a:p>
            <a:r>
              <a:rPr lang="en-US" sz="1800" dirty="0" smtClean="0"/>
              <a:t>Solution is to add more processors. A “core” is a processor.</a:t>
            </a:r>
          </a:p>
          <a:p>
            <a:r>
              <a:rPr lang="en-US" sz="1800" dirty="0" smtClean="0"/>
              <a:t>“Quad Core” PC has 4 processors, each running hundreds of threads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34290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38200" y="35814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990600" y="37338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143000" y="38862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295400" y="40386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447800" y="41910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219200" y="3124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PROCESSOR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905000" y="3276600"/>
            <a:ext cx="3429000" cy="3200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33600" y="37338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286000" y="38862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438400" y="40386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2590800" y="41910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2743200" y="43434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895600" y="44958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2667000" y="3429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PROCESSOR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810000" y="3505200"/>
            <a:ext cx="3429000" cy="3200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038600" y="39624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4191000" y="41148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4343400" y="42672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4495800" y="44196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4648200" y="45720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4800600" y="47244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45720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PROCESSOR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257800" y="3657600"/>
            <a:ext cx="3429000" cy="3200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486400" y="41148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5638800" y="42672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5791200" y="44196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5943600" y="45720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6096000" y="47244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6248400" y="4876800"/>
            <a:ext cx="2286000" cy="149271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/>
              <a:t>void </a:t>
            </a:r>
            <a:r>
              <a:rPr lang="en-US" sz="800" dirty="0" err="1" smtClean="0"/>
              <a:t>oneThread</a:t>
            </a:r>
            <a:r>
              <a:rPr lang="en-US" sz="800" dirty="0" smtClean="0"/>
              <a:t>(</a:t>
            </a:r>
            <a:r>
              <a:rPr lang="en-US" sz="800" dirty="0" err="1" smtClean="0"/>
              <a:t>int</a:t>
            </a:r>
            <a:r>
              <a:rPr lang="en-US" sz="800" dirty="0" smtClean="0"/>
              <a:t> N)</a:t>
            </a:r>
          </a:p>
          <a:p>
            <a:r>
              <a:rPr lang="en-US" sz="800" dirty="0" smtClean="0"/>
              <a:t>{</a:t>
            </a:r>
          </a:p>
          <a:p>
            <a:r>
              <a:rPr lang="en-US" sz="800" dirty="0" smtClean="0"/>
              <a:t>    </a:t>
            </a:r>
            <a:r>
              <a:rPr lang="en-US" sz="800" dirty="0" err="1" smtClean="0"/>
              <a:t>int</a:t>
            </a:r>
            <a:r>
              <a:rPr lang="en-US" sz="800" dirty="0" smtClean="0"/>
              <a:t> counter=0;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while(1)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{</a:t>
            </a:r>
          </a:p>
          <a:p>
            <a:r>
              <a:rPr lang="en-US" sz="800" dirty="0"/>
              <a:t> </a:t>
            </a:r>
            <a:r>
              <a:rPr lang="en-US" sz="800" dirty="0" smtClean="0"/>
              <a:t>      </a:t>
            </a:r>
            <a:r>
              <a:rPr lang="en-US" sz="800" dirty="0" err="1" smtClean="0"/>
              <a:t>printf</a:t>
            </a:r>
            <a:r>
              <a:rPr lang="en-US" sz="800" dirty="0" smtClean="0"/>
              <a:t>(“Thread %d    Count %d\n”, N, counter++);</a:t>
            </a:r>
          </a:p>
          <a:p>
            <a:r>
              <a:rPr lang="en-US" sz="800" dirty="0" smtClean="0"/>
              <a:t>       Sleep(1000);</a:t>
            </a:r>
          </a:p>
          <a:p>
            <a:r>
              <a:rPr lang="en-US" sz="800" dirty="0" smtClean="0"/>
              <a:t>    }</a:t>
            </a:r>
          </a:p>
          <a:p>
            <a:r>
              <a:rPr lang="en-US" sz="800" dirty="0" smtClean="0"/>
              <a:t>}</a:t>
            </a:r>
          </a:p>
          <a:p>
            <a:endParaRPr lang="en-US" sz="11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6019800" y="3810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Demo: How to Crash a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Make a thread, that in turn makes a new thread, etc…</a:t>
            </a:r>
          </a:p>
          <a:p>
            <a:pPr lvl="1"/>
            <a:r>
              <a:rPr lang="en-US" dirty="0" smtClean="0"/>
              <a:t>Void </a:t>
            </a:r>
            <a:r>
              <a:rPr lang="en-US" dirty="0" err="1" smtClean="0"/>
              <a:t>haveChildren</a:t>
            </a:r>
            <a:r>
              <a:rPr lang="en-US" dirty="0" smtClean="0"/>
              <a:t>()</a:t>
            </a:r>
          </a:p>
          <a:p>
            <a:pPr lvl="2"/>
            <a:r>
              <a:rPr lang="en-US" dirty="0" smtClean="0"/>
              <a:t>Update global thread counter, and </a:t>
            </a:r>
            <a:r>
              <a:rPr lang="en-US" dirty="0" err="1" smtClean="0"/>
              <a:t>printf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Sleep 500ms</a:t>
            </a:r>
          </a:p>
          <a:p>
            <a:pPr lvl="2"/>
            <a:r>
              <a:rPr lang="en-US" dirty="0" smtClean="0"/>
              <a:t>Call  </a:t>
            </a:r>
            <a:r>
              <a:rPr lang="en-US" dirty="0" err="1" smtClean="0"/>
              <a:t>haveChildren</a:t>
            </a:r>
            <a:r>
              <a:rPr lang="en-US" dirty="0" smtClean="0"/>
              <a:t>() on a New thread.</a:t>
            </a:r>
          </a:p>
          <a:p>
            <a:pPr lvl="2"/>
            <a:r>
              <a:rPr lang="en-US" dirty="0" smtClean="0"/>
              <a:t>Display a window</a:t>
            </a:r>
          </a:p>
          <a:p>
            <a:pPr lvl="2"/>
            <a:r>
              <a:rPr lang="en-US" dirty="0" smtClean="0"/>
              <a:t>If OK is hit on window, then exit(0)</a:t>
            </a:r>
          </a:p>
          <a:p>
            <a:pPr lvl="1"/>
            <a:r>
              <a:rPr lang="en-US" dirty="0" smtClean="0"/>
              <a:t>When </a:t>
            </a:r>
            <a:r>
              <a:rPr lang="en-US" dirty="0" err="1" smtClean="0"/>
              <a:t>haveChildren</a:t>
            </a:r>
            <a:r>
              <a:rPr lang="en-US" dirty="0" smtClean="0"/>
              <a:t> is called, an infinite number of threads is created. An infinite number of windows will display.</a:t>
            </a:r>
          </a:p>
          <a:p>
            <a:pPr lvl="1"/>
            <a:r>
              <a:rPr lang="en-US" dirty="0" smtClean="0"/>
              <a:t>Threads show in Task Manager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Demo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r="50000"/>
          <a:stretch>
            <a:fillRect/>
          </a:stretch>
        </p:blipFill>
        <p:spPr bwMode="auto">
          <a:xfrm>
            <a:off x="914400" y="1295400"/>
            <a:ext cx="67627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2933</TotalTime>
  <Words>2232</Words>
  <Application>Microsoft Office PowerPoint</Application>
  <PresentationFormat>On-screen Show (4:3)</PresentationFormat>
  <Paragraphs>718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Apex</vt:lpstr>
      <vt:lpstr>GPUs and Detectors</vt:lpstr>
      <vt:lpstr>What is a GPU</vt:lpstr>
      <vt:lpstr>How does GPU work?</vt:lpstr>
      <vt:lpstr>GPU Applications </vt:lpstr>
      <vt:lpstr>What advantage to GPU</vt:lpstr>
      <vt:lpstr>Multi-Threaded Programs</vt:lpstr>
      <vt:lpstr>Threads on the Host Processor</vt:lpstr>
      <vt:lpstr>Demo: How to Crash a computer</vt:lpstr>
      <vt:lpstr>Thread Demo</vt:lpstr>
      <vt:lpstr>Threads on a GPU</vt:lpstr>
      <vt:lpstr>Threads on a GPU</vt:lpstr>
      <vt:lpstr>Adding 1 to an image</vt:lpstr>
      <vt:lpstr>Adding 1 to an Image on a GPU</vt:lpstr>
      <vt:lpstr>GPU and EPICS</vt:lpstr>
      <vt:lpstr>Demo: Simulated Detector with GPU.</vt:lpstr>
      <vt:lpstr>EPICS with GPU Plugin</vt:lpstr>
      <vt:lpstr>EPICS Demo Results</vt:lpstr>
    </vt:vector>
  </TitlesOfParts>
  <Company>Argonne National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GPUs and Detectors</dc:title>
  <dc:creator>dp_admin</dc:creator>
  <cp:lastModifiedBy>dp_admin</cp:lastModifiedBy>
  <cp:revision>46</cp:revision>
  <dcterms:created xsi:type="dcterms:W3CDTF">2011-03-11T20:33:51Z</dcterms:created>
  <dcterms:modified xsi:type="dcterms:W3CDTF">2011-03-17T14:13:26Z</dcterms:modified>
</cp:coreProperties>
</file>