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mp4" ContentType="video/mp4"/>
  <Default Extension="vml" ContentType="application/vnd.openxmlformats-officedocument.vmlDrawing"/>
  <Default Extension="wdp" ContentType="image/vnd.ms-photo"/>
  <Default Extension="png" ContentType="image/png"/>
  <Default Extension="wmf" ContentType="image/x-wmf"/>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7" r:id="rId1"/>
  </p:sldMasterIdLst>
  <p:notesMasterIdLst>
    <p:notesMasterId r:id="rId20"/>
  </p:notesMasterIdLst>
  <p:handoutMasterIdLst>
    <p:handoutMasterId r:id="rId21"/>
  </p:handoutMasterIdLst>
  <p:sldIdLst>
    <p:sldId id="304" r:id="rId2"/>
    <p:sldId id="256" r:id="rId3"/>
    <p:sldId id="298" r:id="rId4"/>
    <p:sldId id="296" r:id="rId5"/>
    <p:sldId id="266" r:id="rId6"/>
    <p:sldId id="303" r:id="rId7"/>
    <p:sldId id="259" r:id="rId8"/>
    <p:sldId id="286" r:id="rId9"/>
    <p:sldId id="300" r:id="rId10"/>
    <p:sldId id="262" r:id="rId11"/>
    <p:sldId id="263" r:id="rId12"/>
    <p:sldId id="302" r:id="rId13"/>
    <p:sldId id="274" r:id="rId14"/>
    <p:sldId id="291" r:id="rId15"/>
    <p:sldId id="301" r:id="rId16"/>
    <p:sldId id="265" r:id="rId17"/>
    <p:sldId id="264" r:id="rId18"/>
    <p:sldId id="297" r:id="rId19"/>
  </p:sldIdLst>
  <p:sldSz cx="9144000" cy="6858000" type="screen4x3"/>
  <p:notesSz cx="6997700" cy="9271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6600"/>
    <a:srgbClr val="3333FF"/>
    <a:srgbClr val="FF9933"/>
    <a:srgbClr val="FF0000"/>
    <a:srgbClr val="FFFF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21" autoAdjust="0"/>
    <p:restoredTop sz="94613"/>
  </p:normalViewPr>
  <p:slideViewPr>
    <p:cSldViewPr>
      <p:cViewPr>
        <p:scale>
          <a:sx n="124" d="100"/>
          <a:sy n="124" d="100"/>
        </p:scale>
        <p:origin x="912" y="-80"/>
      </p:cViewPr>
      <p:guideLst>
        <p:guide orient="horz" pos="2160"/>
        <p:guide pos="2880"/>
      </p:guideLst>
    </p:cSldViewPr>
  </p:slideViewPr>
  <p:notesTextViewPr>
    <p:cViewPr>
      <p:scale>
        <a:sx n="100" d="100"/>
        <a:sy n="100" d="100"/>
      </p:scale>
      <p:origin x="0" y="-328"/>
    </p:cViewPr>
  </p:notesTextViewPr>
  <p:sorterViewPr>
    <p:cViewPr>
      <p:scale>
        <a:sx n="91" d="100"/>
        <a:sy n="91" d="100"/>
      </p:scale>
      <p:origin x="0" y="0"/>
    </p:cViewPr>
  </p:sorterViewPr>
  <p:notesViewPr>
    <p:cSldViewPr>
      <p:cViewPr varScale="1">
        <p:scale>
          <a:sx n="73" d="100"/>
          <a:sy n="73" d="100"/>
        </p:scale>
        <p:origin x="-2130" y="-9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pPr>
              <a:defRPr/>
            </a:pPr>
            <a:endParaRPr lang="en-US"/>
          </a:p>
        </p:txBody>
      </p:sp>
      <p:sp>
        <p:nvSpPr>
          <p:cNvPr id="4" name="Footer Placeholder 3"/>
          <p:cNvSpPr>
            <a:spLocks noGrp="1"/>
          </p:cNvSpPr>
          <p:nvPr>
            <p:ph type="ftr" sz="quarter" idx="2"/>
          </p:nvPr>
        </p:nvSpPr>
        <p:spPr>
          <a:xfrm>
            <a:off x="0" y="8805863"/>
            <a:ext cx="3032125"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63988" y="8805863"/>
            <a:ext cx="3032125"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DD93C08-7702-4FD5-8D5E-08C8A616B279}" type="slidenum">
              <a:rPr lang="en-US" altLang="en-US"/>
              <a:pPr/>
              <a:t>‹#›</a:t>
            </a:fld>
            <a:endParaRPr lang="en-US" altLang="en-US"/>
          </a:p>
        </p:txBody>
      </p:sp>
      <p:sp>
        <p:nvSpPr>
          <p:cNvPr id="6" name="Date Placeholder 5"/>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pPr>
              <a:defRPr/>
            </a:pPr>
            <a:fld id="{C5F0B6A2-C6C3-4C4B-B6C3-CAFED6434560}" type="datetimeFigureOut">
              <a:rPr lang="en-US"/>
              <a:pPr>
                <a:defRPr/>
              </a:pPr>
              <a:t>5/17/16</a:t>
            </a:fld>
            <a:endParaRPr lang="en-US"/>
          </a:p>
        </p:txBody>
      </p:sp>
    </p:spTree>
    <p:extLst>
      <p:ext uri="{BB962C8B-B14F-4D97-AF65-F5344CB8AC3E}">
        <p14:creationId xmlns:p14="http://schemas.microsoft.com/office/powerpoint/2010/main" val="2826570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a:defRPr sz="1200">
                <a:latin typeface="Arial" charset="0"/>
              </a:defRPr>
            </a:lvl1pPr>
          </a:lstStyle>
          <a:p>
            <a:pPr>
              <a:defRPr/>
            </a:pPr>
            <a:fld id="{7D4FA0D8-953B-4674-B07D-C9E2AC60678D}" type="datetime1">
              <a:rPr lang="en-US"/>
              <a:pPr>
                <a:defRPr/>
              </a:pPr>
              <a:t>5/17/16</a:t>
            </a:fld>
            <a:endParaRPr lang="en-US"/>
          </a:p>
        </p:txBody>
      </p:sp>
      <p:sp>
        <p:nvSpPr>
          <p:cNvPr id="922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a:defRPr sz="1200"/>
            </a:lvl1pPr>
          </a:lstStyle>
          <a:p>
            <a:fld id="{4F70A1FE-ACE4-4223-9676-DDD7F634D1D6}" type="slidenum">
              <a:rPr lang="en-US" altLang="en-US"/>
              <a:pPr/>
              <a:t>‹#›</a:t>
            </a:fld>
            <a:endParaRPr lang="en-US" altLang="en-US"/>
          </a:p>
        </p:txBody>
      </p:sp>
    </p:spTree>
    <p:extLst>
      <p:ext uri="{BB962C8B-B14F-4D97-AF65-F5344CB8AC3E}">
        <p14:creationId xmlns:p14="http://schemas.microsoft.com/office/powerpoint/2010/main" val="369469823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using hardest known materials, gem quality diamonds, to generate pressures relevant to the deep planetary interior, squeezing tiny samples between two anvils</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2</a:t>
            </a:fld>
            <a:endParaRPr lang="en-US" altLang="en-US"/>
          </a:p>
        </p:txBody>
      </p:sp>
    </p:spTree>
    <p:extLst>
      <p:ext uri="{BB962C8B-B14F-4D97-AF65-F5344CB8AC3E}">
        <p14:creationId xmlns:p14="http://schemas.microsoft.com/office/powerpoint/2010/main" val="163147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Meteorites exposed to high pressures and temperatures during impact-induced shock often contain minerals whose occurrence and stability normally confine them to the deeper portions of Earth’s mantle. One exception has been MgSiO</a:t>
            </a:r>
            <a:r>
              <a:rPr lang="en-US" sz="1200" b="0" i="0" kern="1200" baseline="-25000" dirty="0" smtClean="0">
                <a:solidFill>
                  <a:schemeClr val="tx1"/>
                </a:solidFill>
                <a:effectLst/>
                <a:latin typeface="Arial" charset="0"/>
                <a:ea typeface="+mn-ea"/>
                <a:cs typeface="+mn-cs"/>
              </a:rPr>
              <a:t>3</a:t>
            </a:r>
            <a:r>
              <a:rPr lang="en-US" sz="1200" b="0" i="0" kern="1200" dirty="0" smtClean="0">
                <a:solidFill>
                  <a:schemeClr val="tx1"/>
                </a:solidFill>
                <a:effectLst/>
                <a:latin typeface="Arial" charset="0"/>
                <a:ea typeface="+mn-ea"/>
                <a:cs typeface="+mn-cs"/>
              </a:rPr>
              <a:t> in the perovskite structure, which is the most abundant solid phase in Earth. Here we report the discovery of this important phase as a mineral in the </a:t>
            </a:r>
            <a:r>
              <a:rPr lang="en-US" sz="1200" b="0" i="0" kern="1200" dirty="0" err="1" smtClean="0">
                <a:solidFill>
                  <a:schemeClr val="tx1"/>
                </a:solidFill>
                <a:effectLst/>
                <a:latin typeface="Arial" charset="0"/>
                <a:ea typeface="+mn-ea"/>
                <a:cs typeface="+mn-cs"/>
              </a:rPr>
              <a:t>Tenham</a:t>
            </a:r>
            <a:r>
              <a:rPr lang="en-US" sz="1200" b="0" i="0" kern="1200" dirty="0" smtClean="0">
                <a:solidFill>
                  <a:schemeClr val="tx1"/>
                </a:solidFill>
                <a:effectLst/>
                <a:latin typeface="Arial" charset="0"/>
                <a:ea typeface="+mn-ea"/>
                <a:cs typeface="+mn-cs"/>
              </a:rPr>
              <a:t> L6 chondrite and approved by the International Mineralogical Association (specimen IMA 2014-017). MgSiO</a:t>
            </a:r>
            <a:r>
              <a:rPr lang="en-US" sz="1200" b="0" i="0" kern="1200" baseline="-25000" dirty="0" smtClean="0">
                <a:solidFill>
                  <a:schemeClr val="tx1"/>
                </a:solidFill>
                <a:effectLst/>
                <a:latin typeface="Arial" charset="0"/>
                <a:ea typeface="+mn-ea"/>
                <a:cs typeface="+mn-cs"/>
              </a:rPr>
              <a:t>3</a:t>
            </a:r>
            <a:r>
              <a:rPr lang="en-US" sz="1200" b="0" i="0" kern="1200" dirty="0" smtClean="0">
                <a:solidFill>
                  <a:schemeClr val="tx1"/>
                </a:solidFill>
                <a:effectLst/>
                <a:latin typeface="Arial" charset="0"/>
                <a:ea typeface="+mn-ea"/>
                <a:cs typeface="+mn-cs"/>
              </a:rPr>
              <a:t>-perovskite is now called </a:t>
            </a:r>
            <a:r>
              <a:rPr lang="en-US" sz="1200" b="0" i="0" kern="1200" dirty="0" err="1" smtClean="0">
                <a:solidFill>
                  <a:schemeClr val="tx1"/>
                </a:solidFill>
                <a:effectLst/>
                <a:latin typeface="Arial" charset="0"/>
                <a:ea typeface="+mn-ea"/>
                <a:cs typeface="+mn-cs"/>
              </a:rPr>
              <a:t>bridgmanite</a:t>
            </a:r>
            <a:r>
              <a:rPr lang="en-US" sz="1200" b="0" i="0" kern="1200" dirty="0" smtClean="0">
                <a:solidFill>
                  <a:schemeClr val="tx1"/>
                </a:solidFill>
                <a:effectLst/>
                <a:latin typeface="Arial" charset="0"/>
                <a:ea typeface="+mn-ea"/>
                <a:cs typeface="+mn-cs"/>
              </a:rPr>
              <a:t>. The associated phase assemblage constrains peak shock conditions to ~ 24 </a:t>
            </a:r>
            <a:r>
              <a:rPr lang="en-US" sz="1200" b="0" i="0" kern="1200" dirty="0" err="1" smtClean="0">
                <a:solidFill>
                  <a:schemeClr val="tx1"/>
                </a:solidFill>
                <a:effectLst/>
                <a:latin typeface="Arial" charset="0"/>
                <a:ea typeface="+mn-ea"/>
                <a:cs typeface="+mn-cs"/>
              </a:rPr>
              <a:t>gigapascals</a:t>
            </a:r>
            <a:r>
              <a:rPr lang="en-US" sz="1200" b="0" i="0" kern="1200" dirty="0" smtClean="0">
                <a:solidFill>
                  <a:schemeClr val="tx1"/>
                </a:solidFill>
                <a:effectLst/>
                <a:latin typeface="Arial" charset="0"/>
                <a:ea typeface="+mn-ea"/>
                <a:cs typeface="+mn-cs"/>
              </a:rPr>
              <a:t> and 2300 kelvin. The discovery concludes a half century of efforts to find, identify, and characterize a natural specimen of this important mineral.</a:t>
            </a:r>
          </a:p>
          <a:p>
            <a:r>
              <a:rPr lang="en-US" sz="1200" b="1" i="0" kern="1200" dirty="0" smtClean="0">
                <a:solidFill>
                  <a:schemeClr val="tx1"/>
                </a:solidFill>
                <a:effectLst/>
                <a:latin typeface="Arial" charset="0"/>
                <a:ea typeface="+mn-ea"/>
                <a:cs typeface="+mn-cs"/>
              </a:rPr>
              <a:t>A mineral name for mantle perovskite</a:t>
            </a:r>
          </a:p>
          <a:p>
            <a:r>
              <a:rPr lang="en-US" sz="1200" b="0" i="0" kern="1200" dirty="0" smtClean="0">
                <a:solidFill>
                  <a:schemeClr val="tx1"/>
                </a:solidFill>
                <a:effectLst/>
                <a:latin typeface="Arial" charset="0"/>
                <a:ea typeface="+mn-ea"/>
                <a:cs typeface="+mn-cs"/>
              </a:rPr>
              <a:t>A rock from outer space finally puts a name to Earth's most abundant mineral, frequently referred to as perovskite. Mineral names are only bestowed on specimens that are found in nature and characterized. </a:t>
            </a:r>
            <a:r>
              <a:rPr lang="en-US" sz="1200" b="0" i="0" kern="1200" dirty="0" err="1" smtClean="0">
                <a:solidFill>
                  <a:schemeClr val="tx1"/>
                </a:solidFill>
                <a:effectLst/>
                <a:latin typeface="Arial" charset="0"/>
                <a:ea typeface="+mn-ea"/>
                <a:cs typeface="+mn-cs"/>
              </a:rPr>
              <a:t>Tschauner</a:t>
            </a:r>
            <a:r>
              <a:rPr lang="en-US" sz="1200" b="0" i="0" kern="1200" dirty="0" smtClean="0">
                <a:solidFill>
                  <a:schemeClr val="tx1"/>
                </a:solidFill>
                <a:effectLst/>
                <a:latin typeface="Arial" charset="0"/>
                <a:ea typeface="+mn-ea"/>
                <a:cs typeface="+mn-cs"/>
              </a:rPr>
              <a:t> </a:t>
            </a:r>
            <a:r>
              <a:rPr lang="en-US" sz="1200" b="0" i="1" kern="1200" dirty="0" smtClean="0">
                <a:solidFill>
                  <a:schemeClr val="tx1"/>
                </a:solidFill>
                <a:effectLst/>
                <a:latin typeface="Arial" charset="0"/>
                <a:ea typeface="+mn-ea"/>
                <a:cs typeface="+mn-cs"/>
              </a:rPr>
              <a:t>et al.</a:t>
            </a:r>
            <a:r>
              <a:rPr lang="en-US" sz="1200" b="0" i="0" kern="1200" dirty="0" smtClean="0">
                <a:solidFill>
                  <a:schemeClr val="tx1"/>
                </a:solidFill>
                <a:effectLst/>
                <a:latin typeface="Arial" charset="0"/>
                <a:ea typeface="+mn-ea"/>
                <a:cs typeface="+mn-cs"/>
              </a:rPr>
              <a:t> isolate a magnesium silicate in the perovskite structure, now called </a:t>
            </a:r>
            <a:r>
              <a:rPr lang="en-US" sz="1200" b="0" i="0" kern="1200" dirty="0" err="1" smtClean="0">
                <a:solidFill>
                  <a:schemeClr val="tx1"/>
                </a:solidFill>
                <a:effectLst/>
                <a:latin typeface="Arial" charset="0"/>
                <a:ea typeface="+mn-ea"/>
                <a:cs typeface="+mn-cs"/>
              </a:rPr>
              <a:t>bridgmanite</a:t>
            </a:r>
            <a:r>
              <a:rPr lang="en-US" sz="1200" b="0" i="0" kern="1200" dirty="0" smtClean="0">
                <a:solidFill>
                  <a:schemeClr val="tx1"/>
                </a:solidFill>
                <a:effectLst/>
                <a:latin typeface="Arial" charset="0"/>
                <a:ea typeface="+mn-ea"/>
                <a:cs typeface="+mn-cs"/>
              </a:rPr>
              <a:t>, in the </a:t>
            </a:r>
            <a:r>
              <a:rPr lang="en-US" sz="1200" b="0" i="0" kern="1200" dirty="0" err="1" smtClean="0">
                <a:solidFill>
                  <a:schemeClr val="tx1"/>
                </a:solidFill>
                <a:effectLst/>
                <a:latin typeface="Arial" charset="0"/>
                <a:ea typeface="+mn-ea"/>
                <a:cs typeface="+mn-cs"/>
              </a:rPr>
              <a:t>Tenham</a:t>
            </a:r>
            <a:r>
              <a:rPr lang="en-US" sz="1200" b="0" i="0" kern="1200" dirty="0" smtClean="0">
                <a:solidFill>
                  <a:schemeClr val="tx1"/>
                </a:solidFill>
                <a:effectLst/>
                <a:latin typeface="Arial" charset="0"/>
                <a:ea typeface="+mn-ea"/>
                <a:cs typeface="+mn-cs"/>
              </a:rPr>
              <a:t> L6 chondrite meteorite (see the Perspective by Sharp). </a:t>
            </a:r>
            <a:r>
              <a:rPr lang="en-US" sz="1200" b="0" i="0" kern="1200" dirty="0" err="1" smtClean="0">
                <a:solidFill>
                  <a:schemeClr val="tx1"/>
                </a:solidFill>
                <a:effectLst/>
                <a:latin typeface="Arial" charset="0"/>
                <a:ea typeface="+mn-ea"/>
                <a:cs typeface="+mn-cs"/>
              </a:rPr>
              <a:t>Bridgmanite</a:t>
            </a:r>
            <a:r>
              <a:rPr lang="en-US" sz="1200" b="0" i="0" kern="1200" dirty="0" smtClean="0">
                <a:solidFill>
                  <a:schemeClr val="tx1"/>
                </a:solidFill>
                <a:effectLst/>
                <a:latin typeface="Arial" charset="0"/>
                <a:ea typeface="+mn-ea"/>
                <a:cs typeface="+mn-cs"/>
              </a:rPr>
              <a:t> formed in this meteorite during a high-pressure and -temperature shock event. Other minerals associated with </a:t>
            </a:r>
            <a:r>
              <a:rPr lang="en-US" sz="1200" b="0" i="0" kern="1200" dirty="0" err="1" smtClean="0">
                <a:solidFill>
                  <a:schemeClr val="tx1"/>
                </a:solidFill>
                <a:effectLst/>
                <a:latin typeface="Arial" charset="0"/>
                <a:ea typeface="+mn-ea"/>
                <a:cs typeface="+mn-cs"/>
              </a:rPr>
              <a:t>bridgmanite</a:t>
            </a:r>
            <a:r>
              <a:rPr lang="en-US" sz="1200" b="0" i="0" kern="1200" dirty="0" smtClean="0">
                <a:solidFill>
                  <a:schemeClr val="tx1"/>
                </a:solidFill>
                <a:effectLst/>
                <a:latin typeface="Arial" charset="0"/>
                <a:ea typeface="+mn-ea"/>
                <a:cs typeface="+mn-cs"/>
              </a:rPr>
              <a:t> allow the pressure-temperature conditions to be narrowly bound, giving insight into the shock process. The long-sought-after specimen finally puts to rest a confusing nomenclature of this dense deep mantle silicate.</a:t>
            </a:r>
          </a:p>
          <a:p>
            <a:r>
              <a:rPr lang="en-US" dirty="0" smtClean="0"/>
              <a:t/>
            </a:r>
            <a:br>
              <a:rPr lang="en-US" dirty="0" smtClean="0"/>
            </a:br>
            <a:r>
              <a:rPr lang="en-US" sz="1200" b="0" i="0" kern="1200" dirty="0" smtClean="0">
                <a:solidFill>
                  <a:schemeClr val="tx1"/>
                </a:solidFill>
                <a:effectLst/>
                <a:latin typeface="Arial" charset="0"/>
                <a:ea typeface="+mn-ea"/>
                <a:cs typeface="+mn-cs"/>
              </a:rPr>
              <a:t/>
            </a:r>
            <a:br>
              <a:rPr lang="en-US" sz="1200" b="0" i="0" kern="1200" dirty="0" smtClean="0">
                <a:solidFill>
                  <a:schemeClr val="tx1"/>
                </a:solidFill>
                <a:effectLst/>
                <a:latin typeface="Arial" charset="0"/>
                <a:ea typeface="+mn-ea"/>
                <a:cs typeface="+mn-cs"/>
              </a:rPr>
            </a:br>
            <a:endParaRPr lang="en-US" sz="1200" b="0" i="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11</a:t>
            </a:fld>
            <a:endParaRPr lang="en-US" altLang="en-US"/>
          </a:p>
        </p:txBody>
      </p:sp>
    </p:spTree>
    <p:extLst>
      <p:ext uri="{BB962C8B-B14F-4D97-AF65-F5344CB8AC3E}">
        <p14:creationId xmlns:p14="http://schemas.microsoft.com/office/powerpoint/2010/main" val="30998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Rocky planets are thought to comprise compounds of Mg and O as these are among the most abundant elements, but knowledge of their stable phases may be incomplete. </a:t>
            </a:r>
            <a:r>
              <a:rPr lang="en-US" sz="1200" kern="1200" dirty="0" err="1" smtClean="0">
                <a:solidFill>
                  <a:schemeClr val="tx1"/>
                </a:solidFill>
                <a:effectLst/>
                <a:latin typeface="Arial" charset="0"/>
                <a:ea typeface="+mn-ea"/>
                <a:cs typeface="+mn-cs"/>
              </a:rPr>
              <a:t>MgO</a:t>
            </a:r>
            <a:r>
              <a:rPr lang="en-US" sz="1200" kern="1200" dirty="0" smtClean="0">
                <a:solidFill>
                  <a:schemeClr val="tx1"/>
                </a:solidFill>
                <a:effectLst/>
                <a:latin typeface="Arial" charset="0"/>
                <a:ea typeface="+mn-ea"/>
                <a:cs typeface="+mn-cs"/>
              </a:rPr>
              <a:t> is known to be remarkably stable to very high pressure and chemically inert under reduced condition of the Earth’s lower mantle. However, in exoplanets oxygen may be a more abundant constituent. Here, using synchrotron x-ray diffraction in laser-heated diamond anvil cells, we show that </a:t>
            </a:r>
            <a:r>
              <a:rPr lang="en-US" sz="1200" kern="1200" dirty="0" err="1" smtClean="0">
                <a:solidFill>
                  <a:schemeClr val="tx1"/>
                </a:solidFill>
                <a:effectLst/>
                <a:latin typeface="Arial" charset="0"/>
                <a:ea typeface="+mn-ea"/>
                <a:cs typeface="+mn-cs"/>
              </a:rPr>
              <a:t>MgO</a:t>
            </a:r>
            <a:r>
              <a:rPr lang="en-US" sz="1200" kern="1200" dirty="0" smtClean="0">
                <a:solidFill>
                  <a:schemeClr val="tx1"/>
                </a:solidFill>
                <a:effectLst/>
                <a:latin typeface="Arial" charset="0"/>
                <a:ea typeface="+mn-ea"/>
                <a:cs typeface="+mn-cs"/>
              </a:rPr>
              <a:t> and oxygen react at pressures above 96 </a:t>
            </a:r>
            <a:r>
              <a:rPr lang="en-US" sz="1200" kern="1200" dirty="0" err="1" smtClean="0">
                <a:solidFill>
                  <a:schemeClr val="tx1"/>
                </a:solidFill>
                <a:effectLst/>
                <a:latin typeface="Arial" charset="0"/>
                <a:ea typeface="+mn-ea"/>
                <a:cs typeface="+mn-cs"/>
              </a:rPr>
              <a:t>GPa</a:t>
            </a:r>
            <a:r>
              <a:rPr lang="en-US" sz="1200" kern="1200" dirty="0" smtClean="0">
                <a:solidFill>
                  <a:schemeClr val="tx1"/>
                </a:solidFill>
                <a:effectLst/>
                <a:latin typeface="Arial" charset="0"/>
                <a:ea typeface="+mn-ea"/>
                <a:cs typeface="+mn-cs"/>
              </a:rPr>
              <a:t> and T = 2150 K with the formation of </a:t>
            </a:r>
            <a:r>
              <a:rPr lang="en-US" sz="1200" i="1" kern="1200" dirty="0" smtClean="0">
                <a:solidFill>
                  <a:schemeClr val="tx1"/>
                </a:solidFill>
                <a:effectLst/>
                <a:latin typeface="Arial" charset="0"/>
                <a:ea typeface="+mn-ea"/>
                <a:cs typeface="+mn-cs"/>
              </a:rPr>
              <a:t>I4/mcm</a:t>
            </a:r>
            <a:r>
              <a:rPr lang="en-US" sz="1200" kern="1200" dirty="0" smtClean="0">
                <a:solidFill>
                  <a:schemeClr val="tx1"/>
                </a:solidFill>
                <a:effectLst/>
                <a:latin typeface="Arial" charset="0"/>
                <a:ea typeface="+mn-ea"/>
                <a:cs typeface="+mn-cs"/>
              </a:rPr>
              <a:t> MgO</a:t>
            </a:r>
            <a:r>
              <a:rPr lang="en-US" sz="1200" kern="1200" baseline="-25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 Raman spectroscopy detects the presence of a peroxide ion (O</a:t>
            </a:r>
            <a:r>
              <a:rPr lang="en-US" sz="1200" kern="1200" baseline="-25000" dirty="0" smtClean="0">
                <a:solidFill>
                  <a:schemeClr val="tx1"/>
                </a:solidFill>
                <a:effectLst/>
                <a:latin typeface="Arial" charset="0"/>
                <a:ea typeface="+mn-ea"/>
                <a:cs typeface="+mn-cs"/>
              </a:rPr>
              <a:t>2</a:t>
            </a:r>
            <a:r>
              <a:rPr lang="en-US" sz="1200" kern="1200" baseline="30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 in the synthesized material as well as in the recovered specimen. Likewise, energy-dispersive x-ray spectroscopy confirms that the recovered sample has higher oxygen content than pure </a:t>
            </a:r>
            <a:r>
              <a:rPr lang="en-US" sz="1200" kern="1200" dirty="0" err="1" smtClean="0">
                <a:solidFill>
                  <a:schemeClr val="tx1"/>
                </a:solidFill>
                <a:effectLst/>
                <a:latin typeface="Arial" charset="0"/>
                <a:ea typeface="+mn-ea"/>
                <a:cs typeface="+mn-cs"/>
              </a:rPr>
              <a:t>MgO</a:t>
            </a:r>
            <a:r>
              <a:rPr lang="en-US" sz="1200" kern="1200" dirty="0" smtClean="0">
                <a:solidFill>
                  <a:schemeClr val="tx1"/>
                </a:solidFill>
                <a:effectLst/>
                <a:latin typeface="Arial" charset="0"/>
                <a:ea typeface="+mn-ea"/>
                <a:cs typeface="+mn-cs"/>
              </a:rPr>
              <a:t>. Our finding suggests that MgO</a:t>
            </a:r>
            <a:r>
              <a:rPr lang="en-US" sz="1200" kern="1200" baseline="-25000" dirty="0" smtClean="0">
                <a:solidFill>
                  <a:schemeClr val="tx1"/>
                </a:solidFill>
                <a:effectLst/>
                <a:latin typeface="Arial" charset="0"/>
                <a:ea typeface="+mn-ea"/>
                <a:cs typeface="+mn-cs"/>
              </a:rPr>
              <a:t>2</a:t>
            </a:r>
            <a:r>
              <a:rPr lang="en-US" sz="1200" kern="1200" dirty="0" smtClean="0">
                <a:solidFill>
                  <a:schemeClr val="tx1"/>
                </a:solidFill>
                <a:effectLst/>
                <a:latin typeface="Arial" charset="0"/>
                <a:ea typeface="+mn-ea"/>
                <a:cs typeface="+mn-cs"/>
              </a:rPr>
              <a:t> may be present together or instead of </a:t>
            </a:r>
            <a:r>
              <a:rPr lang="en-US" sz="1200" kern="1200" dirty="0" err="1" smtClean="0">
                <a:solidFill>
                  <a:schemeClr val="tx1"/>
                </a:solidFill>
                <a:effectLst/>
                <a:latin typeface="Arial" charset="0"/>
                <a:ea typeface="+mn-ea"/>
                <a:cs typeface="+mn-cs"/>
              </a:rPr>
              <a:t>MgO</a:t>
            </a:r>
            <a:r>
              <a:rPr lang="en-US" sz="1200" kern="1200" dirty="0" smtClean="0">
                <a:solidFill>
                  <a:schemeClr val="tx1"/>
                </a:solidFill>
                <a:effectLst/>
                <a:latin typeface="Arial" charset="0"/>
                <a:ea typeface="+mn-ea"/>
                <a:cs typeface="+mn-cs"/>
              </a:rPr>
              <a:t> in rocky mantles and rocky planetary cores under highly oxidized conditions.</a:t>
            </a:r>
          </a:p>
          <a:p>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12</a:t>
            </a:fld>
            <a:endParaRPr lang="en-US" altLang="en-US"/>
          </a:p>
        </p:txBody>
      </p:sp>
    </p:spTree>
    <p:extLst>
      <p:ext uri="{BB962C8B-B14F-4D97-AF65-F5344CB8AC3E}">
        <p14:creationId xmlns:p14="http://schemas.microsoft.com/office/powerpoint/2010/main" val="2090966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Arial" charset="0"/>
                <a:ea typeface="+mn-ea"/>
                <a:cs typeface="+mn-cs"/>
              </a:rPr>
              <a:t>We know from school chemistry that for many classes of compounds a simple charge balance rule applies to all stable compounds. In ionic compounds Cl atoms have formal charge of -1, and sodium has +1, hence the only possible compound is </a:t>
            </a:r>
            <a:r>
              <a:rPr lang="en-US" sz="1200" b="0" i="0" kern="1200" dirty="0" err="1" smtClean="0">
                <a:solidFill>
                  <a:schemeClr val="tx1"/>
                </a:solidFill>
                <a:effectLst/>
                <a:latin typeface="Arial" charset="0"/>
                <a:ea typeface="+mn-ea"/>
                <a:cs typeface="+mn-cs"/>
              </a:rPr>
              <a:t>NaCl</a:t>
            </a:r>
            <a:r>
              <a:rPr lang="en-US" sz="1200" b="0" i="0" kern="1200" dirty="0" smtClean="0">
                <a:solidFill>
                  <a:schemeClr val="tx1"/>
                </a:solidFill>
                <a:effectLst/>
                <a:latin typeface="Arial" charset="0"/>
                <a:ea typeface="+mn-ea"/>
                <a:cs typeface="+mn-cs"/>
              </a:rPr>
              <a:t>. This rules out, for example, NaCl</a:t>
            </a:r>
            <a:r>
              <a:rPr lang="en-US" sz="1200" b="0" i="0" kern="1200" baseline="-25000" dirty="0" smtClean="0">
                <a:solidFill>
                  <a:schemeClr val="tx1"/>
                </a:solidFill>
                <a:effectLst/>
                <a:latin typeface="Arial" charset="0"/>
                <a:ea typeface="+mn-ea"/>
                <a:cs typeface="+mn-cs"/>
              </a:rPr>
              <a:t>2</a:t>
            </a:r>
            <a:r>
              <a:rPr lang="en-US" sz="1200" b="0" i="0" kern="1200" dirty="0" smtClean="0">
                <a:solidFill>
                  <a:schemeClr val="tx1"/>
                </a:solidFill>
                <a:effectLst/>
                <a:latin typeface="Arial" charset="0"/>
                <a:ea typeface="+mn-ea"/>
                <a:cs typeface="+mn-cs"/>
              </a:rPr>
              <a:t>. And NaCl</a:t>
            </a:r>
            <a:r>
              <a:rPr lang="en-US" sz="1200" b="0" i="0" kern="1200" baseline="-25000" dirty="0" smtClean="0">
                <a:solidFill>
                  <a:schemeClr val="tx1"/>
                </a:solidFill>
                <a:effectLst/>
                <a:latin typeface="Arial" charset="0"/>
                <a:ea typeface="+mn-ea"/>
                <a:cs typeface="+mn-cs"/>
              </a:rPr>
              <a:t>5</a:t>
            </a:r>
            <a:r>
              <a:rPr lang="en-US" sz="1200" b="0" i="0" kern="1200" dirty="0" smtClean="0">
                <a:solidFill>
                  <a:schemeClr val="tx1"/>
                </a:solidFill>
                <a:effectLst/>
                <a:latin typeface="Arial" charset="0"/>
                <a:ea typeface="+mn-ea"/>
                <a:cs typeface="+mn-cs"/>
              </a:rPr>
              <a:t> and Na</a:t>
            </a:r>
            <a:r>
              <a:rPr lang="en-US" sz="1200" b="0" i="0" kern="1200" baseline="-25000" dirty="0" smtClean="0">
                <a:solidFill>
                  <a:schemeClr val="tx1"/>
                </a:solidFill>
                <a:effectLst/>
                <a:latin typeface="Arial" charset="0"/>
                <a:ea typeface="+mn-ea"/>
                <a:cs typeface="+mn-cs"/>
              </a:rPr>
              <a:t>2</a:t>
            </a:r>
            <a:r>
              <a:rPr lang="en-US" sz="1200" b="0" i="0" kern="1200" dirty="0" smtClean="0">
                <a:solidFill>
                  <a:schemeClr val="tx1"/>
                </a:solidFill>
                <a:effectLst/>
                <a:latin typeface="Arial" charset="0"/>
                <a:ea typeface="+mn-ea"/>
                <a:cs typeface="+mn-cs"/>
              </a:rPr>
              <a:t>Cl</a:t>
            </a:r>
            <a:r>
              <a:rPr lang="en-US" sz="1200" b="0" i="0" kern="1200" baseline="-25000" dirty="0" smtClean="0">
                <a:solidFill>
                  <a:schemeClr val="tx1"/>
                </a:solidFill>
                <a:effectLst/>
                <a:latin typeface="Arial" charset="0"/>
                <a:ea typeface="+mn-ea"/>
                <a:cs typeface="+mn-cs"/>
              </a:rPr>
              <a:t>3</a:t>
            </a:r>
            <a:r>
              <a:rPr lang="en-US" sz="1200" b="0" i="0" kern="1200" dirty="0" smtClean="0">
                <a:solidFill>
                  <a:schemeClr val="tx1"/>
                </a:solidFill>
                <a:effectLst/>
                <a:latin typeface="Arial" charset="0"/>
                <a:ea typeface="+mn-ea"/>
                <a:cs typeface="+mn-cs"/>
              </a:rPr>
              <a:t> should be impossible, too. </a:t>
            </a:r>
            <a:endParaRPr lang="en-US" dirty="0"/>
          </a:p>
        </p:txBody>
      </p:sp>
      <p:sp>
        <p:nvSpPr>
          <p:cNvPr id="4" name="Slide Number Placeholder 3"/>
          <p:cNvSpPr>
            <a:spLocks noGrp="1"/>
          </p:cNvSpPr>
          <p:nvPr>
            <p:ph type="sldNum" sz="quarter" idx="10"/>
          </p:nvPr>
        </p:nvSpPr>
        <p:spPr/>
        <p:txBody>
          <a:bodyPr/>
          <a:lstStyle/>
          <a:p>
            <a:fld id="{ACDC2364-FA71-451E-AB8C-3955EB03D1D7}" type="slidenum">
              <a:rPr lang="en-US" smtClean="0"/>
              <a:t>13</a:t>
            </a:fld>
            <a:endParaRPr lang="en-US"/>
          </a:p>
        </p:txBody>
      </p:sp>
    </p:spTree>
    <p:extLst>
      <p:ext uri="{BB962C8B-B14F-4D97-AF65-F5344CB8AC3E}">
        <p14:creationId xmlns:p14="http://schemas.microsoft.com/office/powerpoint/2010/main" val="72678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into account very rich high P-T phase diagram and  </a:t>
            </a:r>
            <a:r>
              <a:rPr lang="is-IS" dirty="0" smtClean="0"/>
              <a:t>… </a:t>
            </a:r>
            <a:r>
              <a:rPr lang="en-US" dirty="0" smtClean="0"/>
              <a:t>To understand nature</a:t>
            </a:r>
            <a:r>
              <a:rPr lang="is-IS" dirty="0" smtClean="0"/>
              <a:t>… we have to study in-situ..</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14</a:t>
            </a:fld>
            <a:endParaRPr lang="en-US" altLang="en-US"/>
          </a:p>
        </p:txBody>
      </p:sp>
    </p:spTree>
    <p:extLst>
      <p:ext uri="{BB962C8B-B14F-4D97-AF65-F5344CB8AC3E}">
        <p14:creationId xmlns:p14="http://schemas.microsoft.com/office/powerpoint/2010/main" val="98309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We anticipate that one of the future directions will be most challenging but exciting studies related to the ultra high P-T, as I have mentioned at GSECARS we have established new double stage anvils techniques that allows us generate several Mbar pressure, just recently we was be able to ..</a:t>
            </a:r>
            <a:r>
              <a:rPr lang="en-US" sz="1200" kern="1200" dirty="0" smtClean="0">
                <a:solidFill>
                  <a:schemeClr val="tx1"/>
                </a:solidFill>
                <a:effectLst/>
                <a:latin typeface="Arial" charset="0"/>
                <a:ea typeface="+mn-ea"/>
                <a:cs typeface="+mn-cs"/>
              </a:rPr>
              <a:t/>
            </a:r>
            <a:br>
              <a:rPr lang="en-US" sz="1200" kern="1200" dirty="0" smtClean="0">
                <a:solidFill>
                  <a:schemeClr val="tx1"/>
                </a:solidFill>
                <a:effectLst/>
                <a:latin typeface="Arial" charset="0"/>
                <a:ea typeface="+mn-ea"/>
                <a:cs typeface="+mn-cs"/>
              </a:rPr>
            </a:b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15</a:t>
            </a:fld>
            <a:endParaRPr lang="en-US" altLang="en-US"/>
          </a:p>
        </p:txBody>
      </p:sp>
    </p:spTree>
    <p:extLst>
      <p:ext uri="{BB962C8B-B14F-4D97-AF65-F5344CB8AC3E}">
        <p14:creationId xmlns:p14="http://schemas.microsoft.com/office/powerpoint/2010/main" val="144954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Arial" charset="0"/>
                <a:ea typeface="+mn-ea"/>
                <a:cs typeface="+mn-cs"/>
              </a:rPr>
              <a:t>There are a number of advanced techniques for sample analysis and some of the them available only at GSCEARS. In </a:t>
            </a:r>
            <a:r>
              <a:rPr lang="en-US" sz="1200" b="0" i="0" kern="1200" dirty="0" smtClean="0">
                <a:solidFill>
                  <a:schemeClr val="tx1"/>
                </a:solidFill>
                <a:effectLst/>
                <a:latin typeface="Arial" charset="0"/>
                <a:ea typeface="+mn-ea"/>
                <a:cs typeface="+mn-cs"/>
              </a:rPr>
              <a:t>situ radial X-ray diffraction combined with LH to</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study of pressure induced texture and stress vs</a:t>
            </a:r>
            <a:r>
              <a:rPr lang="en-US" sz="1200" b="0" i="0" kern="1200" baseline="0" dirty="0" smtClean="0">
                <a:solidFill>
                  <a:schemeClr val="tx1"/>
                </a:solidFill>
                <a:effectLst/>
                <a:latin typeface="Arial" charset="0"/>
                <a:ea typeface="+mn-ea"/>
                <a:cs typeface="+mn-cs"/>
              </a:rPr>
              <a:t> </a:t>
            </a:r>
            <a:r>
              <a:rPr lang="en-US" sz="1200" b="0" i="0" kern="1200" dirty="0" smtClean="0">
                <a:solidFill>
                  <a:schemeClr val="tx1"/>
                </a:solidFill>
                <a:effectLst/>
                <a:latin typeface="Arial" charset="0"/>
                <a:ea typeface="+mn-ea"/>
                <a:cs typeface="+mn-cs"/>
              </a:rPr>
              <a:t>T</a:t>
            </a:r>
          </a:p>
          <a:p>
            <a:endParaRPr lang="en-US" dirty="0"/>
          </a:p>
        </p:txBody>
      </p:sp>
      <p:sp>
        <p:nvSpPr>
          <p:cNvPr id="4" name="Slide Number Placeholder 3"/>
          <p:cNvSpPr>
            <a:spLocks noGrp="1"/>
          </p:cNvSpPr>
          <p:nvPr>
            <p:ph type="sldNum" sz="quarter" idx="10"/>
          </p:nvPr>
        </p:nvSpPr>
        <p:spPr/>
        <p:txBody>
          <a:bodyPr/>
          <a:lstStyle/>
          <a:p>
            <a:fld id="{50B44D10-8D9B-4147-825C-F8B981C5FA96}" type="slidenum">
              <a:rPr lang="en-US" smtClean="0"/>
              <a:t>17</a:t>
            </a:fld>
            <a:endParaRPr lang="en-US"/>
          </a:p>
        </p:txBody>
      </p:sp>
    </p:spTree>
    <p:extLst>
      <p:ext uri="{BB962C8B-B14F-4D97-AF65-F5344CB8AC3E}">
        <p14:creationId xmlns:p14="http://schemas.microsoft.com/office/powerpoint/2010/main" val="2106405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 infrastructure development</a:t>
            </a:r>
            <a:r>
              <a:rPr lang="en-US" baseline="0" dirty="0" smtClean="0"/>
              <a:t> is required to maintain DAC program</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18</a:t>
            </a:fld>
            <a:endParaRPr lang="en-US" altLang="en-US"/>
          </a:p>
        </p:txBody>
      </p:sp>
    </p:spTree>
    <p:extLst>
      <p:ext uri="{BB962C8B-B14F-4D97-AF65-F5344CB8AC3E}">
        <p14:creationId xmlns:p14="http://schemas.microsoft.com/office/powerpoint/2010/main" val="202842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BD272A2-6A2E-4BA2-9224-B245ACCE177B}" type="slidenum">
              <a:rPr lang="en-US" smtClean="0"/>
              <a:pPr/>
              <a:t>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0783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02640D-EBA1-48D5-A18F-3163E41D47A3}" type="slidenum">
              <a:rPr lang="en-US"/>
              <a:pPr/>
              <a:t>4</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dirty="0" smtClean="0"/>
              <a:t>To utilize different approaches for</a:t>
            </a:r>
            <a:r>
              <a:rPr lang="en-US" baseline="0" dirty="0" smtClean="0"/>
              <a:t> sample characterization we have built </a:t>
            </a:r>
            <a:r>
              <a:rPr lang="en-US" dirty="0" smtClean="0"/>
              <a:t>three dedicated stations: main IDD combined with LH and on-line advanced spectroscopy, BMD coupled with BS, and BMC for </a:t>
            </a:r>
            <a:r>
              <a:rPr lang="en-US" dirty="0" err="1" smtClean="0"/>
              <a:t>sXRD</a:t>
            </a:r>
            <a:r>
              <a:rPr lang="en-US" dirty="0" smtClean="0"/>
              <a:t> where 6-axis diffractometer is combined</a:t>
            </a:r>
            <a:r>
              <a:rPr lang="en-US" baseline="0" dirty="0" smtClean="0"/>
              <a:t> with LH , details during the tour.</a:t>
            </a:r>
            <a:endParaRPr lang="en-US" dirty="0"/>
          </a:p>
        </p:txBody>
      </p:sp>
    </p:spTree>
    <p:extLst>
      <p:ext uri="{BB962C8B-B14F-4D97-AF65-F5344CB8AC3E}">
        <p14:creationId xmlns:p14="http://schemas.microsoft.com/office/powerpoint/2010/main" val="1752342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have mentioned elastic properties of minerals</a:t>
            </a:r>
            <a:r>
              <a:rPr lang="en-US" baseline="0" dirty="0" smtClean="0"/>
              <a:t> are essential for seismic data interpretation, BS is one of the techniques that allows direct measurements of sound velocities</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5</a:t>
            </a:fld>
            <a:endParaRPr lang="en-US" altLang="en-US"/>
          </a:p>
        </p:txBody>
      </p:sp>
    </p:spTree>
    <p:extLst>
      <p:ext uri="{BB962C8B-B14F-4D97-AF65-F5344CB8AC3E}">
        <p14:creationId xmlns:p14="http://schemas.microsoft.com/office/powerpoint/2010/main" val="151156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These results provide tight experimental constraints on the combined P–T effects on the sound velocity profiles and seismic anisotropies of olivine in the upper mantle. Although most of the elastic moduli increase with increasing pressure at given high temperatures, three moduli, C</a:t>
            </a:r>
            <a:r>
              <a:rPr lang="en-US" sz="1200" b="0" i="0" kern="1200" baseline="-25000" dirty="0" smtClean="0">
                <a:solidFill>
                  <a:schemeClr val="tx1"/>
                </a:solidFill>
                <a:effectLst/>
                <a:latin typeface="Arial" charset="0"/>
                <a:ea typeface="+mn-ea"/>
                <a:cs typeface="+mn-cs"/>
              </a:rPr>
              <a:t>11</a:t>
            </a:r>
            <a:r>
              <a:rPr lang="en-US" sz="1200" b="0" i="0" kern="1200" dirty="0" smtClean="0">
                <a:solidFill>
                  <a:schemeClr val="tx1"/>
                </a:solidFill>
                <a:effectLst/>
                <a:latin typeface="Arial" charset="0"/>
                <a:ea typeface="+mn-ea"/>
                <a:cs typeface="+mn-cs"/>
              </a:rPr>
              <a:t>, C</a:t>
            </a:r>
            <a:r>
              <a:rPr lang="en-US" sz="1200" b="0" i="0" kern="1200" baseline="-25000" dirty="0" smtClean="0">
                <a:solidFill>
                  <a:schemeClr val="tx1"/>
                </a:solidFill>
                <a:effectLst/>
                <a:latin typeface="Arial" charset="0"/>
                <a:ea typeface="+mn-ea"/>
                <a:cs typeface="+mn-cs"/>
              </a:rPr>
              <a:t>12</a:t>
            </a:r>
            <a:r>
              <a:rPr lang="en-US" sz="1200" b="0" i="0" kern="1200" dirty="0" smtClean="0">
                <a:solidFill>
                  <a:schemeClr val="tx1"/>
                </a:solidFill>
                <a:effectLst/>
                <a:latin typeface="Arial" charset="0"/>
                <a:ea typeface="+mn-ea"/>
                <a:cs typeface="+mn-cs"/>
              </a:rPr>
              <a:t> and C</a:t>
            </a:r>
            <a:r>
              <a:rPr lang="en-US" sz="1200" b="0" i="0" kern="1200" baseline="-25000" dirty="0" smtClean="0">
                <a:solidFill>
                  <a:schemeClr val="tx1"/>
                </a:solidFill>
                <a:effectLst/>
                <a:latin typeface="Arial" charset="0"/>
                <a:ea typeface="+mn-ea"/>
                <a:cs typeface="+mn-cs"/>
              </a:rPr>
              <a:t>13</a:t>
            </a:r>
            <a:r>
              <a:rPr lang="en-US" sz="1200" b="0" i="0" kern="1200" dirty="0" smtClean="0">
                <a:solidFill>
                  <a:schemeClr val="tx1"/>
                </a:solidFill>
                <a:effectLst/>
                <a:latin typeface="Arial" charset="0"/>
                <a:ea typeface="+mn-ea"/>
                <a:cs typeface="+mn-cs"/>
              </a:rPr>
              <a:t> exhibit stronger temperature-induced reduction at greater pressures, showing the importance of the combined effects of high P–T on the elasticity of mantle minerals. The elasticity of single-crystal olivine at high P–T is modeled and applied to decipher the seismic discontinuity at the 410-km depth in a </a:t>
            </a:r>
            <a:r>
              <a:rPr lang="en-US" sz="1200" b="0" i="0" kern="1200" dirty="0" err="1" smtClean="0">
                <a:solidFill>
                  <a:schemeClr val="tx1"/>
                </a:solidFill>
                <a:effectLst/>
                <a:latin typeface="Arial" charset="0"/>
                <a:ea typeface="+mn-ea"/>
                <a:cs typeface="+mn-cs"/>
              </a:rPr>
              <a:t>pyrolitic</a:t>
            </a:r>
            <a:r>
              <a:rPr lang="en-US" sz="1200" b="0" i="0" kern="1200" dirty="0" smtClean="0">
                <a:solidFill>
                  <a:schemeClr val="tx1"/>
                </a:solidFill>
                <a:effectLst/>
                <a:latin typeface="Arial" charset="0"/>
                <a:ea typeface="+mn-ea"/>
                <a:cs typeface="+mn-cs"/>
              </a:rPr>
              <a:t> mantle composition as well as the velocity profiles of the metastable olivine wedge in the subduction slabs. Considering the combined high P–T effects on the elasticity of olivine along an expected mantle </a:t>
            </a:r>
            <a:r>
              <a:rPr lang="en-US" sz="1200" b="0" i="0" kern="1200" dirty="0" err="1" smtClean="0">
                <a:solidFill>
                  <a:schemeClr val="tx1"/>
                </a:solidFill>
                <a:effectLst/>
                <a:latin typeface="Arial" charset="0"/>
                <a:ea typeface="+mn-ea"/>
                <a:cs typeface="+mn-cs"/>
              </a:rPr>
              <a:t>geotherm</a:t>
            </a:r>
            <a:r>
              <a:rPr lang="en-US" sz="1200" b="0" i="0" kern="1200" dirty="0" smtClean="0">
                <a:solidFill>
                  <a:schemeClr val="tx1"/>
                </a:solidFill>
                <a:effectLst/>
                <a:latin typeface="Arial" charset="0"/>
                <a:ea typeface="+mn-ea"/>
                <a:cs typeface="+mn-cs"/>
              </a:rPr>
              <a:t>, the velocity jumps at the 410-km depth are 6.4% for V</a:t>
            </a:r>
            <a:r>
              <a:rPr lang="en-US" sz="1200" b="0" i="0" kern="1200" baseline="-25000" dirty="0" smtClean="0">
                <a:solidFill>
                  <a:schemeClr val="tx1"/>
                </a:solidFill>
                <a:effectLst/>
                <a:latin typeface="Arial" charset="0"/>
                <a:ea typeface="+mn-ea"/>
                <a:cs typeface="+mn-cs"/>
              </a:rPr>
              <a:t>P</a:t>
            </a:r>
            <a:r>
              <a:rPr lang="en-US" sz="1200" b="0" i="0" kern="1200" dirty="0" smtClean="0">
                <a:solidFill>
                  <a:schemeClr val="tx1"/>
                </a:solidFill>
                <a:effectLst/>
                <a:latin typeface="Arial" charset="0"/>
                <a:ea typeface="+mn-ea"/>
                <a:cs typeface="+mn-cs"/>
              </a:rPr>
              <a:t> and 6% for V</a:t>
            </a:r>
            <a:r>
              <a:rPr lang="en-US" sz="1200" b="0" i="0" kern="1200" baseline="-25000" dirty="0" smtClean="0">
                <a:solidFill>
                  <a:schemeClr val="tx1"/>
                </a:solidFill>
                <a:effectLst/>
                <a:latin typeface="Arial" charset="0"/>
                <a:ea typeface="+mn-ea"/>
                <a:cs typeface="+mn-cs"/>
              </a:rPr>
              <a:t>S</a:t>
            </a:r>
            <a:r>
              <a:rPr lang="en-US" sz="1200" b="0" i="0" kern="1200" dirty="0" smtClean="0">
                <a:solidFill>
                  <a:schemeClr val="tx1"/>
                </a:solidFill>
                <a:effectLst/>
                <a:latin typeface="Arial" charset="0"/>
                <a:ea typeface="+mn-ea"/>
                <a:cs typeface="+mn-cs"/>
              </a:rPr>
              <a:t>, which are more consistent with seismic observations, although other factors such as the addition of water or compositional effects may still be needed to reconcile the difference between current mineral physics results and seismic observations. We also found that the presence of the metastable olivine in the slabs can exhibit both low velocities and strong seismic anisotropies that are consistent with seismic observations of the region and will help to locate the potential metastable olivine wedge in the slabs. Our in situ high P–T results, together with </a:t>
            </a:r>
            <a:r>
              <a:rPr lang="en-US" sz="1200" b="0" i="0" kern="1200" dirty="0" err="1" smtClean="0">
                <a:solidFill>
                  <a:schemeClr val="tx1"/>
                </a:solidFill>
                <a:effectLst/>
                <a:latin typeface="Arial" charset="0"/>
                <a:ea typeface="+mn-ea"/>
                <a:cs typeface="+mn-cs"/>
              </a:rPr>
              <a:t>thermoelastic</a:t>
            </a:r>
            <a:r>
              <a:rPr lang="en-US" sz="1200" b="0" i="0" kern="1200" dirty="0" smtClean="0">
                <a:solidFill>
                  <a:schemeClr val="tx1"/>
                </a:solidFill>
                <a:effectLst/>
                <a:latin typeface="Arial" charset="0"/>
                <a:ea typeface="+mn-ea"/>
                <a:cs typeface="+mn-cs"/>
              </a:rPr>
              <a:t> modeling, provide new insights on the composition and seismic structures of the Earth's mantle.</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6</a:t>
            </a:fld>
            <a:endParaRPr lang="en-US" altLang="en-US"/>
          </a:p>
        </p:txBody>
      </p:sp>
    </p:spTree>
    <p:extLst>
      <p:ext uri="{BB962C8B-B14F-4D97-AF65-F5344CB8AC3E}">
        <p14:creationId xmlns:p14="http://schemas.microsoft.com/office/powerpoint/2010/main" val="96714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probe samples </a:t>
            </a:r>
            <a:r>
              <a:rPr lang="en-US" baseline="0" dirty="0" smtClean="0"/>
              <a:t> at much higher T and P we have build very complex but reliable advanced optical system combined with high energy focused x-ray beam.</a:t>
            </a:r>
            <a:endParaRPr lang="en-US" dirty="0"/>
          </a:p>
        </p:txBody>
      </p:sp>
      <p:sp>
        <p:nvSpPr>
          <p:cNvPr id="4" name="Slide Number Placeholder 3"/>
          <p:cNvSpPr>
            <a:spLocks noGrp="1"/>
          </p:cNvSpPr>
          <p:nvPr>
            <p:ph type="sldNum" sz="quarter" idx="10"/>
          </p:nvPr>
        </p:nvSpPr>
        <p:spPr/>
        <p:txBody>
          <a:bodyPr/>
          <a:lstStyle/>
          <a:p>
            <a:fld id="{50B44D10-8D9B-4147-825C-F8B981C5FA96}" type="slidenum">
              <a:rPr lang="en-US" smtClean="0"/>
              <a:t>7</a:t>
            </a:fld>
            <a:endParaRPr lang="en-US"/>
          </a:p>
        </p:txBody>
      </p:sp>
    </p:spTree>
    <p:extLst>
      <p:ext uri="{BB962C8B-B14F-4D97-AF65-F5344CB8AC3E}">
        <p14:creationId xmlns:p14="http://schemas.microsoft.com/office/powerpoint/2010/main" val="158440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encourage young scientist to do challenging </a:t>
            </a:r>
            <a:r>
              <a:rPr lang="en-US" dirty="0" smtClean="0"/>
              <a:t>experiments, very efficient </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8</a:t>
            </a:fld>
            <a:endParaRPr lang="en-US" altLang="en-US"/>
          </a:p>
        </p:txBody>
      </p:sp>
    </p:spTree>
    <p:extLst>
      <p:ext uri="{BB962C8B-B14F-4D97-AF65-F5344CB8AC3E}">
        <p14:creationId xmlns:p14="http://schemas.microsoft.com/office/powerpoint/2010/main" val="102639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result we have for 5 years period more than 100 publications including</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9</a:t>
            </a:fld>
            <a:endParaRPr lang="en-US" altLang="en-US"/>
          </a:p>
        </p:txBody>
      </p:sp>
    </p:spTree>
    <p:extLst>
      <p:ext uri="{BB962C8B-B14F-4D97-AF65-F5344CB8AC3E}">
        <p14:creationId xmlns:p14="http://schemas.microsoft.com/office/powerpoint/2010/main" val="172650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break through research </a:t>
            </a:r>
            <a:endParaRPr lang="en-US" dirty="0"/>
          </a:p>
        </p:txBody>
      </p:sp>
      <p:sp>
        <p:nvSpPr>
          <p:cNvPr id="4" name="Slide Number Placeholder 3"/>
          <p:cNvSpPr>
            <a:spLocks noGrp="1"/>
          </p:cNvSpPr>
          <p:nvPr>
            <p:ph type="sldNum" sz="quarter" idx="10"/>
          </p:nvPr>
        </p:nvSpPr>
        <p:spPr/>
        <p:txBody>
          <a:bodyPr/>
          <a:lstStyle/>
          <a:p>
            <a:fld id="{4F70A1FE-ACE4-4223-9676-DDD7F634D1D6}" type="slidenum">
              <a:rPr lang="en-US" altLang="en-US" smtClean="0"/>
              <a:pPr/>
              <a:t>10</a:t>
            </a:fld>
            <a:endParaRPr lang="en-US" altLang="en-US"/>
          </a:p>
        </p:txBody>
      </p:sp>
    </p:spTree>
    <p:extLst>
      <p:ext uri="{BB962C8B-B14F-4D97-AF65-F5344CB8AC3E}">
        <p14:creationId xmlns:p14="http://schemas.microsoft.com/office/powerpoint/2010/main" val="93248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4973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9144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8942" b="26457"/>
          <a:stretch/>
        </p:blipFill>
        <p:spPr>
          <a:xfrm>
            <a:off x="0" y="6494305"/>
            <a:ext cx="2298095" cy="357833"/>
          </a:xfrm>
          <a:prstGeom prst="rect">
            <a:avLst/>
          </a:prstGeom>
        </p:spPr>
      </p:pic>
      <p:sp>
        <p:nvSpPr>
          <p:cNvPr id="9" name="TextBox 8"/>
          <p:cNvSpPr txBox="1"/>
          <p:nvPr userDrawn="1"/>
        </p:nvSpPr>
        <p:spPr>
          <a:xfrm>
            <a:off x="6262792" y="6585694"/>
            <a:ext cx="2779795" cy="246221"/>
          </a:xfrm>
          <a:prstGeom prst="rect">
            <a:avLst/>
          </a:prstGeom>
          <a:noFill/>
        </p:spPr>
        <p:txBody>
          <a:bodyPr wrap="square" rtlCol="0">
            <a:spAutoFit/>
          </a:bodyPr>
          <a:lstStyle/>
          <a:p>
            <a:pPr algn="r"/>
            <a:r>
              <a:rPr lang="en-US" sz="1000" b="1" dirty="0" smtClean="0">
                <a:solidFill>
                  <a:schemeClr val="bg1"/>
                </a:solidFill>
                <a:latin typeface="Arial" panose="020B0604020202020204" pitchFamily="34" charset="0"/>
                <a:cs typeface="Arial" panose="020B0604020202020204" pitchFamily="34" charset="0"/>
              </a:rPr>
              <a:t>DOE / NSF Site Visit   •   May 18, 2016</a:t>
            </a:r>
            <a:endParaRPr lang="en-US" sz="1000" b="1" dirty="0">
              <a:solidFill>
                <a:schemeClr val="bg1"/>
              </a:solidFill>
              <a:latin typeface="Arial" panose="020B0604020202020204" pitchFamily="34" charset="0"/>
              <a:cs typeface="Arial" panose="020B0604020202020204" pitchFamily="34" charset="0"/>
            </a:endParaRPr>
          </a:p>
        </p:txBody>
      </p:sp>
      <p:sp>
        <p:nvSpPr>
          <p:cNvPr id="10" name="TextBox 9"/>
          <p:cNvSpPr txBox="1"/>
          <p:nvPr userDrawn="1"/>
        </p:nvSpPr>
        <p:spPr>
          <a:xfrm>
            <a:off x="133587" y="6544160"/>
            <a:ext cx="1598515" cy="338554"/>
          </a:xfrm>
          <a:prstGeom prst="rect">
            <a:avLst/>
          </a:prstGeom>
          <a:noFill/>
        </p:spPr>
        <p:txBody>
          <a:bodyPr wrap="none" rtlCol="0">
            <a:spAutoFit/>
          </a:bodyPr>
          <a:lstStyle/>
          <a:p>
            <a:r>
              <a:rPr lang="en-US" sz="1600" b="1" dirty="0" err="1" smtClean="0">
                <a:solidFill>
                  <a:schemeClr val="bg1"/>
                </a:solidFill>
                <a:latin typeface="Arial" panose="020B0604020202020204" pitchFamily="34" charset="0"/>
                <a:cs typeface="Arial" panose="020B0604020202020204" pitchFamily="34" charset="0"/>
              </a:rPr>
              <a:t>GeoSoilEnviro</a:t>
            </a:r>
            <a:endParaRPr lang="en-US" sz="16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1551737" y="6544160"/>
            <a:ext cx="763351" cy="338554"/>
          </a:xfrm>
          <a:prstGeom prst="rect">
            <a:avLst/>
          </a:prstGeom>
          <a:noFill/>
        </p:spPr>
        <p:txBody>
          <a:bodyPr wrap="none" rtlCol="0">
            <a:spAutoFit/>
          </a:bodyPr>
          <a:lstStyle/>
          <a:p>
            <a:r>
              <a:rPr lang="en-US" sz="1600" b="1" dirty="0" smtClean="0">
                <a:solidFill>
                  <a:schemeClr val="accent3">
                    <a:lumMod val="60000"/>
                    <a:lumOff val="40000"/>
                  </a:schemeClr>
                </a:solidFill>
                <a:latin typeface="Arial" panose="020B0604020202020204" pitchFamily="34" charset="0"/>
                <a:cs typeface="Arial" panose="020B0604020202020204" pitchFamily="34" charset="0"/>
              </a:rPr>
              <a:t>CARS</a:t>
            </a:r>
            <a:endParaRPr lang="en-US" sz="1600" b="1" dirty="0">
              <a:solidFill>
                <a:schemeClr val="accent3">
                  <a:lumMod val="60000"/>
                  <a:lumOff val="40000"/>
                </a:schemeClr>
              </a:solidFill>
              <a:latin typeface="Arial" panose="020B0604020202020204" pitchFamily="34" charset="0"/>
              <a:cs typeface="Arial" panose="020B0604020202020204" pitchFamily="34" charset="0"/>
            </a:endParaRPr>
          </a:p>
        </p:txBody>
      </p:sp>
      <p:sp>
        <p:nvSpPr>
          <p:cNvPr id="2" name="TextBox 1"/>
          <p:cNvSpPr txBox="1"/>
          <p:nvPr userDrawn="1"/>
        </p:nvSpPr>
        <p:spPr>
          <a:xfrm>
            <a:off x="3599618" y="6582342"/>
            <a:ext cx="2157963" cy="246221"/>
          </a:xfrm>
          <a:prstGeom prst="rect">
            <a:avLst/>
          </a:prstGeom>
          <a:noFill/>
        </p:spPr>
        <p:txBody>
          <a:bodyPr wrap="none" rtlCol="0">
            <a:spAutoFit/>
          </a:bodyPr>
          <a:lstStyle/>
          <a:p>
            <a:r>
              <a:rPr lang="en-US" sz="1000" b="1" dirty="0" smtClean="0">
                <a:solidFill>
                  <a:schemeClr val="bg1"/>
                </a:solidFill>
                <a:latin typeface="Arial" panose="020B0604020202020204" pitchFamily="34" charset="0"/>
                <a:cs typeface="Arial" panose="020B0604020202020204" pitchFamily="34" charset="0"/>
              </a:rPr>
              <a:t>DAC Program: Vitali Prakapenka</a:t>
            </a:r>
            <a:endParaRPr lang="en-US" sz="1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227033"/>
      </p:ext>
    </p:extLst>
  </p:cSld>
  <p:clrMap bg1="lt1" tx1="dk1" bg2="lt2" tx2="dk2" accent1="accent1" accent2="accent2" accent3="accent3" accent4="accent4" accent5="accent5" accent6="accent6" hlink="hlink" folHlink="folHlink"/>
  <p:sldLayoutIdLst>
    <p:sldLayoutId id="21474839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2.tiff"/><Relationship Id="rId5" Type="http://schemas.openxmlformats.org/officeDocument/2006/relationships/oleObject" Target="../embeddings/oleObject2.bin"/><Relationship Id="rId6" Type="http://schemas.openxmlformats.org/officeDocument/2006/relationships/image" Target="../media/image41.wmf"/><Relationship Id="rId7" Type="http://schemas.openxmlformats.org/officeDocument/2006/relationships/image" Target="../media/image43.jpe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5" Type="http://schemas.openxmlformats.org/officeDocument/2006/relationships/image" Target="../media/image49.tiff"/><Relationship Id="rId6" Type="http://schemas.openxmlformats.org/officeDocument/2006/relationships/image" Target="../media/image50.tiff"/><Relationship Id="rId7" Type="http://schemas.openxmlformats.org/officeDocument/2006/relationships/image" Target="../media/image51.tif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tif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gif"/><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17.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71.png"/><Relationship Id="rId13" Type="http://schemas.openxmlformats.org/officeDocument/2006/relationships/image" Target="../media/image72.jpeg"/><Relationship Id="rId14" Type="http://schemas.openxmlformats.org/officeDocument/2006/relationships/image" Target="../media/image73.jpeg"/><Relationship Id="rId15" Type="http://schemas.microsoft.com/office/2007/relationships/hdphoto" Target="../media/hdphoto2.wdp"/><Relationship Id="rId16" Type="http://schemas.openxmlformats.org/officeDocument/2006/relationships/image" Target="../media/image74.jpeg"/><Relationship Id="rId17" Type="http://schemas.openxmlformats.org/officeDocument/2006/relationships/image" Target="../media/image75.JPG"/><Relationship Id="rId18" Type="http://schemas.openxmlformats.org/officeDocument/2006/relationships/image" Target="../media/image76.png"/><Relationship Id="rId19"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png"/><Relationship Id="rId10"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pn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g"/><Relationship Id="rId10" Type="http://schemas.openxmlformats.org/officeDocument/2006/relationships/image" Target="../media/image85.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1" Type="http://schemas.openxmlformats.org/officeDocument/2006/relationships/image" Target="../media/image13.wmf"/><Relationship Id="rId12" Type="http://schemas.openxmlformats.org/officeDocument/2006/relationships/image" Target="../media/image14.png"/><Relationship Id="rId13" Type="http://schemas.openxmlformats.org/officeDocument/2006/relationships/oleObject" Target="../embeddings/oleObject1.bin"/><Relationship Id="rId1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4.xml"/><Relationship Id="rId4" Type="http://schemas.openxmlformats.org/officeDocument/2006/relationships/image" Target="../media/image10.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11.png"/><Relationship Id="rId9" Type="http://schemas.openxmlformats.org/officeDocument/2006/relationships/image" Target="../media/image12.wmf"/><Relationship Id="rId10"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JPG"/><Relationship Id="rId8"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4.png"/><Relationship Id="rId8" Type="http://schemas.openxmlformats.org/officeDocument/2006/relationships/image" Target="../media/image22.jpeg"/><Relationship Id="rId9" Type="http://schemas.openxmlformats.org/officeDocument/2006/relationships/image" Target="../media/image29.png"/><Relationship Id="rId10"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e_tecton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0200" y="38100"/>
            <a:ext cx="8585200" cy="6438900"/>
          </a:xfrm>
          <a:prstGeom prst="rect">
            <a:avLst/>
          </a:prstGeom>
        </p:spPr>
      </p:pic>
    </p:spTree>
    <p:extLst>
      <p:ext uri="{BB962C8B-B14F-4D97-AF65-F5344CB8AC3E}">
        <p14:creationId xmlns:p14="http://schemas.microsoft.com/office/powerpoint/2010/main" val="78724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descr="C:\Users\Vitali\Documents\Work\Conference\Compres\2012\dubr_DAC_ball.png"/>
          <p:cNvPicPr>
            <a:picLocks noChangeAspect="1" noChangeArrowheads="1"/>
          </p:cNvPicPr>
          <p:nvPr/>
        </p:nvPicPr>
        <p:blipFill>
          <a:blip r:embed="rId3" cstate="print"/>
          <a:srcRect/>
          <a:stretch>
            <a:fillRect/>
          </a:stretch>
        </p:blipFill>
        <p:spPr bwMode="auto">
          <a:xfrm>
            <a:off x="304800" y="457200"/>
            <a:ext cx="3890963" cy="2794357"/>
          </a:xfrm>
          <a:prstGeom prst="rect">
            <a:avLst/>
          </a:prstGeom>
          <a:noFill/>
        </p:spPr>
      </p:pic>
      <p:pic>
        <p:nvPicPr>
          <p:cNvPr id="451587" name="Picture 3" descr="C:\Users\Vitali\Documents\Work\Conference\Compres\2012\dubr_XRD.png"/>
          <p:cNvPicPr>
            <a:picLocks noChangeAspect="1" noChangeArrowheads="1"/>
          </p:cNvPicPr>
          <p:nvPr/>
        </p:nvPicPr>
        <p:blipFill>
          <a:blip r:embed="rId4" cstate="print"/>
          <a:srcRect/>
          <a:stretch>
            <a:fillRect/>
          </a:stretch>
        </p:blipFill>
        <p:spPr bwMode="auto">
          <a:xfrm>
            <a:off x="4724400" y="381000"/>
            <a:ext cx="4202680" cy="3143978"/>
          </a:xfrm>
          <a:prstGeom prst="rect">
            <a:avLst/>
          </a:prstGeom>
          <a:noFill/>
        </p:spPr>
      </p:pic>
      <p:pic>
        <p:nvPicPr>
          <p:cNvPr id="451589" name="Picture 5" descr="C:\Users\Vitali\Documents\Work\Conference\Compres\2012\dubr_EOS-Re.png"/>
          <p:cNvPicPr>
            <a:picLocks noChangeAspect="1" noChangeArrowheads="1"/>
          </p:cNvPicPr>
          <p:nvPr/>
        </p:nvPicPr>
        <p:blipFill>
          <a:blip r:embed="rId5" cstate="print"/>
          <a:srcRect/>
          <a:stretch>
            <a:fillRect/>
          </a:stretch>
        </p:blipFill>
        <p:spPr bwMode="auto">
          <a:xfrm>
            <a:off x="5105400" y="3546742"/>
            <a:ext cx="3505200" cy="2701658"/>
          </a:xfrm>
          <a:prstGeom prst="rect">
            <a:avLst/>
          </a:prstGeom>
          <a:noFill/>
        </p:spPr>
      </p:pic>
      <p:grpSp>
        <p:nvGrpSpPr>
          <p:cNvPr id="2" name="Group 9"/>
          <p:cNvGrpSpPr/>
          <p:nvPr/>
        </p:nvGrpSpPr>
        <p:grpSpPr>
          <a:xfrm>
            <a:off x="228600" y="3352800"/>
            <a:ext cx="4191000" cy="2985959"/>
            <a:chOff x="0" y="3581400"/>
            <a:chExt cx="4343400" cy="3234337"/>
          </a:xfrm>
        </p:grpSpPr>
        <p:sp>
          <p:nvSpPr>
            <p:cNvPr id="6" name="Rectangle 2"/>
            <p:cNvSpPr txBox="1">
              <a:spLocks/>
            </p:cNvSpPr>
            <p:nvPr/>
          </p:nvSpPr>
          <p:spPr bwMode="auto">
            <a:xfrm>
              <a:off x="0" y="3581400"/>
              <a:ext cx="4343400" cy="30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0" cap="none" spc="0" normalizeH="0" baseline="0" noProof="0" dirty="0" smtClean="0">
                  <a:ln>
                    <a:noFill/>
                  </a:ln>
                  <a:solidFill>
                    <a:srgbClr val="0000FF"/>
                  </a:solidFill>
                  <a:effectLst/>
                  <a:uLnTx/>
                  <a:uFillTx/>
                  <a:latin typeface="+mj-lt"/>
                  <a:ea typeface="+mj-ea"/>
                  <a:cs typeface="+mj-cs"/>
                </a:rPr>
                <a:t>NCD micro-balls produced from glassy carbon</a:t>
              </a:r>
            </a:p>
          </p:txBody>
        </p:sp>
        <p:pic>
          <p:nvPicPr>
            <p:cNvPr id="7" name="Picture 4"/>
            <p:cNvPicPr>
              <a:picLocks noChangeAspect="1" noChangeArrowheads="1"/>
            </p:cNvPicPr>
            <p:nvPr/>
          </p:nvPicPr>
          <p:blipFill>
            <a:blip r:embed="rId6" cstate="print"/>
            <a:srcRect/>
            <a:stretch>
              <a:fillRect/>
            </a:stretch>
          </p:blipFill>
          <p:spPr bwMode="auto">
            <a:xfrm>
              <a:off x="76199" y="4724400"/>
              <a:ext cx="3540633" cy="2091337"/>
            </a:xfrm>
            <a:prstGeom prst="rect">
              <a:avLst/>
            </a:prstGeom>
            <a:noFill/>
            <a:ln w="9525">
              <a:noFill/>
              <a:miter lim="800000"/>
              <a:headEnd/>
              <a:tailEnd/>
            </a:ln>
            <a:effectLst/>
          </p:spPr>
        </p:pic>
        <p:pic>
          <p:nvPicPr>
            <p:cNvPr id="8" name="Picture 5" descr="FigS8"/>
            <p:cNvPicPr>
              <a:picLocks noChangeAspect="1" noChangeArrowheads="1"/>
            </p:cNvPicPr>
            <p:nvPr/>
          </p:nvPicPr>
          <p:blipFill>
            <a:blip r:embed="rId7" cstate="print"/>
            <a:srcRect/>
            <a:stretch>
              <a:fillRect/>
            </a:stretch>
          </p:blipFill>
          <p:spPr bwMode="auto">
            <a:xfrm>
              <a:off x="1905000" y="4191801"/>
              <a:ext cx="2133600" cy="2132799"/>
            </a:xfrm>
            <a:prstGeom prst="rect">
              <a:avLst/>
            </a:prstGeom>
            <a:noFill/>
            <a:ln w="9525">
              <a:noFill/>
              <a:miter lim="800000"/>
              <a:headEnd/>
              <a:tailEnd/>
            </a:ln>
          </p:spPr>
        </p:pic>
        <p:pic>
          <p:nvPicPr>
            <p:cNvPr id="9" name="Picture 8" descr="bgi-logo_CMYK_300dpi"/>
            <p:cNvPicPr>
              <a:picLocks noChangeAspect="1" noChangeArrowheads="1"/>
            </p:cNvPicPr>
            <p:nvPr/>
          </p:nvPicPr>
          <p:blipFill>
            <a:blip r:embed="rId8" cstate="print"/>
            <a:srcRect/>
            <a:stretch>
              <a:fillRect/>
            </a:stretch>
          </p:blipFill>
          <p:spPr bwMode="auto">
            <a:xfrm>
              <a:off x="228600" y="3962400"/>
              <a:ext cx="1371600" cy="762959"/>
            </a:xfrm>
            <a:prstGeom prst="rect">
              <a:avLst/>
            </a:prstGeom>
            <a:noFill/>
            <a:ln w="9525">
              <a:noFill/>
              <a:miter lim="800000"/>
              <a:headEnd/>
              <a:tailEnd/>
            </a:ln>
          </p:spPr>
        </p:pic>
      </p:grpSp>
      <p:sp>
        <p:nvSpPr>
          <p:cNvPr id="12" name="TextBox 11"/>
          <p:cNvSpPr txBox="1"/>
          <p:nvPr/>
        </p:nvSpPr>
        <p:spPr>
          <a:xfrm>
            <a:off x="7620000" y="1307068"/>
            <a:ext cx="1313180" cy="369332"/>
          </a:xfrm>
          <a:prstGeom prst="rect">
            <a:avLst/>
          </a:prstGeom>
          <a:noFill/>
        </p:spPr>
        <p:txBody>
          <a:bodyPr wrap="none" rtlCol="0">
            <a:spAutoFit/>
          </a:bodyPr>
          <a:lstStyle/>
          <a:p>
            <a:r>
              <a:rPr lang="en-US" b="1" dirty="0" smtClean="0"/>
              <a:t>GSECARS</a:t>
            </a:r>
            <a:endParaRPr lang="en-US" b="1" dirty="0"/>
          </a:p>
        </p:txBody>
      </p:sp>
      <p:sp>
        <p:nvSpPr>
          <p:cNvPr id="13" name="TextBox 12"/>
          <p:cNvSpPr txBox="1"/>
          <p:nvPr/>
        </p:nvSpPr>
        <p:spPr>
          <a:xfrm>
            <a:off x="4985489" y="6275732"/>
            <a:ext cx="4158511" cy="276999"/>
          </a:xfrm>
          <a:prstGeom prst="rect">
            <a:avLst/>
          </a:prstGeom>
          <a:noFill/>
        </p:spPr>
        <p:txBody>
          <a:bodyPr wrap="none" rtlCol="0">
            <a:spAutoFit/>
          </a:bodyPr>
          <a:lstStyle/>
          <a:p>
            <a:r>
              <a:rPr lang="en-US" sz="1200" i="1" dirty="0" err="1" smtClean="0"/>
              <a:t>Dubrovinsky</a:t>
            </a:r>
            <a:r>
              <a:rPr lang="en-US" sz="1200" i="1" dirty="0" smtClean="0"/>
              <a:t> et al, Nature communication, December 2012</a:t>
            </a:r>
            <a:endParaRPr lang="en-US" sz="1200" i="1" dirty="0"/>
          </a:p>
        </p:txBody>
      </p:sp>
      <p:sp>
        <p:nvSpPr>
          <p:cNvPr id="14" name="TextBox 13"/>
          <p:cNvSpPr txBox="1"/>
          <p:nvPr/>
        </p:nvSpPr>
        <p:spPr>
          <a:xfrm>
            <a:off x="1187073" y="24825"/>
            <a:ext cx="6370721"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Static pressure above 6 Mbar</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167003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1587"/>
                                        </p:tgtEl>
                                        <p:attrNameLst>
                                          <p:attrName>style.visibility</p:attrName>
                                        </p:attrNameLst>
                                      </p:cBhvr>
                                      <p:to>
                                        <p:strVal val="visible"/>
                                      </p:to>
                                    </p:set>
                                    <p:anim calcmode="lin" valueType="num">
                                      <p:cBhvr additive="base">
                                        <p:cTn id="7" dur="500" fill="hold"/>
                                        <p:tgtEl>
                                          <p:spTgt spid="451587"/>
                                        </p:tgtEl>
                                        <p:attrNameLst>
                                          <p:attrName>ppt_x</p:attrName>
                                        </p:attrNameLst>
                                      </p:cBhvr>
                                      <p:tavLst>
                                        <p:tav tm="0">
                                          <p:val>
                                            <p:strVal val="#ppt_x"/>
                                          </p:val>
                                        </p:tav>
                                        <p:tav tm="100000">
                                          <p:val>
                                            <p:strVal val="#ppt_x"/>
                                          </p:val>
                                        </p:tav>
                                      </p:tavLst>
                                    </p:anim>
                                    <p:anim calcmode="lin" valueType="num">
                                      <p:cBhvr additive="base">
                                        <p:cTn id="8" dur="500" fill="hold"/>
                                        <p:tgtEl>
                                          <p:spTgt spid="4515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1589"/>
                                        </p:tgtEl>
                                        <p:attrNameLst>
                                          <p:attrName>style.visibility</p:attrName>
                                        </p:attrNameLst>
                                      </p:cBhvr>
                                      <p:to>
                                        <p:strVal val="visible"/>
                                      </p:to>
                                    </p:set>
                                    <p:anim calcmode="lin" valueType="num">
                                      <p:cBhvr additive="base">
                                        <p:cTn id="11" dur="500" fill="hold"/>
                                        <p:tgtEl>
                                          <p:spTgt spid="451589"/>
                                        </p:tgtEl>
                                        <p:attrNameLst>
                                          <p:attrName>ppt_x</p:attrName>
                                        </p:attrNameLst>
                                      </p:cBhvr>
                                      <p:tavLst>
                                        <p:tav tm="0">
                                          <p:val>
                                            <p:strVal val="#ppt_x"/>
                                          </p:val>
                                        </p:tav>
                                        <p:tav tm="100000">
                                          <p:val>
                                            <p:strVal val="#ppt_x"/>
                                          </p:val>
                                        </p:tav>
                                      </p:tavLst>
                                    </p:anim>
                                    <p:anim calcmode="lin" valueType="num">
                                      <p:cBhvr additive="base">
                                        <p:cTn id="12" dur="500" fill="hold"/>
                                        <p:tgtEl>
                                          <p:spTgt spid="45158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2152" y="748605"/>
            <a:ext cx="1866056" cy="1384995"/>
          </a:xfrm>
          <a:prstGeom prst="rect">
            <a:avLst/>
          </a:prstGeom>
        </p:spPr>
        <p:txBody>
          <a:bodyPr wrap="square">
            <a:spAutoFit/>
          </a:bodyPr>
          <a:lstStyle/>
          <a:p>
            <a:pPr algn="just"/>
            <a:r>
              <a:rPr lang="en-US" sz="1200" i="1" dirty="0">
                <a:solidFill>
                  <a:schemeClr val="accent5">
                    <a:lumMod val="75000"/>
                  </a:schemeClr>
                </a:solidFill>
                <a:latin typeface="Times New Roman"/>
                <a:ea typeface="SimSun"/>
                <a:cs typeface="Times New Roman"/>
              </a:rPr>
              <a:t>38% of the Earth’s mantle is (</a:t>
            </a:r>
            <a:r>
              <a:rPr lang="en-US" sz="1200" i="1" dirty="0" err="1">
                <a:solidFill>
                  <a:schemeClr val="accent5">
                    <a:lumMod val="75000"/>
                  </a:schemeClr>
                </a:solidFill>
                <a:latin typeface="Times New Roman"/>
                <a:ea typeface="SimSun"/>
                <a:cs typeface="Times New Roman"/>
              </a:rPr>
              <a:t>Mg,Fe</a:t>
            </a:r>
            <a:r>
              <a:rPr lang="en-US" sz="1200" i="1" dirty="0">
                <a:solidFill>
                  <a:schemeClr val="accent5">
                    <a:lumMod val="75000"/>
                  </a:schemeClr>
                </a:solidFill>
                <a:latin typeface="Times New Roman"/>
                <a:ea typeface="SimSun"/>
                <a:cs typeface="Times New Roman"/>
              </a:rPr>
              <a:t>)SiO3 in a dense </a:t>
            </a:r>
            <a:r>
              <a:rPr lang="en-US" sz="1200" i="1" dirty="0" err="1">
                <a:solidFill>
                  <a:schemeClr val="accent5">
                    <a:lumMod val="75000"/>
                  </a:schemeClr>
                </a:solidFill>
                <a:latin typeface="Times New Roman"/>
                <a:ea typeface="SimSun"/>
                <a:cs typeface="Times New Roman"/>
              </a:rPr>
              <a:t>perovskite</a:t>
            </a:r>
            <a:r>
              <a:rPr lang="en-US" sz="1200" i="1" dirty="0">
                <a:solidFill>
                  <a:schemeClr val="accent5">
                    <a:lumMod val="75000"/>
                  </a:schemeClr>
                </a:solidFill>
                <a:latin typeface="Times New Roman"/>
                <a:ea typeface="SimSun"/>
                <a:cs typeface="Times New Roman"/>
              </a:rPr>
              <a:t> </a:t>
            </a:r>
            <a:r>
              <a:rPr lang="en-US" sz="1200" i="1" dirty="0" smtClean="0">
                <a:solidFill>
                  <a:schemeClr val="accent5">
                    <a:lumMod val="75000"/>
                  </a:schemeClr>
                </a:solidFill>
                <a:latin typeface="Times New Roman"/>
                <a:ea typeface="SimSun"/>
                <a:cs typeface="Times New Roman"/>
              </a:rPr>
              <a:t>structure, stable </a:t>
            </a:r>
            <a:r>
              <a:rPr lang="en-US" sz="1200" i="1" dirty="0">
                <a:solidFill>
                  <a:schemeClr val="accent5">
                    <a:lumMod val="75000"/>
                  </a:schemeClr>
                </a:solidFill>
                <a:latin typeface="Times New Roman"/>
                <a:ea typeface="SimSun"/>
                <a:cs typeface="Times New Roman"/>
              </a:rPr>
              <a:t>below 660 km depth at pressures of above </a:t>
            </a:r>
            <a:r>
              <a:rPr lang="en-US" sz="1200" i="1" dirty="0" smtClean="0">
                <a:solidFill>
                  <a:schemeClr val="accent5">
                    <a:lumMod val="75000"/>
                  </a:schemeClr>
                </a:solidFill>
                <a:latin typeface="Times New Roman"/>
                <a:ea typeface="SimSun"/>
                <a:cs typeface="Times New Roman"/>
              </a:rPr>
              <a:t>23 </a:t>
            </a:r>
            <a:r>
              <a:rPr lang="en-US" sz="1200" i="1" dirty="0" err="1" smtClean="0">
                <a:solidFill>
                  <a:schemeClr val="accent5">
                    <a:lumMod val="75000"/>
                  </a:schemeClr>
                </a:solidFill>
                <a:latin typeface="Times New Roman"/>
                <a:ea typeface="SimSun"/>
                <a:cs typeface="Times New Roman"/>
              </a:rPr>
              <a:t>GPa</a:t>
            </a:r>
            <a:r>
              <a:rPr lang="en-US" sz="1200" i="1" dirty="0" smtClean="0">
                <a:solidFill>
                  <a:schemeClr val="accent5">
                    <a:lumMod val="75000"/>
                  </a:schemeClr>
                </a:solidFill>
                <a:latin typeface="Times New Roman"/>
                <a:ea typeface="SimSun"/>
                <a:cs typeface="Times New Roman"/>
              </a:rPr>
              <a:t>, it </a:t>
            </a:r>
            <a:r>
              <a:rPr lang="en-US" sz="1200" i="1" dirty="0">
                <a:solidFill>
                  <a:schemeClr val="accent5">
                    <a:lumMod val="75000"/>
                  </a:schemeClr>
                </a:solidFill>
                <a:latin typeface="Times New Roman"/>
                <a:ea typeface="SimSun"/>
                <a:cs typeface="Times New Roman"/>
              </a:rPr>
              <a:t>has never been found in a terrestrial </a:t>
            </a:r>
            <a:r>
              <a:rPr lang="en-US" sz="1200" i="1" dirty="0" smtClean="0">
                <a:solidFill>
                  <a:schemeClr val="accent5">
                    <a:lumMod val="75000"/>
                  </a:schemeClr>
                </a:solidFill>
                <a:latin typeface="Times New Roman"/>
                <a:ea typeface="SimSun"/>
                <a:cs typeface="Times New Roman"/>
              </a:rPr>
              <a:t>rock</a:t>
            </a:r>
            <a:endParaRPr lang="en-US" sz="1200" i="1" dirty="0">
              <a:solidFill>
                <a:schemeClr val="accent5">
                  <a:lumMod val="75000"/>
                </a:schemeClr>
              </a:solidFill>
              <a:latin typeface="Times New Roman"/>
              <a:cs typeface="Times New Roman"/>
            </a:endParaRPr>
          </a:p>
        </p:txBody>
      </p:sp>
      <p:pic>
        <p:nvPicPr>
          <p:cNvPr id="7" name="Picture 6" descr="G:\GSECARS_Juli2014\Fig1_Science.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2511" y="3206850"/>
            <a:ext cx="3624069" cy="2545384"/>
          </a:xfrm>
          <a:prstGeom prst="rect">
            <a:avLst/>
          </a:prstGeom>
          <a:noFill/>
          <a:ln>
            <a:noFill/>
          </a:ln>
        </p:spPr>
      </p:pic>
      <p:graphicFrame>
        <p:nvGraphicFramePr>
          <p:cNvPr id="8" name="Object 7"/>
          <p:cNvGraphicFramePr>
            <a:graphicFrameLocks noChangeAspect="1"/>
          </p:cNvGraphicFramePr>
          <p:nvPr>
            <p:extLst>
              <p:ext uri="{D42A27DB-BD31-4B8C-83A1-F6EECF244321}">
                <p14:modId xmlns:p14="http://schemas.microsoft.com/office/powerpoint/2010/main" val="1792810451"/>
              </p:ext>
            </p:extLst>
          </p:nvPr>
        </p:nvGraphicFramePr>
        <p:xfrm>
          <a:off x="-533400" y="1143860"/>
          <a:ext cx="6197839" cy="4723540"/>
        </p:xfrm>
        <a:graphic>
          <a:graphicData uri="http://schemas.openxmlformats.org/presentationml/2006/ole">
            <mc:AlternateContent xmlns:mc="http://schemas.openxmlformats.org/markup-compatibility/2006">
              <mc:Choice xmlns:v="urn:schemas-microsoft-com:vml" Requires="v">
                <p:oleObj spid="_x0000_s1097" r:id="rId5" imgW="3898900" imgH="2971800" progId="">
                  <p:embed/>
                </p:oleObj>
              </mc:Choice>
              <mc:Fallback>
                <p:oleObj r:id="rId5" imgW="3898900" imgH="2971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143860"/>
                        <a:ext cx="6197839" cy="4723540"/>
                      </a:xfrm>
                      <a:prstGeom prst="rect">
                        <a:avLst/>
                      </a:prstGeom>
                      <a:noFill/>
                      <a:extLst/>
                    </p:spPr>
                  </p:pic>
                </p:oleObj>
              </mc:Fallback>
            </mc:AlternateContent>
          </a:graphicData>
        </a:graphic>
      </p:graphicFrame>
      <p:sp>
        <p:nvSpPr>
          <p:cNvPr id="9" name="Rectangle 8"/>
          <p:cNvSpPr/>
          <p:nvPr/>
        </p:nvSpPr>
        <p:spPr>
          <a:xfrm>
            <a:off x="138736" y="5754469"/>
            <a:ext cx="4784507" cy="646331"/>
          </a:xfrm>
          <a:prstGeom prst="rect">
            <a:avLst/>
          </a:prstGeom>
        </p:spPr>
        <p:txBody>
          <a:bodyPr wrap="square">
            <a:spAutoFit/>
          </a:bodyPr>
          <a:lstStyle/>
          <a:p>
            <a:r>
              <a:rPr lang="en-US" sz="1200" i="1" dirty="0">
                <a:solidFill>
                  <a:schemeClr val="accent5">
                    <a:lumMod val="75000"/>
                  </a:schemeClr>
                </a:solidFill>
                <a:latin typeface="Times New Roman"/>
                <a:cs typeface="Times New Roman"/>
              </a:rPr>
              <a:t>The examined portion of the </a:t>
            </a:r>
            <a:r>
              <a:rPr lang="en-US" sz="1200" i="1" dirty="0" err="1">
                <a:solidFill>
                  <a:schemeClr val="accent5">
                    <a:lumMod val="75000"/>
                  </a:schemeClr>
                </a:solidFill>
                <a:latin typeface="Times New Roman"/>
                <a:cs typeface="Times New Roman"/>
              </a:rPr>
              <a:t>Tenham</a:t>
            </a:r>
            <a:r>
              <a:rPr lang="en-US" sz="1200" i="1" dirty="0">
                <a:solidFill>
                  <a:schemeClr val="accent5">
                    <a:lumMod val="75000"/>
                  </a:schemeClr>
                </a:solidFill>
                <a:latin typeface="Times New Roman"/>
                <a:cs typeface="Times New Roman"/>
              </a:rPr>
              <a:t> meteorite revealed diffraction by </a:t>
            </a:r>
            <a:r>
              <a:rPr lang="en-US" sz="1200" i="1" dirty="0" err="1">
                <a:solidFill>
                  <a:schemeClr val="accent5">
                    <a:lumMod val="75000"/>
                  </a:schemeClr>
                </a:solidFill>
                <a:latin typeface="Times New Roman"/>
                <a:cs typeface="Times New Roman"/>
              </a:rPr>
              <a:t>bridgmanite</a:t>
            </a:r>
            <a:r>
              <a:rPr lang="en-US" sz="1200" i="1" dirty="0">
                <a:solidFill>
                  <a:schemeClr val="accent5">
                    <a:lumMod val="75000"/>
                  </a:schemeClr>
                </a:solidFill>
                <a:latin typeface="Times New Roman"/>
                <a:cs typeface="Times New Roman"/>
              </a:rPr>
              <a:t>, </a:t>
            </a:r>
            <a:r>
              <a:rPr lang="en-US" sz="1200" i="1" dirty="0" err="1">
                <a:solidFill>
                  <a:schemeClr val="accent5">
                    <a:lumMod val="75000"/>
                  </a:schemeClr>
                </a:solidFill>
                <a:latin typeface="Times New Roman"/>
                <a:cs typeface="Times New Roman"/>
              </a:rPr>
              <a:t>akimotoite</a:t>
            </a:r>
            <a:r>
              <a:rPr lang="en-US" sz="1200" i="1" dirty="0">
                <a:solidFill>
                  <a:schemeClr val="accent5">
                    <a:lumMod val="75000"/>
                  </a:schemeClr>
                </a:solidFill>
                <a:latin typeface="Times New Roman"/>
                <a:cs typeface="Times New Roman"/>
              </a:rPr>
              <a:t>, and </a:t>
            </a:r>
            <a:r>
              <a:rPr lang="en-US" sz="1200" i="1" dirty="0" err="1">
                <a:solidFill>
                  <a:schemeClr val="accent5">
                    <a:lumMod val="75000"/>
                  </a:schemeClr>
                </a:solidFill>
                <a:latin typeface="Times New Roman"/>
                <a:cs typeface="Times New Roman"/>
              </a:rPr>
              <a:t>ringwoodite</a:t>
            </a:r>
            <a:r>
              <a:rPr lang="en-US" sz="1200" i="1" dirty="0">
                <a:solidFill>
                  <a:schemeClr val="accent5">
                    <a:lumMod val="75000"/>
                  </a:schemeClr>
                </a:solidFill>
                <a:latin typeface="Times New Roman"/>
                <a:cs typeface="Times New Roman"/>
              </a:rPr>
              <a:t> in relative volume proportions of 11%, 16%, and 74%. </a:t>
            </a:r>
          </a:p>
        </p:txBody>
      </p:sp>
      <p:pic>
        <p:nvPicPr>
          <p:cNvPr id="10" name="Picture 9" descr="G:\GSECARS_Juli2014\FigS5_Scienc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3824" y="1803482"/>
            <a:ext cx="877166" cy="820770"/>
          </a:xfrm>
          <a:prstGeom prst="rect">
            <a:avLst/>
          </a:prstGeom>
          <a:noFill/>
          <a:ln>
            <a:noFill/>
          </a:ln>
        </p:spPr>
      </p:pic>
      <p:sp>
        <p:nvSpPr>
          <p:cNvPr id="11" name="Rectangle 10"/>
          <p:cNvSpPr/>
          <p:nvPr/>
        </p:nvSpPr>
        <p:spPr>
          <a:xfrm>
            <a:off x="5257330" y="5728121"/>
            <a:ext cx="3685696" cy="461665"/>
          </a:xfrm>
          <a:prstGeom prst="rect">
            <a:avLst/>
          </a:prstGeom>
        </p:spPr>
        <p:txBody>
          <a:bodyPr wrap="square">
            <a:spAutoFit/>
          </a:bodyPr>
          <a:lstStyle/>
          <a:p>
            <a:r>
              <a:rPr lang="en-US" sz="1200" i="1" dirty="0">
                <a:solidFill>
                  <a:schemeClr val="accent5">
                    <a:lumMod val="75000"/>
                  </a:schemeClr>
                </a:solidFill>
                <a:latin typeface="Times New Roman"/>
                <a:cs typeface="Times New Roman"/>
              </a:rPr>
              <a:t>Scanning electron microscope image of a </a:t>
            </a:r>
            <a:r>
              <a:rPr lang="en-US" sz="1200" i="1" dirty="0" err="1">
                <a:solidFill>
                  <a:schemeClr val="accent5">
                    <a:lumMod val="75000"/>
                  </a:schemeClr>
                </a:solidFill>
                <a:latin typeface="Times New Roman"/>
                <a:cs typeface="Times New Roman"/>
              </a:rPr>
              <a:t>bridgmanite-akimotoite</a:t>
            </a:r>
            <a:r>
              <a:rPr lang="en-US" sz="1200" i="1" dirty="0">
                <a:solidFill>
                  <a:schemeClr val="accent5">
                    <a:lumMod val="75000"/>
                  </a:schemeClr>
                </a:solidFill>
                <a:latin typeface="Times New Roman"/>
                <a:cs typeface="Times New Roman"/>
              </a:rPr>
              <a:t> aggregate </a:t>
            </a:r>
          </a:p>
        </p:txBody>
      </p:sp>
      <p:sp>
        <p:nvSpPr>
          <p:cNvPr id="15" name="Rectangle 14"/>
          <p:cNvSpPr/>
          <p:nvPr/>
        </p:nvSpPr>
        <p:spPr>
          <a:xfrm>
            <a:off x="5226635" y="2110289"/>
            <a:ext cx="3624069" cy="954107"/>
          </a:xfrm>
          <a:prstGeom prst="rect">
            <a:avLst/>
          </a:prstGeom>
        </p:spPr>
        <p:txBody>
          <a:bodyPr wrap="square">
            <a:spAutoFit/>
          </a:bodyPr>
          <a:lstStyle/>
          <a:p>
            <a:pPr algn="just"/>
            <a:r>
              <a:rPr lang="en-US" sz="1400" b="1" dirty="0">
                <a:solidFill>
                  <a:srgbClr val="660066"/>
                </a:solidFill>
                <a:latin typeface="Times New Roman"/>
                <a:ea typeface="SimSun"/>
              </a:rPr>
              <a:t>This first natural specimen of </a:t>
            </a:r>
            <a:r>
              <a:rPr lang="en-US" sz="1400" b="1" dirty="0" err="1">
                <a:solidFill>
                  <a:srgbClr val="660066"/>
                </a:solidFill>
                <a:latin typeface="Times New Roman"/>
                <a:ea typeface="SimSun"/>
              </a:rPr>
              <a:t>bridgmanite</a:t>
            </a:r>
            <a:r>
              <a:rPr lang="en-US" sz="1400" b="1" dirty="0">
                <a:solidFill>
                  <a:srgbClr val="660066"/>
                </a:solidFill>
                <a:latin typeface="Times New Roman"/>
                <a:ea typeface="SimSun"/>
              </a:rPr>
              <a:t> </a:t>
            </a:r>
            <a:r>
              <a:rPr lang="en-US" sz="1400" b="1" dirty="0" smtClean="0">
                <a:solidFill>
                  <a:srgbClr val="660066"/>
                </a:solidFill>
                <a:latin typeface="Times New Roman"/>
                <a:ea typeface="SimSun"/>
              </a:rPr>
              <a:t>contains </a:t>
            </a:r>
            <a:r>
              <a:rPr lang="en-US" sz="1400" b="1" dirty="0">
                <a:solidFill>
                  <a:srgbClr val="660066"/>
                </a:solidFill>
                <a:latin typeface="Times New Roman"/>
                <a:ea typeface="SimSun"/>
              </a:rPr>
              <a:t>an unexpected high amount of ferric </a:t>
            </a:r>
            <a:r>
              <a:rPr lang="en-US" sz="1400" b="1" dirty="0" smtClean="0">
                <a:solidFill>
                  <a:srgbClr val="660066"/>
                </a:solidFill>
                <a:latin typeface="Times New Roman"/>
                <a:ea typeface="SimSun"/>
              </a:rPr>
              <a:t>iron and much </a:t>
            </a:r>
            <a:r>
              <a:rPr lang="en-US" sz="1400" b="1" dirty="0">
                <a:solidFill>
                  <a:srgbClr val="660066"/>
                </a:solidFill>
                <a:latin typeface="Times New Roman"/>
                <a:ea typeface="SimSun"/>
              </a:rPr>
              <a:t>more sodium than most synthetic samples. </a:t>
            </a:r>
            <a:endParaRPr lang="en-US" sz="2000" b="1" dirty="0">
              <a:solidFill>
                <a:srgbClr val="660066"/>
              </a:solidFill>
            </a:endParaRPr>
          </a:p>
        </p:txBody>
      </p:sp>
      <p:pic>
        <p:nvPicPr>
          <p:cNvPr id="17" name="Picture 16" descr="XTF_UT1.png"/>
          <p:cNvPicPr>
            <a:picLocks noChangeAspect="1"/>
          </p:cNvPicPr>
          <p:nvPr/>
        </p:nvPicPr>
        <p:blipFill rotWithShape="1">
          <a:blip r:embed="rId8">
            <a:extLst>
              <a:ext uri="{28A0092B-C50C-407E-A947-70E740481C1C}">
                <a14:useLocalDpi xmlns:a14="http://schemas.microsoft.com/office/drawing/2010/main" val="0"/>
              </a:ext>
            </a:extLst>
          </a:blip>
          <a:srcRect l="15131" t="59624" r="51875" b="10037"/>
          <a:stretch/>
        </p:blipFill>
        <p:spPr>
          <a:xfrm>
            <a:off x="2713731" y="1783453"/>
            <a:ext cx="1996797" cy="1392405"/>
          </a:xfrm>
          <a:prstGeom prst="rect">
            <a:avLst/>
          </a:prstGeom>
        </p:spPr>
      </p:pic>
      <p:pic>
        <p:nvPicPr>
          <p:cNvPr id="18" name="Picture 17"/>
          <p:cNvPicPr>
            <a:picLocks noChangeAspect="1"/>
          </p:cNvPicPr>
          <p:nvPr/>
        </p:nvPicPr>
        <p:blipFill>
          <a:blip r:embed="rId9"/>
          <a:stretch>
            <a:fillRect/>
          </a:stretch>
        </p:blipFill>
        <p:spPr>
          <a:xfrm>
            <a:off x="3933871" y="2682016"/>
            <a:ext cx="776657" cy="502978"/>
          </a:xfrm>
          <a:prstGeom prst="rect">
            <a:avLst/>
          </a:prstGeom>
        </p:spPr>
      </p:pic>
      <p:sp>
        <p:nvSpPr>
          <p:cNvPr id="13" name="Rectangle 12"/>
          <p:cNvSpPr/>
          <p:nvPr/>
        </p:nvSpPr>
        <p:spPr>
          <a:xfrm>
            <a:off x="5125663" y="60996"/>
            <a:ext cx="3826012" cy="584775"/>
          </a:xfrm>
          <a:prstGeom prst="rect">
            <a:avLst/>
          </a:prstGeom>
        </p:spPr>
        <p:txBody>
          <a:bodyPr wrap="square">
            <a:spAutoFit/>
          </a:bodyPr>
          <a:lstStyle/>
          <a:p>
            <a:r>
              <a:rPr lang="en-US" sz="1600" b="1" smtClean="0">
                <a:solidFill>
                  <a:srgbClr val="000000"/>
                </a:solidFill>
              </a:rPr>
              <a:t>the </a:t>
            </a:r>
            <a:r>
              <a:rPr lang="en-US" sz="1600" b="1" dirty="0">
                <a:solidFill>
                  <a:srgbClr val="000000"/>
                </a:solidFill>
              </a:rPr>
              <a:t>most abundant mineral in Earth, in a </a:t>
            </a:r>
            <a:r>
              <a:rPr lang="en-US" sz="1600" b="1">
                <a:solidFill>
                  <a:srgbClr val="000000"/>
                </a:solidFill>
              </a:rPr>
              <a:t>shocked </a:t>
            </a:r>
            <a:r>
              <a:rPr lang="en-US" sz="1600" b="1" smtClean="0">
                <a:solidFill>
                  <a:srgbClr val="000000"/>
                </a:solidFill>
              </a:rPr>
              <a:t>meteorite</a:t>
            </a:r>
            <a:endParaRPr lang="en-US" sz="1600" dirty="0">
              <a:solidFill>
                <a:srgbClr val="000000"/>
              </a:solidFill>
            </a:endParaRPr>
          </a:p>
        </p:txBody>
      </p:sp>
      <p:pic>
        <p:nvPicPr>
          <p:cNvPr id="14" name="Picture 13"/>
          <p:cNvPicPr>
            <a:picLocks noChangeAspect="1"/>
          </p:cNvPicPr>
          <p:nvPr/>
        </p:nvPicPr>
        <p:blipFill>
          <a:blip r:embed="rId10"/>
          <a:stretch>
            <a:fillRect/>
          </a:stretch>
        </p:blipFill>
        <p:spPr>
          <a:xfrm>
            <a:off x="5252510" y="808201"/>
            <a:ext cx="1786160" cy="1172999"/>
          </a:xfrm>
          <a:prstGeom prst="rect">
            <a:avLst/>
          </a:prstGeom>
        </p:spPr>
      </p:pic>
      <p:sp>
        <p:nvSpPr>
          <p:cNvPr id="16" name="Rectangle 15"/>
          <p:cNvSpPr/>
          <p:nvPr/>
        </p:nvSpPr>
        <p:spPr>
          <a:xfrm>
            <a:off x="3855875" y="3175858"/>
            <a:ext cx="841692" cy="246221"/>
          </a:xfrm>
          <a:prstGeom prst="rect">
            <a:avLst/>
          </a:prstGeom>
        </p:spPr>
        <p:txBody>
          <a:bodyPr wrap="square">
            <a:spAutoFit/>
          </a:bodyPr>
          <a:lstStyle/>
          <a:p>
            <a:r>
              <a:rPr lang="en-US" sz="1000" b="1" dirty="0"/>
              <a:t>Vortex-</a:t>
            </a:r>
            <a:r>
              <a:rPr lang="en-US" sz="1000" b="1" dirty="0" smtClean="0"/>
              <a:t>ME4 </a:t>
            </a:r>
            <a:endParaRPr lang="en-US" sz="1000" b="1" dirty="0"/>
          </a:p>
        </p:txBody>
      </p:sp>
      <p:sp>
        <p:nvSpPr>
          <p:cNvPr id="20" name="Rectangle 19"/>
          <p:cNvSpPr/>
          <p:nvPr/>
        </p:nvSpPr>
        <p:spPr>
          <a:xfrm>
            <a:off x="3358" y="1331654"/>
            <a:ext cx="1514800" cy="276999"/>
          </a:xfrm>
          <a:prstGeom prst="rect">
            <a:avLst/>
          </a:prstGeom>
        </p:spPr>
        <p:txBody>
          <a:bodyPr wrap="none">
            <a:spAutoFit/>
          </a:bodyPr>
          <a:lstStyle/>
          <a:p>
            <a:r>
              <a:rPr lang="en-US" sz="1200" i="1" dirty="0">
                <a:solidFill>
                  <a:schemeClr val="accent5">
                    <a:lumMod val="75000"/>
                  </a:schemeClr>
                </a:solidFill>
                <a:latin typeface="Times New Roman"/>
                <a:cs typeface="Times New Roman"/>
              </a:rPr>
              <a:t>The shock melt veins </a:t>
            </a:r>
          </a:p>
        </p:txBody>
      </p:sp>
      <p:cxnSp>
        <p:nvCxnSpPr>
          <p:cNvPr id="22" name="Straight Arrow Connector 21"/>
          <p:cNvCxnSpPr/>
          <p:nvPr/>
        </p:nvCxnSpPr>
        <p:spPr>
          <a:xfrm>
            <a:off x="1434532" y="1507288"/>
            <a:ext cx="794932" cy="575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78059" y="973888"/>
            <a:ext cx="4374916" cy="400110"/>
          </a:xfrm>
          <a:prstGeom prst="rect">
            <a:avLst/>
          </a:prstGeom>
          <a:noFill/>
        </p:spPr>
        <p:txBody>
          <a:bodyPr wrap="none" rtlCol="0">
            <a:spAutoFit/>
          </a:bodyPr>
          <a:lstStyle/>
          <a:p>
            <a:r>
              <a:rPr lang="en-US" sz="2000" dirty="0" smtClean="0">
                <a:ln w="0"/>
                <a:solidFill>
                  <a:srgbClr val="3333FF"/>
                </a:solidFill>
                <a:effectLst>
                  <a:outerShdw blurRad="38100" dist="19050" dir="2700000" algn="tl" rotWithShape="0">
                    <a:schemeClr val="dk1">
                      <a:alpha val="40000"/>
                    </a:schemeClr>
                  </a:outerShdw>
                </a:effectLst>
              </a:rPr>
              <a:t>Combination of XRD and microprobe</a:t>
            </a:r>
            <a:endParaRPr lang="en-US" sz="2000" dirty="0">
              <a:ln w="0"/>
              <a:solidFill>
                <a:srgbClr val="3333FF"/>
              </a:solidFill>
              <a:effectLst>
                <a:outerShdw blurRad="38100" dist="19050" dir="2700000" algn="tl" rotWithShape="0">
                  <a:schemeClr val="dk1">
                    <a:alpha val="40000"/>
                  </a:schemeClr>
                </a:outerShdw>
              </a:effectLst>
            </a:endParaRPr>
          </a:p>
        </p:txBody>
      </p:sp>
      <p:sp>
        <p:nvSpPr>
          <p:cNvPr id="19" name="TextBox 18"/>
          <p:cNvSpPr txBox="1"/>
          <p:nvPr/>
        </p:nvSpPr>
        <p:spPr>
          <a:xfrm>
            <a:off x="378059" y="-29072"/>
            <a:ext cx="4499950"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Discovery of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bridgmanite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1"/>
          <p:cNvSpPr/>
          <p:nvPr/>
        </p:nvSpPr>
        <p:spPr>
          <a:xfrm>
            <a:off x="5292739" y="6188375"/>
            <a:ext cx="3927461" cy="307777"/>
          </a:xfrm>
          <a:prstGeom prst="rect">
            <a:avLst/>
          </a:prstGeom>
        </p:spPr>
        <p:txBody>
          <a:bodyPr wrap="square">
            <a:spAutoFit/>
          </a:bodyPr>
          <a:lstStyle/>
          <a:p>
            <a:r>
              <a:rPr lang="en-US" sz="1400" dirty="0">
                <a:solidFill>
                  <a:srgbClr val="000000"/>
                </a:solidFill>
              </a:rPr>
              <a:t>O. </a:t>
            </a:r>
            <a:r>
              <a:rPr lang="en-US" sz="1400" dirty="0" err="1">
                <a:solidFill>
                  <a:srgbClr val="000000"/>
                </a:solidFill>
              </a:rPr>
              <a:t>Tschauner</a:t>
            </a:r>
            <a:r>
              <a:rPr lang="en-US" sz="1400" dirty="0">
                <a:solidFill>
                  <a:srgbClr val="000000"/>
                </a:solidFill>
              </a:rPr>
              <a:t> et al.  Science, 2014; 346 (6213)</a:t>
            </a:r>
          </a:p>
        </p:txBody>
      </p:sp>
      <p:sp>
        <p:nvSpPr>
          <p:cNvPr id="3" name="Rectangle 2"/>
          <p:cNvSpPr/>
          <p:nvPr/>
        </p:nvSpPr>
        <p:spPr>
          <a:xfrm>
            <a:off x="440576" y="472543"/>
            <a:ext cx="4572000" cy="523220"/>
          </a:xfrm>
          <a:prstGeom prst="rect">
            <a:avLst/>
          </a:prstGeom>
        </p:spPr>
        <p:txBody>
          <a:bodyPr>
            <a:spAutoFit/>
          </a:bodyPr>
          <a:lstStyle/>
          <a:p>
            <a:r>
              <a:rPr lang="en-US" sz="1400" i="1" dirty="0">
                <a:latin typeface="Arial" charset="0"/>
              </a:rPr>
              <a:t>half century of efforts to find, identify, and characterize a natural specimen of this important </a:t>
            </a:r>
            <a:r>
              <a:rPr lang="en-US" sz="1400" i="1" dirty="0" smtClean="0">
                <a:latin typeface="Arial" charset="0"/>
              </a:rPr>
              <a:t>mineral</a:t>
            </a:r>
            <a:endParaRPr lang="en-US" sz="1400" i="1" dirty="0"/>
          </a:p>
        </p:txBody>
      </p:sp>
    </p:spTree>
    <p:extLst>
      <p:ext uri="{BB962C8B-B14F-4D97-AF65-F5344CB8AC3E}">
        <p14:creationId xmlns:p14="http://schemas.microsoft.com/office/powerpoint/2010/main" val="612944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19600" y="718737"/>
            <a:ext cx="4435811" cy="3167498"/>
          </a:xfrm>
          <a:prstGeom prst="rect">
            <a:avLst/>
          </a:prstGeom>
        </p:spPr>
      </p:pic>
      <p:sp>
        <p:nvSpPr>
          <p:cNvPr id="4" name="TextBox 3"/>
          <p:cNvSpPr txBox="1"/>
          <p:nvPr/>
        </p:nvSpPr>
        <p:spPr>
          <a:xfrm>
            <a:off x="1909344" y="-50146"/>
            <a:ext cx="4775666"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Magnesium peroxide</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4"/>
          <p:cNvPicPr>
            <a:picLocks noChangeAspect="1"/>
          </p:cNvPicPr>
          <p:nvPr/>
        </p:nvPicPr>
        <p:blipFill>
          <a:blip r:embed="rId4"/>
          <a:stretch>
            <a:fillRect/>
          </a:stretch>
        </p:blipFill>
        <p:spPr>
          <a:xfrm>
            <a:off x="641497" y="726357"/>
            <a:ext cx="2841675" cy="3001651"/>
          </a:xfrm>
          <a:prstGeom prst="rect">
            <a:avLst/>
          </a:prstGeom>
        </p:spPr>
      </p:pic>
      <p:pic>
        <p:nvPicPr>
          <p:cNvPr id="6" name="Picture 5"/>
          <p:cNvPicPr>
            <a:picLocks noChangeAspect="1"/>
          </p:cNvPicPr>
          <p:nvPr/>
        </p:nvPicPr>
        <p:blipFill>
          <a:blip r:embed="rId5"/>
          <a:stretch>
            <a:fillRect/>
          </a:stretch>
        </p:blipFill>
        <p:spPr>
          <a:xfrm>
            <a:off x="5029200" y="2163237"/>
            <a:ext cx="1468946" cy="1229562"/>
          </a:xfrm>
          <a:prstGeom prst="rect">
            <a:avLst/>
          </a:prstGeom>
        </p:spPr>
      </p:pic>
      <p:pic>
        <p:nvPicPr>
          <p:cNvPr id="7" name="Picture 6"/>
          <p:cNvPicPr>
            <a:picLocks noChangeAspect="1"/>
          </p:cNvPicPr>
          <p:nvPr/>
        </p:nvPicPr>
        <p:blipFill>
          <a:blip r:embed="rId6"/>
          <a:stretch>
            <a:fillRect/>
          </a:stretch>
        </p:blipFill>
        <p:spPr>
          <a:xfrm>
            <a:off x="5659807" y="4343399"/>
            <a:ext cx="2785506" cy="2055085"/>
          </a:xfrm>
          <a:prstGeom prst="rect">
            <a:avLst/>
          </a:prstGeom>
        </p:spPr>
      </p:pic>
      <p:pic>
        <p:nvPicPr>
          <p:cNvPr id="8" name="Picture 7"/>
          <p:cNvPicPr>
            <a:picLocks noChangeAspect="1"/>
          </p:cNvPicPr>
          <p:nvPr/>
        </p:nvPicPr>
        <p:blipFill>
          <a:blip r:embed="rId7"/>
          <a:stretch>
            <a:fillRect/>
          </a:stretch>
        </p:blipFill>
        <p:spPr>
          <a:xfrm>
            <a:off x="189804" y="4535985"/>
            <a:ext cx="4875409" cy="1690071"/>
          </a:xfrm>
          <a:prstGeom prst="rect">
            <a:avLst/>
          </a:prstGeom>
        </p:spPr>
      </p:pic>
      <p:sp>
        <p:nvSpPr>
          <p:cNvPr id="10" name="Rectangle 9"/>
          <p:cNvSpPr/>
          <p:nvPr/>
        </p:nvSpPr>
        <p:spPr>
          <a:xfrm>
            <a:off x="189804" y="3827103"/>
            <a:ext cx="5105400" cy="738664"/>
          </a:xfrm>
          <a:prstGeom prst="rect">
            <a:avLst/>
          </a:prstGeom>
        </p:spPr>
        <p:txBody>
          <a:bodyPr wrap="square">
            <a:spAutoFit/>
          </a:bodyPr>
          <a:lstStyle/>
          <a:p>
            <a:pPr algn="just"/>
            <a:r>
              <a:rPr lang="en-US" sz="1400" b="1" dirty="0" smtClean="0">
                <a:solidFill>
                  <a:srgbClr val="0432FF"/>
                </a:solidFill>
              </a:rPr>
              <a:t>Tetragonal MgO</a:t>
            </a:r>
            <a:r>
              <a:rPr lang="en-US" sz="1400" b="1" baseline="-25000" dirty="0" smtClean="0">
                <a:solidFill>
                  <a:srgbClr val="0432FF"/>
                </a:solidFill>
              </a:rPr>
              <a:t>2</a:t>
            </a:r>
            <a:r>
              <a:rPr lang="en-US" sz="1400" b="1" dirty="0">
                <a:solidFill>
                  <a:srgbClr val="0432FF"/>
                </a:solidFill>
              </a:rPr>
              <a:t> </a:t>
            </a:r>
            <a:r>
              <a:rPr lang="en-US" sz="1400" b="1" dirty="0" smtClean="0">
                <a:solidFill>
                  <a:srgbClr val="0432FF"/>
                </a:solidFill>
              </a:rPr>
              <a:t>(SG: </a:t>
            </a:r>
            <a:r>
              <a:rPr lang="en-US" sz="1400" b="1" i="1" dirty="0" smtClean="0">
                <a:solidFill>
                  <a:srgbClr val="0432FF"/>
                </a:solidFill>
              </a:rPr>
              <a:t>I4/mcm) </a:t>
            </a:r>
            <a:r>
              <a:rPr lang="en-US" sz="1400" b="1" dirty="0" smtClean="0">
                <a:solidFill>
                  <a:srgbClr val="0432FF"/>
                </a:solidFill>
              </a:rPr>
              <a:t>may </a:t>
            </a:r>
            <a:r>
              <a:rPr lang="en-US" sz="1400" b="1" dirty="0">
                <a:solidFill>
                  <a:srgbClr val="0432FF"/>
                </a:solidFill>
              </a:rPr>
              <a:t>be present together or instead of </a:t>
            </a:r>
            <a:r>
              <a:rPr lang="en-US" sz="1400" b="1" dirty="0" err="1">
                <a:solidFill>
                  <a:srgbClr val="0432FF"/>
                </a:solidFill>
              </a:rPr>
              <a:t>MgO</a:t>
            </a:r>
            <a:r>
              <a:rPr lang="en-US" sz="1400" b="1" dirty="0">
                <a:solidFill>
                  <a:srgbClr val="0432FF"/>
                </a:solidFill>
              </a:rPr>
              <a:t> in rocky mantles and rocky planetary cores under highly oxidized conditions.</a:t>
            </a:r>
          </a:p>
        </p:txBody>
      </p:sp>
      <p:sp>
        <p:nvSpPr>
          <p:cNvPr id="11" name="Rectangle 10"/>
          <p:cNvSpPr/>
          <p:nvPr/>
        </p:nvSpPr>
        <p:spPr>
          <a:xfrm>
            <a:off x="189804" y="6260862"/>
            <a:ext cx="3543996" cy="261610"/>
          </a:xfrm>
          <a:prstGeom prst="rect">
            <a:avLst/>
          </a:prstGeom>
        </p:spPr>
        <p:txBody>
          <a:bodyPr wrap="square">
            <a:spAutoFit/>
          </a:bodyPr>
          <a:lstStyle/>
          <a:p>
            <a:r>
              <a:rPr lang="en-US" sz="1050" b="1" i="1" dirty="0" err="1">
                <a:solidFill>
                  <a:srgbClr val="222222"/>
                </a:solidFill>
              </a:rPr>
              <a:t>Lobanov</a:t>
            </a:r>
            <a:r>
              <a:rPr lang="en-US" sz="1050" b="1" i="1" dirty="0">
                <a:solidFill>
                  <a:srgbClr val="222222"/>
                </a:solidFill>
              </a:rPr>
              <a:t> S. et al, Scientific Reports</a:t>
            </a:r>
            <a:r>
              <a:rPr lang="en-US" sz="1050" b="1" dirty="0">
                <a:solidFill>
                  <a:srgbClr val="222222"/>
                </a:solidFill>
              </a:rPr>
              <a:t> 5, 13582 (2015) </a:t>
            </a:r>
            <a:endParaRPr lang="en-US" sz="1050" b="1" dirty="0"/>
          </a:p>
        </p:txBody>
      </p:sp>
    </p:spTree>
    <p:extLst>
      <p:ext uri="{BB962C8B-B14F-4D97-AF65-F5344CB8AC3E}">
        <p14:creationId xmlns:p14="http://schemas.microsoft.com/office/powerpoint/2010/main" val="1323881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is is the structure of NaCl3. Image credit: Prof Artem Oganov."/>
          <p:cNvPicPr>
            <a:picLocks noChangeAspect="1" noChangeArrowheads="1"/>
          </p:cNvPicPr>
          <p:nvPr/>
        </p:nvPicPr>
        <p:blipFill>
          <a:blip r:embed="rId3" cstate="print"/>
          <a:srcRect/>
          <a:stretch>
            <a:fillRect/>
          </a:stretch>
        </p:blipFill>
        <p:spPr bwMode="auto">
          <a:xfrm>
            <a:off x="6765005" y="4738105"/>
            <a:ext cx="1390876" cy="1390876"/>
          </a:xfrm>
          <a:prstGeom prst="rect">
            <a:avLst/>
          </a:prstGeom>
          <a:noFill/>
        </p:spPr>
      </p:pic>
      <p:sp>
        <p:nvSpPr>
          <p:cNvPr id="4" name="Rectangle 3"/>
          <p:cNvSpPr/>
          <p:nvPr/>
        </p:nvSpPr>
        <p:spPr>
          <a:xfrm>
            <a:off x="6665612" y="3922412"/>
            <a:ext cx="2249788" cy="261610"/>
          </a:xfrm>
          <a:prstGeom prst="rect">
            <a:avLst/>
          </a:prstGeom>
        </p:spPr>
        <p:txBody>
          <a:bodyPr wrap="square">
            <a:spAutoFit/>
          </a:bodyPr>
          <a:lstStyle/>
          <a:p>
            <a:r>
              <a:rPr lang="en-US" sz="1050" dirty="0" smtClean="0">
                <a:solidFill>
                  <a:schemeClr val="bg1"/>
                </a:solidFill>
              </a:rPr>
              <a:t>NaCl3</a:t>
            </a:r>
            <a:r>
              <a:rPr lang="en-US" sz="1050" dirty="0">
                <a:solidFill>
                  <a:schemeClr val="bg1"/>
                </a:solidFill>
              </a:rPr>
              <a:t>. Image credit: </a:t>
            </a:r>
            <a:r>
              <a:rPr lang="en-US" sz="1050" dirty="0" smtClean="0">
                <a:solidFill>
                  <a:schemeClr val="bg1"/>
                </a:solidFill>
              </a:rPr>
              <a:t>A. Oganov</a:t>
            </a:r>
            <a:r>
              <a:rPr lang="en-US" sz="1050" dirty="0">
                <a:solidFill>
                  <a:schemeClr val="bg1"/>
                </a:solidFill>
              </a:rPr>
              <a:t>.</a:t>
            </a:r>
          </a:p>
        </p:txBody>
      </p:sp>
      <p:pic>
        <p:nvPicPr>
          <p:cNvPr id="11267" name="Picture 3"/>
          <p:cNvPicPr>
            <a:picLocks noChangeAspect="1" noChangeArrowheads="1"/>
          </p:cNvPicPr>
          <p:nvPr/>
        </p:nvPicPr>
        <p:blipFill>
          <a:blip r:embed="rId4" cstate="print"/>
          <a:srcRect/>
          <a:stretch>
            <a:fillRect/>
          </a:stretch>
        </p:blipFill>
        <p:spPr bwMode="auto">
          <a:xfrm>
            <a:off x="455821" y="916542"/>
            <a:ext cx="4038600" cy="4341258"/>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5334000" y="2286000"/>
            <a:ext cx="2881430" cy="2283100"/>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5753219" y="4755116"/>
            <a:ext cx="912393" cy="854919"/>
          </a:xfrm>
          <a:prstGeom prst="rect">
            <a:avLst/>
          </a:prstGeom>
          <a:noFill/>
          <a:ln w="9525">
            <a:noFill/>
            <a:miter lim="800000"/>
            <a:headEnd/>
            <a:tailEnd/>
          </a:ln>
        </p:spPr>
      </p:pic>
      <p:sp>
        <p:nvSpPr>
          <p:cNvPr id="10" name="Rectangle 9"/>
          <p:cNvSpPr/>
          <p:nvPr/>
        </p:nvSpPr>
        <p:spPr>
          <a:xfrm>
            <a:off x="5105400" y="867630"/>
            <a:ext cx="3657600" cy="1200329"/>
          </a:xfrm>
          <a:prstGeom prst="rect">
            <a:avLst/>
          </a:prstGeom>
        </p:spPr>
        <p:txBody>
          <a:bodyPr wrap="square">
            <a:spAutoFit/>
          </a:bodyPr>
          <a:lstStyle/>
          <a:p>
            <a:pPr algn="just"/>
            <a:r>
              <a:rPr lang="en-US" sz="1200" b="1" i="1" dirty="0"/>
              <a:t>The calculated phase diagram features </a:t>
            </a:r>
            <a:r>
              <a:rPr lang="en-US" sz="1200" b="1" i="1" dirty="0" smtClean="0"/>
              <a:t>unexpected compounds:</a:t>
            </a:r>
          </a:p>
          <a:p>
            <a:pPr algn="just"/>
            <a:r>
              <a:rPr lang="en-US" sz="1200" b="1" i="1" dirty="0"/>
              <a:t> </a:t>
            </a:r>
            <a:r>
              <a:rPr lang="en-US" sz="1200" b="1" i="1" dirty="0" smtClean="0"/>
              <a:t>    NaCl</a:t>
            </a:r>
            <a:r>
              <a:rPr lang="en-US" sz="1200" b="1" i="1" baseline="-25000" dirty="0" smtClean="0"/>
              <a:t>3</a:t>
            </a:r>
            <a:r>
              <a:rPr lang="en-US" sz="1200" b="1" i="1" dirty="0" smtClean="0"/>
              <a:t>, </a:t>
            </a:r>
            <a:r>
              <a:rPr lang="en-US" sz="1200" b="1" i="1" dirty="0"/>
              <a:t>stable above 20 </a:t>
            </a:r>
            <a:r>
              <a:rPr lang="en-US" sz="1200" b="1" i="1" dirty="0" err="1"/>
              <a:t>GPa</a:t>
            </a:r>
            <a:r>
              <a:rPr lang="en-US" sz="1200" b="1" i="1" dirty="0"/>
              <a:t>;</a:t>
            </a:r>
          </a:p>
          <a:p>
            <a:pPr algn="just"/>
            <a:r>
              <a:rPr lang="en-US" sz="1200" b="1" i="1" dirty="0" smtClean="0"/>
              <a:t>     NaCl</a:t>
            </a:r>
            <a:r>
              <a:rPr lang="en-US" sz="1200" b="1" i="1" baseline="-25000" dirty="0" smtClean="0"/>
              <a:t>7</a:t>
            </a:r>
            <a:r>
              <a:rPr lang="en-US" sz="1200" b="1" i="1" dirty="0" smtClean="0"/>
              <a:t>, </a:t>
            </a:r>
            <a:r>
              <a:rPr lang="en-US" sz="1200" b="1" i="1" dirty="0"/>
              <a:t>stable above 142 </a:t>
            </a:r>
            <a:r>
              <a:rPr lang="en-US" sz="1200" b="1" i="1" dirty="0" err="1"/>
              <a:t>GPa</a:t>
            </a:r>
            <a:r>
              <a:rPr lang="en-US" sz="1200" b="1" i="1" dirty="0"/>
              <a:t>; </a:t>
            </a:r>
            <a:endParaRPr lang="en-US" sz="1200" b="1" i="1" dirty="0" smtClean="0"/>
          </a:p>
          <a:p>
            <a:pPr algn="just"/>
            <a:r>
              <a:rPr lang="en-US" sz="1200" b="1" i="1" dirty="0" smtClean="0"/>
              <a:t>     Na</a:t>
            </a:r>
            <a:r>
              <a:rPr lang="en-US" sz="1200" b="1" i="1" baseline="-25000" dirty="0" smtClean="0"/>
              <a:t>3</a:t>
            </a:r>
            <a:r>
              <a:rPr lang="en-US" sz="1200" b="1" i="1" dirty="0" smtClean="0"/>
              <a:t>Cl</a:t>
            </a:r>
            <a:r>
              <a:rPr lang="en-US" sz="1200" b="1" i="1" baseline="-25000" dirty="0" smtClean="0"/>
              <a:t>2</a:t>
            </a:r>
            <a:r>
              <a:rPr lang="en-US" sz="1200" b="1" i="1" dirty="0" smtClean="0"/>
              <a:t>, Na</a:t>
            </a:r>
            <a:r>
              <a:rPr lang="en-US" sz="1200" b="1" i="1" baseline="-25000" dirty="0" smtClean="0"/>
              <a:t>2</a:t>
            </a:r>
            <a:r>
              <a:rPr lang="en-US" sz="1200" b="1" i="1" dirty="0" smtClean="0"/>
              <a:t>Cl, and Na</a:t>
            </a:r>
            <a:r>
              <a:rPr lang="en-US" sz="1200" b="1" i="1" baseline="-25000" dirty="0" smtClean="0"/>
              <a:t>3</a:t>
            </a:r>
            <a:r>
              <a:rPr lang="en-US" sz="1200" b="1" i="1" dirty="0" smtClean="0"/>
              <a:t>Cl</a:t>
            </a:r>
            <a:r>
              <a:rPr lang="en-US" sz="1200" b="1" i="1" dirty="0"/>
              <a:t>, </a:t>
            </a:r>
            <a:endParaRPr lang="en-US" sz="1200" b="1" i="1" dirty="0" smtClean="0"/>
          </a:p>
          <a:p>
            <a:pPr algn="just"/>
            <a:r>
              <a:rPr lang="en-US" sz="1200" b="1" i="1" dirty="0" smtClean="0"/>
              <a:t>     stable </a:t>
            </a:r>
            <a:r>
              <a:rPr lang="en-US" sz="1200" b="1" i="1" dirty="0"/>
              <a:t>above 120 </a:t>
            </a:r>
            <a:r>
              <a:rPr lang="en-US" sz="1200" b="1" i="1" dirty="0" err="1" smtClean="0"/>
              <a:t>GPa</a:t>
            </a:r>
            <a:r>
              <a:rPr lang="en-US" sz="1200" b="1" i="1" dirty="0" smtClean="0"/>
              <a:t>, 100 </a:t>
            </a:r>
            <a:r>
              <a:rPr lang="en-US" sz="1200" b="1" i="1" dirty="0" err="1"/>
              <a:t>GPa</a:t>
            </a:r>
            <a:r>
              <a:rPr lang="en-US" sz="1200" b="1" i="1" dirty="0"/>
              <a:t>, and 77 </a:t>
            </a:r>
            <a:r>
              <a:rPr lang="en-US" sz="1200" b="1" i="1" dirty="0" err="1" smtClean="0"/>
              <a:t>GPa</a:t>
            </a:r>
            <a:endParaRPr lang="en-US" sz="1200" b="1" i="1" dirty="0"/>
          </a:p>
        </p:txBody>
      </p:sp>
      <p:sp>
        <p:nvSpPr>
          <p:cNvPr id="11" name="Rectangle 10"/>
          <p:cNvSpPr/>
          <p:nvPr/>
        </p:nvSpPr>
        <p:spPr>
          <a:xfrm>
            <a:off x="1" y="5181600"/>
            <a:ext cx="5562600" cy="1077218"/>
          </a:xfrm>
          <a:prstGeom prst="rect">
            <a:avLst/>
          </a:prstGeom>
        </p:spPr>
        <p:txBody>
          <a:bodyPr wrap="square">
            <a:spAutoFit/>
          </a:bodyPr>
          <a:lstStyle/>
          <a:p>
            <a:pPr algn="just"/>
            <a:r>
              <a:rPr lang="en-US" sz="1600" b="1" dirty="0" smtClean="0">
                <a:solidFill>
                  <a:srgbClr val="0070C0"/>
                </a:solidFill>
              </a:rPr>
              <a:t>Na</a:t>
            </a:r>
            <a:r>
              <a:rPr lang="en-US" sz="1600" b="1" baseline="-25000" dirty="0" smtClean="0">
                <a:solidFill>
                  <a:srgbClr val="0070C0"/>
                </a:solidFill>
              </a:rPr>
              <a:t>3</a:t>
            </a:r>
            <a:r>
              <a:rPr lang="en-US" sz="1600" b="1" dirty="0" smtClean="0">
                <a:solidFill>
                  <a:srgbClr val="0070C0"/>
                </a:solidFill>
              </a:rPr>
              <a:t>Cl is </a:t>
            </a:r>
            <a:r>
              <a:rPr lang="en-US" sz="1600" b="1" dirty="0">
                <a:solidFill>
                  <a:srgbClr val="0070C0"/>
                </a:solidFill>
              </a:rPr>
              <a:t>comprised of layers of </a:t>
            </a:r>
            <a:r>
              <a:rPr lang="en-US" sz="1600" b="1" dirty="0" err="1">
                <a:solidFill>
                  <a:srgbClr val="0070C0"/>
                </a:solidFill>
              </a:rPr>
              <a:t>NaCl</a:t>
            </a:r>
            <a:r>
              <a:rPr lang="en-US" sz="1600" b="1" dirty="0">
                <a:solidFill>
                  <a:srgbClr val="0070C0"/>
                </a:solidFill>
              </a:rPr>
              <a:t> and layers of pure sodium. The </a:t>
            </a:r>
            <a:r>
              <a:rPr lang="en-US" sz="1600" b="1" dirty="0" err="1">
                <a:solidFill>
                  <a:srgbClr val="0070C0"/>
                </a:solidFill>
              </a:rPr>
              <a:t>NaCl</a:t>
            </a:r>
            <a:r>
              <a:rPr lang="en-US" sz="1600" b="1" dirty="0">
                <a:solidFill>
                  <a:srgbClr val="0070C0"/>
                </a:solidFill>
              </a:rPr>
              <a:t> layers act as insulators; the pure sodium layers conduct </a:t>
            </a:r>
            <a:r>
              <a:rPr lang="en-US" sz="1600" b="1" dirty="0" smtClean="0">
                <a:solidFill>
                  <a:srgbClr val="0070C0"/>
                </a:solidFill>
              </a:rPr>
              <a:t>electricity forming a system </a:t>
            </a:r>
            <a:r>
              <a:rPr lang="en-US" sz="1600" b="1" dirty="0">
                <a:solidFill>
                  <a:srgbClr val="0070C0"/>
                </a:solidFill>
              </a:rPr>
              <a:t>with two-dimensional electrical </a:t>
            </a:r>
            <a:r>
              <a:rPr lang="en-US" sz="1600" b="1" dirty="0" smtClean="0">
                <a:solidFill>
                  <a:srgbClr val="0070C0"/>
                </a:solidFill>
              </a:rPr>
              <a:t>conductivity.</a:t>
            </a:r>
            <a:endParaRPr lang="en-US" sz="1600" b="1" dirty="0">
              <a:solidFill>
                <a:srgbClr val="0070C0"/>
              </a:solidFill>
            </a:endParaRPr>
          </a:p>
        </p:txBody>
      </p:sp>
      <p:sp>
        <p:nvSpPr>
          <p:cNvPr id="3" name="Rectangle 2"/>
          <p:cNvSpPr/>
          <p:nvPr/>
        </p:nvSpPr>
        <p:spPr>
          <a:xfrm>
            <a:off x="4267200" y="6181130"/>
            <a:ext cx="4876800" cy="307777"/>
          </a:xfrm>
          <a:prstGeom prst="rect">
            <a:avLst/>
          </a:prstGeom>
        </p:spPr>
        <p:txBody>
          <a:bodyPr wrap="square">
            <a:spAutoFit/>
          </a:bodyPr>
          <a:lstStyle/>
          <a:p>
            <a:r>
              <a:rPr lang="en-US" sz="1400" dirty="0" err="1"/>
              <a:t>Weiwei</a:t>
            </a:r>
            <a:r>
              <a:rPr lang="en-US" sz="1400" dirty="0"/>
              <a:t> Zhang et al, </a:t>
            </a:r>
            <a:r>
              <a:rPr lang="es-ES" sz="1400" i="1" dirty="0" err="1"/>
              <a:t>Science</a:t>
            </a:r>
            <a:r>
              <a:rPr lang="es-ES" sz="1400" dirty="0"/>
              <a:t>, vol. 342, pp. 1502-1505, 2013</a:t>
            </a:r>
            <a:endParaRPr lang="en-US" sz="1400" dirty="0"/>
          </a:p>
        </p:txBody>
      </p:sp>
      <p:sp>
        <p:nvSpPr>
          <p:cNvPr id="12" name="TextBox 11"/>
          <p:cNvSpPr txBox="1"/>
          <p:nvPr/>
        </p:nvSpPr>
        <p:spPr>
          <a:xfrm>
            <a:off x="289836" y="3132"/>
            <a:ext cx="8695009" cy="553998"/>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Unexpected Stoichiometry of Sodium Chloride</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1"/>
          <p:cNvSpPr/>
          <p:nvPr/>
        </p:nvSpPr>
        <p:spPr>
          <a:xfrm>
            <a:off x="289835" y="578478"/>
            <a:ext cx="4204585" cy="338554"/>
          </a:xfrm>
          <a:prstGeom prst="rect">
            <a:avLst/>
          </a:prstGeom>
        </p:spPr>
        <p:txBody>
          <a:bodyPr wrap="square">
            <a:spAutoFit/>
          </a:bodyPr>
          <a:lstStyle/>
          <a:p>
            <a:r>
              <a:rPr lang="en-US" sz="1600" b="1" dirty="0" smtClean="0">
                <a:solidFill>
                  <a:srgbClr val="3366FF"/>
                </a:solidFill>
                <a:latin typeface="Helvetica Neue" charset="0"/>
              </a:rPr>
              <a:t>Semiconducting </a:t>
            </a:r>
            <a:r>
              <a:rPr lang="en-US" sz="1600" b="1" dirty="0" smtClean="0">
                <a:solidFill>
                  <a:srgbClr val="3366FF"/>
                </a:solidFill>
                <a:latin typeface="Helvetica Neue" charset="0"/>
              </a:rPr>
              <a:t>Na</a:t>
            </a:r>
            <a:r>
              <a:rPr lang="en-US" sz="1600" b="1" baseline="-25000" dirty="0" smtClean="0">
                <a:solidFill>
                  <a:srgbClr val="3366FF"/>
                </a:solidFill>
                <a:latin typeface="Helvetica Neue" charset="0"/>
              </a:rPr>
              <a:t>3</a:t>
            </a:r>
            <a:r>
              <a:rPr lang="en-US" sz="1600" b="1" dirty="0" smtClean="0">
                <a:solidFill>
                  <a:srgbClr val="3366FF"/>
                </a:solidFill>
                <a:latin typeface="Helvetica Neue" charset="0"/>
              </a:rPr>
              <a:t>Cl </a:t>
            </a:r>
            <a:r>
              <a:rPr lang="en-US" sz="1600" b="1" dirty="0" smtClean="0">
                <a:solidFill>
                  <a:srgbClr val="3366FF"/>
                </a:solidFill>
                <a:latin typeface="Helvetica Neue" charset="0"/>
              </a:rPr>
              <a:t>and </a:t>
            </a:r>
            <a:r>
              <a:rPr lang="en-US" sz="1600" b="1" dirty="0" smtClean="0">
                <a:solidFill>
                  <a:srgbClr val="3366FF"/>
                </a:solidFill>
                <a:latin typeface="Helvetica Neue" charset="0"/>
              </a:rPr>
              <a:t>metallic NaCl</a:t>
            </a:r>
            <a:r>
              <a:rPr lang="en-US" sz="1600" b="1" baseline="-25000" dirty="0" smtClean="0">
                <a:solidFill>
                  <a:srgbClr val="3366FF"/>
                </a:solidFill>
                <a:latin typeface="Helvetica Neue" charset="0"/>
              </a:rPr>
              <a:t>3</a:t>
            </a:r>
            <a:endParaRPr lang="en-US" sz="1600" b="1" dirty="0">
              <a:solidFill>
                <a:srgbClr val="3366FF"/>
              </a:solidFill>
            </a:endParaRPr>
          </a:p>
        </p:txBody>
      </p:sp>
    </p:spTree>
    <p:extLst>
      <p:ext uri="{BB962C8B-B14F-4D97-AF65-F5344CB8AC3E}">
        <p14:creationId xmlns:p14="http://schemas.microsoft.com/office/powerpoint/2010/main" val="179692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www2.astro.psu.edu/users/niel/astro1/slideshows/class39/009-PlanetInteriors.jpg"/>
          <p:cNvPicPr>
            <a:picLocks noChangeAspect="1" noChangeArrowheads="1"/>
          </p:cNvPicPr>
          <p:nvPr/>
        </p:nvPicPr>
        <p:blipFill>
          <a:blip r:embed="rId3" cstate="print"/>
          <a:srcRect/>
          <a:stretch>
            <a:fillRect/>
          </a:stretch>
        </p:blipFill>
        <p:spPr bwMode="auto">
          <a:xfrm>
            <a:off x="1066800" y="425965"/>
            <a:ext cx="6629400" cy="5040062"/>
          </a:xfrm>
          <a:prstGeom prst="rect">
            <a:avLst/>
          </a:prstGeom>
          <a:noFill/>
        </p:spPr>
      </p:pic>
      <p:sp>
        <p:nvSpPr>
          <p:cNvPr id="4" name="Rectangle 3"/>
          <p:cNvSpPr/>
          <p:nvPr/>
        </p:nvSpPr>
        <p:spPr>
          <a:xfrm>
            <a:off x="4267200" y="6307913"/>
            <a:ext cx="4848383" cy="230832"/>
          </a:xfrm>
          <a:prstGeom prst="rect">
            <a:avLst/>
          </a:prstGeom>
        </p:spPr>
        <p:txBody>
          <a:bodyPr wrap="square">
            <a:spAutoFit/>
          </a:bodyPr>
          <a:lstStyle/>
          <a:p>
            <a:pPr algn="r"/>
            <a:r>
              <a:rPr lang="en-US" sz="900" smtClean="0"/>
              <a:t>Modified after http</a:t>
            </a:r>
            <a:r>
              <a:rPr lang="en-US" sz="900" dirty="0"/>
              <a:t>://www2.astro.psu.edu/users/niel/astro1/slideshows/class39/slides-39.html</a:t>
            </a:r>
          </a:p>
        </p:txBody>
      </p:sp>
      <p:sp>
        <p:nvSpPr>
          <p:cNvPr id="5" name="TextBox 4"/>
          <p:cNvSpPr txBox="1"/>
          <p:nvPr/>
        </p:nvSpPr>
        <p:spPr>
          <a:xfrm>
            <a:off x="2286000" y="4953000"/>
            <a:ext cx="918841" cy="461665"/>
          </a:xfrm>
          <a:prstGeom prst="rect">
            <a:avLst/>
          </a:prstGeom>
          <a:noFill/>
        </p:spPr>
        <p:txBody>
          <a:bodyPr wrap="none" rtlCol="0">
            <a:spAutoFit/>
          </a:bodyPr>
          <a:lstStyle/>
          <a:p>
            <a:pPr algn="ctr"/>
            <a:r>
              <a:rPr lang="en-US" sz="1200" b="1" dirty="0" smtClean="0">
                <a:solidFill>
                  <a:srgbClr val="FF0000"/>
                </a:solidFill>
              </a:rPr>
              <a:t>4,500 GPa</a:t>
            </a:r>
          </a:p>
          <a:p>
            <a:pPr algn="ctr"/>
            <a:r>
              <a:rPr lang="en-US" sz="1200" b="1" dirty="0" smtClean="0">
                <a:solidFill>
                  <a:srgbClr val="FF0000"/>
                </a:solidFill>
              </a:rPr>
              <a:t>36,000 K</a:t>
            </a:r>
          </a:p>
        </p:txBody>
      </p:sp>
      <p:sp>
        <p:nvSpPr>
          <p:cNvPr id="6" name="TextBox 5"/>
          <p:cNvSpPr txBox="1"/>
          <p:nvPr/>
        </p:nvSpPr>
        <p:spPr>
          <a:xfrm>
            <a:off x="4807307" y="4800372"/>
            <a:ext cx="918841" cy="461665"/>
          </a:xfrm>
          <a:prstGeom prst="rect">
            <a:avLst/>
          </a:prstGeom>
          <a:noFill/>
        </p:spPr>
        <p:txBody>
          <a:bodyPr wrap="none" rtlCol="0">
            <a:spAutoFit/>
          </a:bodyPr>
          <a:lstStyle/>
          <a:p>
            <a:pPr algn="ctr"/>
            <a:r>
              <a:rPr lang="en-US" sz="1200" b="1" dirty="0" smtClean="0">
                <a:solidFill>
                  <a:srgbClr val="FF0000"/>
                </a:solidFill>
              </a:rPr>
              <a:t>2,250 GPa</a:t>
            </a:r>
          </a:p>
          <a:p>
            <a:pPr algn="ctr"/>
            <a:r>
              <a:rPr lang="en-US" sz="1200" b="1" dirty="0" smtClean="0">
                <a:solidFill>
                  <a:srgbClr val="FF0000"/>
                </a:solidFill>
              </a:rPr>
              <a:t>15,500 K</a:t>
            </a:r>
          </a:p>
        </p:txBody>
      </p:sp>
      <p:sp>
        <p:nvSpPr>
          <p:cNvPr id="7" name="TextBox 6"/>
          <p:cNvSpPr txBox="1"/>
          <p:nvPr/>
        </p:nvSpPr>
        <p:spPr>
          <a:xfrm>
            <a:off x="5762598" y="4491335"/>
            <a:ext cx="790602" cy="461665"/>
          </a:xfrm>
          <a:prstGeom prst="rect">
            <a:avLst/>
          </a:prstGeom>
          <a:noFill/>
        </p:spPr>
        <p:txBody>
          <a:bodyPr wrap="none" rtlCol="0">
            <a:spAutoFit/>
          </a:bodyPr>
          <a:lstStyle/>
          <a:p>
            <a:pPr algn="ctr"/>
            <a:r>
              <a:rPr lang="en-US" sz="1200" b="1" dirty="0" smtClean="0">
                <a:solidFill>
                  <a:srgbClr val="FF0000"/>
                </a:solidFill>
              </a:rPr>
              <a:t>580 GPa</a:t>
            </a:r>
          </a:p>
          <a:p>
            <a:pPr algn="ctr"/>
            <a:r>
              <a:rPr lang="en-US" sz="1200" b="1" dirty="0" smtClean="0">
                <a:solidFill>
                  <a:srgbClr val="FF0000"/>
                </a:solidFill>
              </a:rPr>
              <a:t>6,500 K</a:t>
            </a:r>
          </a:p>
        </p:txBody>
      </p:sp>
      <p:sp>
        <p:nvSpPr>
          <p:cNvPr id="8" name="TextBox 7"/>
          <p:cNvSpPr txBox="1"/>
          <p:nvPr/>
        </p:nvSpPr>
        <p:spPr>
          <a:xfrm>
            <a:off x="6629400" y="4491335"/>
            <a:ext cx="790602" cy="461665"/>
          </a:xfrm>
          <a:prstGeom prst="rect">
            <a:avLst/>
          </a:prstGeom>
          <a:noFill/>
        </p:spPr>
        <p:txBody>
          <a:bodyPr wrap="none" rtlCol="0">
            <a:spAutoFit/>
          </a:bodyPr>
          <a:lstStyle/>
          <a:p>
            <a:pPr algn="ctr"/>
            <a:r>
              <a:rPr lang="en-US" sz="1200" b="1" dirty="0" smtClean="0">
                <a:solidFill>
                  <a:srgbClr val="FF0000"/>
                </a:solidFill>
              </a:rPr>
              <a:t>800 GPa</a:t>
            </a:r>
          </a:p>
          <a:p>
            <a:pPr algn="ctr"/>
            <a:r>
              <a:rPr lang="en-US" sz="1200" b="1" dirty="0" smtClean="0">
                <a:solidFill>
                  <a:srgbClr val="FF0000"/>
                </a:solidFill>
              </a:rPr>
              <a:t>7,400 K</a:t>
            </a:r>
          </a:p>
        </p:txBody>
      </p:sp>
      <p:sp>
        <p:nvSpPr>
          <p:cNvPr id="9" name="TextBox 8"/>
          <p:cNvSpPr txBox="1"/>
          <p:nvPr/>
        </p:nvSpPr>
        <p:spPr>
          <a:xfrm>
            <a:off x="5079862" y="2133600"/>
            <a:ext cx="790602" cy="461665"/>
          </a:xfrm>
          <a:prstGeom prst="rect">
            <a:avLst/>
          </a:prstGeom>
          <a:noFill/>
        </p:spPr>
        <p:txBody>
          <a:bodyPr wrap="none" rtlCol="0">
            <a:spAutoFit/>
          </a:bodyPr>
          <a:lstStyle/>
          <a:p>
            <a:pPr algn="ctr"/>
            <a:r>
              <a:rPr lang="en-US" sz="1200" b="1" dirty="0" smtClean="0">
                <a:solidFill>
                  <a:srgbClr val="FF0000"/>
                </a:solidFill>
              </a:rPr>
              <a:t>360 GPa</a:t>
            </a:r>
          </a:p>
          <a:p>
            <a:pPr algn="ctr"/>
            <a:r>
              <a:rPr lang="en-US" sz="1200" b="1" dirty="0" smtClean="0">
                <a:solidFill>
                  <a:srgbClr val="FF0000"/>
                </a:solidFill>
              </a:rPr>
              <a:t>5,500 K</a:t>
            </a:r>
          </a:p>
        </p:txBody>
      </p:sp>
      <p:sp>
        <p:nvSpPr>
          <p:cNvPr id="10" name="TextBox 9"/>
          <p:cNvSpPr txBox="1"/>
          <p:nvPr/>
        </p:nvSpPr>
        <p:spPr>
          <a:xfrm>
            <a:off x="775564" y="-26504"/>
            <a:ext cx="7536037"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Nature of the Deep Earth and </a:t>
            </a:r>
            <a:r>
              <a:rPr lang="en-US" sz="28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Giant Planets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28417" y="5464041"/>
            <a:ext cx="9144000" cy="830997"/>
          </a:xfrm>
          <a:prstGeom prst="rect">
            <a:avLst/>
          </a:prstGeom>
        </p:spPr>
        <p:txBody>
          <a:bodyPr wrap="square">
            <a:spAutoFit/>
          </a:bodyPr>
          <a:lstStyle/>
          <a:p>
            <a:pPr algn="just"/>
            <a:r>
              <a:rPr lang="en-US" sz="1600" b="1" i="1" dirty="0">
                <a:solidFill>
                  <a:srgbClr val="3366FF"/>
                </a:solidFill>
              </a:rPr>
              <a:t>Knowledge of </a:t>
            </a:r>
            <a:r>
              <a:rPr lang="en-US" sz="1600" b="1" i="1" dirty="0" smtClean="0">
                <a:solidFill>
                  <a:srgbClr val="3366FF"/>
                </a:solidFill>
              </a:rPr>
              <a:t>material properties (EOS, phase equilibria, </a:t>
            </a:r>
            <a:r>
              <a:rPr lang="en-US" sz="1600" b="1" i="1" dirty="0" err="1" smtClean="0">
                <a:solidFill>
                  <a:srgbClr val="3366FF"/>
                </a:solidFill>
              </a:rPr>
              <a:t>etc</a:t>
            </a:r>
            <a:r>
              <a:rPr lang="en-US" sz="1600" b="1" i="1" dirty="0" smtClean="0">
                <a:solidFill>
                  <a:srgbClr val="3366FF"/>
                </a:solidFill>
              </a:rPr>
              <a:t>) probed in-situ at P-T conditions </a:t>
            </a:r>
            <a:r>
              <a:rPr lang="en-US" sz="1600" b="1" i="1" dirty="0">
                <a:solidFill>
                  <a:srgbClr val="3366FF"/>
                </a:solidFill>
              </a:rPr>
              <a:t>relevant </a:t>
            </a:r>
            <a:r>
              <a:rPr lang="en-US" sz="1600" b="1" i="1" dirty="0" smtClean="0">
                <a:solidFill>
                  <a:srgbClr val="3366FF"/>
                </a:solidFill>
              </a:rPr>
              <a:t>to planetary interiors are </a:t>
            </a:r>
            <a:r>
              <a:rPr lang="en-US" sz="1600" b="1" i="1" dirty="0">
                <a:solidFill>
                  <a:srgbClr val="3366FF"/>
                </a:solidFill>
              </a:rPr>
              <a:t>required </a:t>
            </a:r>
            <a:r>
              <a:rPr lang="en-US" sz="1600" b="1" i="1" dirty="0" smtClean="0">
                <a:solidFill>
                  <a:srgbClr val="3366FF"/>
                </a:solidFill>
              </a:rPr>
              <a:t>to understand Earth and giant planet formation, evolution and structure.</a:t>
            </a:r>
            <a:endParaRPr lang="en-US" sz="1600" b="1" i="1" dirty="0">
              <a:solidFill>
                <a:srgbClr val="3366FF"/>
              </a:solidFill>
            </a:endParaRPr>
          </a:p>
        </p:txBody>
      </p:sp>
    </p:spTree>
    <p:extLst>
      <p:ext uri="{BB962C8B-B14F-4D97-AF65-F5344CB8AC3E}">
        <p14:creationId xmlns:p14="http://schemas.microsoft.com/office/powerpoint/2010/main" val="995092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_NEW FOLDERS SYSTEM_030814\Papers\2015\Figures LSD\163_GSA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90" y="845691"/>
            <a:ext cx="3200400" cy="2286000"/>
          </a:xfrm>
          <a:prstGeom prst="rect">
            <a:avLst/>
          </a:prstGeom>
          <a:noFill/>
          <a:ln>
            <a:noFill/>
          </a:ln>
        </p:spPr>
      </p:pic>
      <p:sp>
        <p:nvSpPr>
          <p:cNvPr id="2" name="TextBox 1"/>
          <p:cNvSpPr txBox="1"/>
          <p:nvPr/>
        </p:nvSpPr>
        <p:spPr>
          <a:xfrm>
            <a:off x="1145151" y="-4465"/>
            <a:ext cx="7183185"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DAC Future Science Program and MBA upgrade</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182545" y="457200"/>
            <a:ext cx="4426920" cy="523220"/>
          </a:xfrm>
          <a:prstGeom prst="rect">
            <a:avLst/>
          </a:prstGeom>
        </p:spPr>
        <p:txBody>
          <a:bodyPr wrap="square">
            <a:spAutoFit/>
          </a:bodyPr>
          <a:lstStyle/>
          <a:p>
            <a:r>
              <a:rPr lang="en-US" sz="1400" b="1" dirty="0">
                <a:latin typeface=""/>
              </a:rPr>
              <a:t>Pushing the limits of ultra-high pressure </a:t>
            </a:r>
            <a:r>
              <a:rPr lang="en-US" sz="1400" b="1" dirty="0" smtClean="0">
                <a:latin typeface=""/>
              </a:rPr>
              <a:t>and temperature </a:t>
            </a:r>
            <a:r>
              <a:rPr lang="en-US" sz="1400" b="1" dirty="0">
                <a:latin typeface=""/>
              </a:rPr>
              <a:t>experiments to beyond 1 </a:t>
            </a:r>
            <a:r>
              <a:rPr lang="en-US" sz="1400" b="1" dirty="0" smtClean="0">
                <a:latin typeface=""/>
              </a:rPr>
              <a:t>TPa</a:t>
            </a:r>
            <a:endParaRPr lang="en-US" sz="1400" b="1" dirty="0"/>
          </a:p>
        </p:txBody>
      </p:sp>
      <p:pic>
        <p:nvPicPr>
          <p:cNvPr id="5" name="Picture 4" descr="F:\1_NEW FOLDERS SYSTEM_030814\Papers\PRESS RELEASES\dDA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1712" y="2042388"/>
            <a:ext cx="904278" cy="479703"/>
          </a:xfrm>
          <a:prstGeom prst="rect">
            <a:avLst/>
          </a:prstGeom>
          <a:noFill/>
          <a:ln>
            <a:noFill/>
          </a:ln>
        </p:spPr>
      </p:pic>
      <p:sp>
        <p:nvSpPr>
          <p:cNvPr id="6" name="Rectangle 5"/>
          <p:cNvSpPr/>
          <p:nvPr/>
        </p:nvSpPr>
        <p:spPr>
          <a:xfrm>
            <a:off x="4455475" y="463368"/>
            <a:ext cx="4572000" cy="523220"/>
          </a:xfrm>
          <a:prstGeom prst="rect">
            <a:avLst/>
          </a:prstGeom>
        </p:spPr>
        <p:txBody>
          <a:bodyPr>
            <a:spAutoFit/>
          </a:bodyPr>
          <a:lstStyle/>
          <a:p>
            <a:r>
              <a:rPr lang="en-US" sz="1400" b="1" dirty="0" smtClean="0">
                <a:latin typeface=""/>
              </a:rPr>
              <a:t>Ultra-high </a:t>
            </a:r>
            <a:r>
              <a:rPr lang="en-US" sz="1400" b="1" dirty="0">
                <a:latin typeface=""/>
              </a:rPr>
              <a:t>temperature with pulse laser </a:t>
            </a:r>
            <a:r>
              <a:rPr lang="en-US" sz="1400" b="1" dirty="0" smtClean="0">
                <a:latin typeface=""/>
              </a:rPr>
              <a:t>heating, static and dynamic experiments</a:t>
            </a:r>
            <a:endParaRPr lang="en-US" sz="1400" b="1" dirty="0"/>
          </a:p>
        </p:txBody>
      </p:sp>
      <p:sp>
        <p:nvSpPr>
          <p:cNvPr id="10" name="Flowchart: Direct Access Storage 39"/>
          <p:cNvSpPr/>
          <p:nvPr/>
        </p:nvSpPr>
        <p:spPr>
          <a:xfrm>
            <a:off x="5744698" y="1893960"/>
            <a:ext cx="228600" cy="457200"/>
          </a:xfrm>
          <a:prstGeom prst="flowChartMagneticDrum">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Oval 10"/>
          <p:cNvSpPr/>
          <p:nvPr/>
        </p:nvSpPr>
        <p:spPr>
          <a:xfrm>
            <a:off x="6850460" y="1208160"/>
            <a:ext cx="2057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23" idx="4"/>
          </p:cNvCxnSpPr>
          <p:nvPr/>
        </p:nvCxnSpPr>
        <p:spPr>
          <a:xfrm rot="5400000">
            <a:off x="6907610" y="1151010"/>
            <a:ext cx="1588" cy="19431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nvGrpSpPr>
          <p:cNvPr id="13" name="Group 35"/>
          <p:cNvGrpSpPr/>
          <p:nvPr/>
        </p:nvGrpSpPr>
        <p:grpSpPr>
          <a:xfrm>
            <a:off x="6089254" y="1360560"/>
            <a:ext cx="762000" cy="533400"/>
            <a:chOff x="6705600" y="3429000"/>
            <a:chExt cx="762000" cy="533400"/>
          </a:xfrm>
        </p:grpSpPr>
        <p:sp>
          <p:nvSpPr>
            <p:cNvPr id="21" name="Line 19"/>
            <p:cNvSpPr>
              <a:spLocks noChangeShapeType="1"/>
            </p:cNvSpPr>
            <p:nvPr/>
          </p:nvSpPr>
          <p:spPr bwMode="auto">
            <a:xfrm>
              <a:off x="6705600" y="3962400"/>
              <a:ext cx="228600" cy="0"/>
            </a:xfrm>
            <a:prstGeom prst="line">
              <a:avLst/>
            </a:prstGeom>
            <a:noFill/>
            <a:ln w="9525">
              <a:solidFill>
                <a:schemeClr val="tx1"/>
              </a:solidFill>
              <a:round/>
              <a:headEnd/>
              <a:tailEnd/>
            </a:ln>
          </p:spPr>
          <p:txBody>
            <a:bodyPr/>
            <a:lstStyle/>
            <a:p>
              <a:endParaRPr lang="en-US"/>
            </a:p>
          </p:txBody>
        </p:sp>
        <p:sp>
          <p:nvSpPr>
            <p:cNvPr id="22" name="Line 20"/>
            <p:cNvSpPr>
              <a:spLocks noChangeShapeType="1"/>
            </p:cNvSpPr>
            <p:nvPr/>
          </p:nvSpPr>
          <p:spPr bwMode="auto">
            <a:xfrm flipV="1">
              <a:off x="6934200" y="3429000"/>
              <a:ext cx="0" cy="533400"/>
            </a:xfrm>
            <a:prstGeom prst="line">
              <a:avLst/>
            </a:prstGeom>
            <a:noFill/>
            <a:ln w="9525">
              <a:solidFill>
                <a:schemeClr val="tx1"/>
              </a:solidFill>
              <a:round/>
              <a:headEnd/>
              <a:tailEnd/>
            </a:ln>
          </p:spPr>
          <p:txBody>
            <a:bodyPr/>
            <a:lstStyle/>
            <a:p>
              <a:endParaRPr lang="en-US"/>
            </a:p>
          </p:txBody>
        </p:sp>
        <p:sp>
          <p:nvSpPr>
            <p:cNvPr id="23" name="Line 21"/>
            <p:cNvSpPr>
              <a:spLocks noChangeShapeType="1"/>
            </p:cNvSpPr>
            <p:nvPr/>
          </p:nvSpPr>
          <p:spPr bwMode="auto">
            <a:xfrm>
              <a:off x="6934200" y="3429000"/>
              <a:ext cx="304800" cy="0"/>
            </a:xfrm>
            <a:prstGeom prst="line">
              <a:avLst/>
            </a:prstGeom>
            <a:noFill/>
            <a:ln w="9525">
              <a:solidFill>
                <a:schemeClr val="tx1"/>
              </a:solidFill>
              <a:round/>
              <a:headEnd/>
              <a:tailEnd/>
            </a:ln>
          </p:spPr>
          <p:txBody>
            <a:bodyPr/>
            <a:lstStyle/>
            <a:p>
              <a:endParaRPr lang="en-US"/>
            </a:p>
          </p:txBody>
        </p:sp>
        <p:sp>
          <p:nvSpPr>
            <p:cNvPr id="24" name="Line 22"/>
            <p:cNvSpPr>
              <a:spLocks noChangeShapeType="1"/>
            </p:cNvSpPr>
            <p:nvPr/>
          </p:nvSpPr>
          <p:spPr bwMode="auto">
            <a:xfrm flipH="1">
              <a:off x="7239000" y="3962400"/>
              <a:ext cx="228600" cy="0"/>
            </a:xfrm>
            <a:prstGeom prst="line">
              <a:avLst/>
            </a:prstGeom>
            <a:noFill/>
            <a:ln w="9525">
              <a:solidFill>
                <a:schemeClr val="tx1"/>
              </a:solidFill>
              <a:round/>
              <a:headEnd/>
              <a:tailEnd/>
            </a:ln>
          </p:spPr>
          <p:txBody>
            <a:bodyPr/>
            <a:lstStyle/>
            <a:p>
              <a:endParaRPr lang="en-US"/>
            </a:p>
          </p:txBody>
        </p:sp>
        <p:sp>
          <p:nvSpPr>
            <p:cNvPr id="25" name="Line 23"/>
            <p:cNvSpPr>
              <a:spLocks noChangeShapeType="1"/>
            </p:cNvSpPr>
            <p:nvPr/>
          </p:nvSpPr>
          <p:spPr bwMode="auto">
            <a:xfrm flipH="1" flipV="1">
              <a:off x="7239000" y="3429000"/>
              <a:ext cx="0" cy="533400"/>
            </a:xfrm>
            <a:prstGeom prst="line">
              <a:avLst/>
            </a:prstGeom>
            <a:noFill/>
            <a:ln w="9525">
              <a:solidFill>
                <a:schemeClr val="tx1"/>
              </a:solidFill>
              <a:round/>
              <a:headEnd/>
              <a:tailEnd/>
            </a:ln>
          </p:spPr>
          <p:txBody>
            <a:bodyPr/>
            <a:lstStyle/>
            <a:p>
              <a:endParaRPr lang="en-US"/>
            </a:p>
          </p:txBody>
        </p:sp>
      </p:grpSp>
      <p:sp>
        <p:nvSpPr>
          <p:cNvPr id="14" name="TextBox 13"/>
          <p:cNvSpPr txBox="1"/>
          <p:nvPr/>
        </p:nvSpPr>
        <p:spPr>
          <a:xfrm>
            <a:off x="7314118" y="1519922"/>
            <a:ext cx="1249060" cy="307777"/>
          </a:xfrm>
          <a:prstGeom prst="rect">
            <a:avLst/>
          </a:prstGeom>
          <a:noFill/>
        </p:spPr>
        <p:txBody>
          <a:bodyPr wrap="none" rtlCol="0">
            <a:spAutoFit/>
          </a:bodyPr>
          <a:lstStyle/>
          <a:p>
            <a:r>
              <a:rPr lang="en-US" sz="1400" b="1" dirty="0" smtClean="0"/>
              <a:t>Synchrotron</a:t>
            </a:r>
            <a:endParaRPr lang="en-US" sz="1400" b="1" dirty="0"/>
          </a:p>
        </p:txBody>
      </p:sp>
      <p:sp>
        <p:nvSpPr>
          <p:cNvPr id="15" name="Oval 14"/>
          <p:cNvSpPr/>
          <p:nvPr/>
        </p:nvSpPr>
        <p:spPr>
          <a:xfrm>
            <a:off x="7689454" y="204636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p:cNvSpPr/>
          <p:nvPr/>
        </p:nvSpPr>
        <p:spPr>
          <a:xfrm>
            <a:off x="7841060" y="113196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p:cNvSpPr/>
          <p:nvPr/>
        </p:nvSpPr>
        <p:spPr>
          <a:xfrm>
            <a:off x="7994254" y="204636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7841854" y="2046360"/>
            <a:ext cx="152400" cy="1524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7391112" y="1738583"/>
            <a:ext cx="989373" cy="307777"/>
          </a:xfrm>
          <a:prstGeom prst="rect">
            <a:avLst/>
          </a:prstGeom>
        </p:spPr>
        <p:txBody>
          <a:bodyPr wrap="none">
            <a:spAutoFit/>
          </a:bodyPr>
          <a:lstStyle/>
          <a:p>
            <a:r>
              <a:rPr lang="en-US" sz="1400" b="1" i="1" dirty="0" smtClean="0">
                <a:solidFill>
                  <a:srgbClr val="C00000"/>
                </a:solidFill>
              </a:rPr>
              <a:t>hybrid fill</a:t>
            </a:r>
            <a:endParaRPr lang="en-US" sz="1400" dirty="0"/>
          </a:p>
        </p:txBody>
      </p:sp>
      <p:sp>
        <p:nvSpPr>
          <p:cNvPr id="20" name="TextBox 19"/>
          <p:cNvSpPr txBox="1"/>
          <p:nvPr/>
        </p:nvSpPr>
        <p:spPr>
          <a:xfrm>
            <a:off x="7308454" y="2198760"/>
            <a:ext cx="1526380" cy="369332"/>
          </a:xfrm>
          <a:prstGeom prst="rect">
            <a:avLst/>
          </a:prstGeom>
          <a:noFill/>
        </p:spPr>
        <p:txBody>
          <a:bodyPr wrap="none" rtlCol="0">
            <a:spAutoFit/>
          </a:bodyPr>
          <a:lstStyle/>
          <a:p>
            <a:r>
              <a:rPr lang="en-US" b="1" i="1" dirty="0" smtClean="0"/>
              <a:t>500 ns, 86 </a:t>
            </a:r>
            <a:r>
              <a:rPr lang="en-US" b="1" i="1" dirty="0" err="1" smtClean="0"/>
              <a:t>mA</a:t>
            </a:r>
            <a:endParaRPr lang="en-US" b="1" i="1" dirty="0"/>
          </a:p>
        </p:txBody>
      </p:sp>
      <p:sp>
        <p:nvSpPr>
          <p:cNvPr id="26" name="Arc 25"/>
          <p:cNvSpPr/>
          <p:nvPr/>
        </p:nvSpPr>
        <p:spPr>
          <a:xfrm rot="16783577">
            <a:off x="6957089" y="1437159"/>
            <a:ext cx="533400" cy="533400"/>
          </a:xfrm>
          <a:prstGeom prst="arc">
            <a:avLst>
              <a:gd name="adj1" fmla="val 16400822"/>
              <a:gd name="adj2" fmla="val 21377560"/>
            </a:avLst>
          </a:prstGeom>
          <a:ln>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6743357" y="979560"/>
            <a:ext cx="875561" cy="307777"/>
          </a:xfrm>
          <a:prstGeom prst="rect">
            <a:avLst/>
          </a:prstGeom>
          <a:noFill/>
        </p:spPr>
        <p:txBody>
          <a:bodyPr wrap="none" rtlCol="0">
            <a:spAutoFit/>
          </a:bodyPr>
          <a:lstStyle/>
          <a:p>
            <a:r>
              <a:rPr lang="en-US" sz="1400" dirty="0" smtClean="0">
                <a:solidFill>
                  <a:srgbClr val="0070C0"/>
                </a:solidFill>
              </a:rPr>
              <a:t>1.594 µs</a:t>
            </a:r>
            <a:endParaRPr lang="en-US" sz="1400" dirty="0">
              <a:solidFill>
                <a:srgbClr val="0070C0"/>
              </a:solidFill>
            </a:endParaRPr>
          </a:p>
        </p:txBody>
      </p:sp>
      <p:sp>
        <p:nvSpPr>
          <p:cNvPr id="28" name="TextBox 27"/>
          <p:cNvSpPr txBox="1"/>
          <p:nvPr/>
        </p:nvSpPr>
        <p:spPr>
          <a:xfrm>
            <a:off x="7460854" y="1245969"/>
            <a:ext cx="968535" cy="276999"/>
          </a:xfrm>
          <a:prstGeom prst="rect">
            <a:avLst/>
          </a:prstGeom>
          <a:noFill/>
        </p:spPr>
        <p:txBody>
          <a:bodyPr wrap="none" rtlCol="0">
            <a:spAutoFit/>
          </a:bodyPr>
          <a:lstStyle/>
          <a:p>
            <a:r>
              <a:rPr lang="en-US" sz="1200" b="1" dirty="0" smtClean="0">
                <a:solidFill>
                  <a:srgbClr val="0000FF"/>
                </a:solidFill>
              </a:rPr>
              <a:t>T=3.672 µs</a:t>
            </a:r>
          </a:p>
        </p:txBody>
      </p:sp>
      <p:grpSp>
        <p:nvGrpSpPr>
          <p:cNvPr id="29" name="Group 53"/>
          <p:cNvGrpSpPr/>
          <p:nvPr/>
        </p:nvGrpSpPr>
        <p:grpSpPr>
          <a:xfrm>
            <a:off x="5860654" y="2274960"/>
            <a:ext cx="1295400" cy="533400"/>
            <a:chOff x="4800600" y="1219200"/>
            <a:chExt cx="762000" cy="533400"/>
          </a:xfrm>
        </p:grpSpPr>
        <p:sp>
          <p:nvSpPr>
            <p:cNvPr id="30" name="Line 19"/>
            <p:cNvSpPr>
              <a:spLocks noChangeShapeType="1"/>
            </p:cNvSpPr>
            <p:nvPr/>
          </p:nvSpPr>
          <p:spPr bwMode="auto">
            <a:xfrm>
              <a:off x="4800600" y="1752600"/>
              <a:ext cx="228600" cy="0"/>
            </a:xfrm>
            <a:prstGeom prst="line">
              <a:avLst/>
            </a:prstGeom>
            <a:ln w="28575">
              <a:solidFill>
                <a:srgbClr val="FF0000"/>
              </a:solidFill>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31" name="Line 20"/>
            <p:cNvSpPr>
              <a:spLocks noChangeShapeType="1"/>
            </p:cNvSpPr>
            <p:nvPr/>
          </p:nvSpPr>
          <p:spPr bwMode="auto">
            <a:xfrm flipV="1">
              <a:off x="5029200" y="1219200"/>
              <a:ext cx="0" cy="533400"/>
            </a:xfrm>
            <a:prstGeom prst="line">
              <a:avLst/>
            </a:prstGeom>
            <a:ln w="28575">
              <a:solidFill>
                <a:srgbClr val="FF0000"/>
              </a:solidFill>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32" name="Line 21"/>
            <p:cNvSpPr>
              <a:spLocks noChangeShapeType="1"/>
            </p:cNvSpPr>
            <p:nvPr/>
          </p:nvSpPr>
          <p:spPr bwMode="auto">
            <a:xfrm>
              <a:off x="5029200" y="1219200"/>
              <a:ext cx="304800" cy="0"/>
            </a:xfrm>
            <a:prstGeom prst="line">
              <a:avLst/>
            </a:prstGeom>
            <a:ln w="28575">
              <a:solidFill>
                <a:srgbClr val="FF0000"/>
              </a:solidFill>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33" name="Line 22"/>
            <p:cNvSpPr>
              <a:spLocks noChangeShapeType="1"/>
            </p:cNvSpPr>
            <p:nvPr/>
          </p:nvSpPr>
          <p:spPr bwMode="auto">
            <a:xfrm flipH="1">
              <a:off x="5334000" y="1752600"/>
              <a:ext cx="228600" cy="0"/>
            </a:xfrm>
            <a:prstGeom prst="line">
              <a:avLst/>
            </a:prstGeom>
            <a:ln w="28575">
              <a:solidFill>
                <a:srgbClr val="FF0000"/>
              </a:solidFill>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sp>
          <p:nvSpPr>
            <p:cNvPr id="34" name="Line 23"/>
            <p:cNvSpPr>
              <a:spLocks noChangeShapeType="1"/>
            </p:cNvSpPr>
            <p:nvPr/>
          </p:nvSpPr>
          <p:spPr bwMode="auto">
            <a:xfrm flipH="1" flipV="1">
              <a:off x="5334000" y="1219200"/>
              <a:ext cx="0" cy="533400"/>
            </a:xfrm>
            <a:prstGeom prst="line">
              <a:avLst/>
            </a:prstGeom>
            <a:ln w="28575">
              <a:solidFill>
                <a:srgbClr val="FF0000"/>
              </a:solidFill>
              <a:headEnd/>
              <a:tailEnd/>
            </a:ln>
          </p:spPr>
          <p:style>
            <a:lnRef idx="1">
              <a:schemeClr val="accent6"/>
            </a:lnRef>
            <a:fillRef idx="0">
              <a:schemeClr val="accent6"/>
            </a:fillRef>
            <a:effectRef idx="0">
              <a:schemeClr val="accent6"/>
            </a:effectRef>
            <a:fontRef idx="minor">
              <a:schemeClr val="tx1"/>
            </a:fontRef>
          </p:style>
          <p:txBody>
            <a:bodyPr/>
            <a:lstStyle/>
            <a:p>
              <a:endParaRPr lang="en-US"/>
            </a:p>
          </p:txBody>
        </p:sp>
      </p:grpSp>
      <p:sp>
        <p:nvSpPr>
          <p:cNvPr id="35" name="TextBox 34"/>
          <p:cNvSpPr txBox="1"/>
          <p:nvPr/>
        </p:nvSpPr>
        <p:spPr>
          <a:xfrm>
            <a:off x="6750313" y="2519114"/>
            <a:ext cx="1178528" cy="307777"/>
          </a:xfrm>
          <a:prstGeom prst="rect">
            <a:avLst/>
          </a:prstGeom>
          <a:noFill/>
        </p:spPr>
        <p:txBody>
          <a:bodyPr wrap="none" rtlCol="0">
            <a:spAutoFit/>
          </a:bodyPr>
          <a:lstStyle/>
          <a:p>
            <a:r>
              <a:rPr lang="en-US" sz="1400" b="1" dirty="0" smtClean="0">
                <a:solidFill>
                  <a:srgbClr val="FF0000"/>
                </a:solidFill>
              </a:rPr>
              <a:t>Laser pulse</a:t>
            </a:r>
            <a:endParaRPr lang="en-US" sz="1400" b="1" dirty="0">
              <a:solidFill>
                <a:srgbClr val="FF0000"/>
              </a:solidFill>
            </a:endParaRPr>
          </a:p>
        </p:txBody>
      </p:sp>
      <p:sp>
        <p:nvSpPr>
          <p:cNvPr id="36" name="TextBox 35"/>
          <p:cNvSpPr txBox="1"/>
          <p:nvPr/>
        </p:nvSpPr>
        <p:spPr>
          <a:xfrm>
            <a:off x="5334000" y="1208160"/>
            <a:ext cx="1027845" cy="338554"/>
          </a:xfrm>
          <a:prstGeom prst="rect">
            <a:avLst/>
          </a:prstGeom>
          <a:noFill/>
          <a:ln>
            <a:noFill/>
          </a:ln>
        </p:spPr>
        <p:txBody>
          <a:bodyPr wrap="none" rtlCol="0">
            <a:spAutoFit/>
          </a:bodyPr>
          <a:lstStyle/>
          <a:p>
            <a:r>
              <a:rPr lang="en-US" sz="1600" b="1" dirty="0" smtClean="0">
                <a:solidFill>
                  <a:srgbClr val="FF0000"/>
                </a:solidFill>
              </a:rPr>
              <a:t>High P-T</a:t>
            </a:r>
            <a:endParaRPr lang="en-US" sz="1600" b="1" dirty="0">
              <a:solidFill>
                <a:srgbClr val="FF0000"/>
              </a:solidFill>
            </a:endParaRPr>
          </a:p>
        </p:txBody>
      </p:sp>
      <p:cxnSp>
        <p:nvCxnSpPr>
          <p:cNvPr id="37" name="Straight Arrow Connector 36"/>
          <p:cNvCxnSpPr/>
          <p:nvPr/>
        </p:nvCxnSpPr>
        <p:spPr>
          <a:xfrm flipH="1">
            <a:off x="5858998" y="1608270"/>
            <a:ext cx="2217" cy="285690"/>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39" name="Rectangle 38"/>
          <p:cNvSpPr/>
          <p:nvPr/>
        </p:nvSpPr>
        <p:spPr>
          <a:xfrm>
            <a:off x="664248" y="3549728"/>
            <a:ext cx="8119034" cy="2139047"/>
          </a:xfrm>
          <a:prstGeom prst="rect">
            <a:avLst/>
          </a:prstGeom>
        </p:spPr>
        <p:txBody>
          <a:bodyPr wrap="square">
            <a:spAutoFit/>
          </a:bodyPr>
          <a:lstStyle/>
          <a:p>
            <a:pPr marL="285750" indent="-285750">
              <a:spcAft>
                <a:spcPts val="600"/>
              </a:spcAft>
              <a:buFont typeface="Arial" charset="0"/>
              <a:buChar char="•"/>
            </a:pPr>
            <a:r>
              <a:rPr lang="en-US" b="1" i="1" dirty="0" smtClean="0">
                <a:solidFill>
                  <a:schemeClr val="accent6">
                    <a:lumMod val="75000"/>
                  </a:schemeClr>
                </a:solidFill>
                <a:latin typeface=""/>
              </a:rPr>
              <a:t>Complexity </a:t>
            </a:r>
            <a:r>
              <a:rPr lang="en-US" b="1" i="1" dirty="0">
                <a:solidFill>
                  <a:schemeClr val="accent6">
                    <a:lumMod val="75000"/>
                  </a:schemeClr>
                </a:solidFill>
                <a:latin typeface=""/>
              </a:rPr>
              <a:t>of high pressure melting </a:t>
            </a:r>
            <a:r>
              <a:rPr lang="en-US" b="1" i="1" dirty="0" smtClean="0">
                <a:solidFill>
                  <a:schemeClr val="accent6">
                    <a:lumMod val="75000"/>
                  </a:schemeClr>
                </a:solidFill>
                <a:latin typeface=""/>
              </a:rPr>
              <a:t>covering </a:t>
            </a:r>
            <a:r>
              <a:rPr lang="en-US" b="1" i="1" dirty="0">
                <a:solidFill>
                  <a:schemeClr val="accent6">
                    <a:lumMod val="75000"/>
                  </a:schemeClr>
                </a:solidFill>
                <a:latin typeface=""/>
              </a:rPr>
              <a:t>the TPa </a:t>
            </a:r>
            <a:r>
              <a:rPr lang="en-US" b="1" i="1" dirty="0" smtClean="0">
                <a:solidFill>
                  <a:schemeClr val="accent6">
                    <a:lumMod val="75000"/>
                  </a:schemeClr>
                </a:solidFill>
                <a:latin typeface=""/>
              </a:rPr>
              <a:t>range</a:t>
            </a:r>
          </a:p>
          <a:p>
            <a:pPr marL="285750" indent="-285750">
              <a:spcAft>
                <a:spcPts val="600"/>
              </a:spcAft>
              <a:buFont typeface="Arial" charset="0"/>
              <a:buChar char="•"/>
            </a:pPr>
            <a:r>
              <a:rPr lang="en-US" b="1" i="1" dirty="0">
                <a:solidFill>
                  <a:schemeClr val="accent6">
                    <a:lumMod val="75000"/>
                  </a:schemeClr>
                </a:solidFill>
              </a:rPr>
              <a:t>L</a:t>
            </a:r>
            <a:r>
              <a:rPr lang="en-US" b="1" i="1" dirty="0" smtClean="0">
                <a:solidFill>
                  <a:schemeClr val="accent6">
                    <a:lumMod val="75000"/>
                  </a:schemeClr>
                </a:solidFill>
              </a:rPr>
              <a:t>ight </a:t>
            </a:r>
            <a:r>
              <a:rPr lang="en-US" b="1" i="1" dirty="0">
                <a:solidFill>
                  <a:schemeClr val="accent6">
                    <a:lumMod val="75000"/>
                  </a:schemeClr>
                </a:solidFill>
              </a:rPr>
              <a:t>element partitioning between molten iron alloys and silicates</a:t>
            </a:r>
            <a:endParaRPr lang="en-US" b="1" i="1" dirty="0" smtClean="0">
              <a:solidFill>
                <a:schemeClr val="accent6">
                  <a:lumMod val="75000"/>
                </a:schemeClr>
              </a:solidFill>
            </a:endParaRPr>
          </a:p>
          <a:p>
            <a:pPr marL="285750" indent="-285750">
              <a:spcAft>
                <a:spcPts val="600"/>
              </a:spcAft>
              <a:buFont typeface="Arial" charset="0"/>
              <a:buChar char="•"/>
            </a:pPr>
            <a:r>
              <a:rPr lang="en-US" b="1" i="1" dirty="0">
                <a:solidFill>
                  <a:schemeClr val="accent6">
                    <a:lumMod val="75000"/>
                  </a:schemeClr>
                </a:solidFill>
              </a:rPr>
              <a:t>Phase diagram of hydrogen </a:t>
            </a:r>
            <a:r>
              <a:rPr lang="en-US" b="1" i="1" dirty="0" smtClean="0">
                <a:solidFill>
                  <a:schemeClr val="accent6">
                    <a:lumMod val="75000"/>
                  </a:schemeClr>
                </a:solidFill>
              </a:rPr>
              <a:t>compounds</a:t>
            </a:r>
          </a:p>
          <a:p>
            <a:pPr marL="285750" indent="-285750">
              <a:spcAft>
                <a:spcPts val="600"/>
              </a:spcAft>
              <a:buFont typeface="Arial" charset="0"/>
              <a:buChar char="•"/>
            </a:pPr>
            <a:r>
              <a:rPr lang="en-US" b="1" i="1" dirty="0" smtClean="0">
                <a:solidFill>
                  <a:schemeClr val="accent6">
                    <a:lumMod val="75000"/>
                  </a:schemeClr>
                </a:solidFill>
              </a:rPr>
              <a:t>Water </a:t>
            </a:r>
            <a:r>
              <a:rPr lang="en-US" b="1" i="1" dirty="0">
                <a:solidFill>
                  <a:schemeClr val="accent6">
                    <a:lumMod val="75000"/>
                  </a:schemeClr>
                </a:solidFill>
              </a:rPr>
              <a:t>in the deep </a:t>
            </a:r>
            <a:r>
              <a:rPr lang="en-US" b="1" i="1" dirty="0" smtClean="0">
                <a:solidFill>
                  <a:schemeClr val="accent6">
                    <a:lumMod val="75000"/>
                  </a:schemeClr>
                </a:solidFill>
              </a:rPr>
              <a:t>mantle</a:t>
            </a:r>
          </a:p>
          <a:p>
            <a:pPr marL="285750" indent="-285750">
              <a:spcAft>
                <a:spcPts val="600"/>
              </a:spcAft>
              <a:buFont typeface="Arial" charset="0"/>
              <a:buChar char="•"/>
            </a:pPr>
            <a:r>
              <a:rPr lang="en-US" b="1" i="1" dirty="0">
                <a:solidFill>
                  <a:schemeClr val="accent6">
                    <a:lumMod val="75000"/>
                  </a:schemeClr>
                </a:solidFill>
              </a:rPr>
              <a:t>Synthesis of novel deep Earth </a:t>
            </a:r>
            <a:r>
              <a:rPr lang="en-US" b="1" i="1" dirty="0" smtClean="0">
                <a:solidFill>
                  <a:schemeClr val="accent6">
                    <a:lumMod val="75000"/>
                  </a:schemeClr>
                </a:solidFill>
              </a:rPr>
              <a:t>materials</a:t>
            </a:r>
          </a:p>
          <a:p>
            <a:pPr marL="285750" indent="-285750">
              <a:spcAft>
                <a:spcPts val="600"/>
              </a:spcAft>
              <a:buFont typeface="Arial" charset="0"/>
              <a:buChar char="•"/>
            </a:pPr>
            <a:r>
              <a:rPr lang="en-US" b="1" i="1" dirty="0" smtClean="0">
                <a:solidFill>
                  <a:schemeClr val="accent6">
                    <a:lumMod val="75000"/>
                  </a:schemeClr>
                </a:solidFill>
                <a:latin typeface=""/>
              </a:rPr>
              <a:t>Density and structure of silicate liquids and glass</a:t>
            </a:r>
            <a:endParaRPr lang="en-US" b="1" i="1" dirty="0">
              <a:solidFill>
                <a:schemeClr val="accent6">
                  <a:lumMod val="75000"/>
                </a:schemeClr>
              </a:solidFill>
            </a:endParaRPr>
          </a:p>
        </p:txBody>
      </p:sp>
      <p:sp>
        <p:nvSpPr>
          <p:cNvPr id="40" name="TextBox 39"/>
          <p:cNvSpPr txBox="1"/>
          <p:nvPr/>
        </p:nvSpPr>
        <p:spPr>
          <a:xfrm>
            <a:off x="690204" y="5826783"/>
            <a:ext cx="8093078" cy="584775"/>
          </a:xfrm>
          <a:prstGeom prst="rect">
            <a:avLst/>
          </a:prstGeom>
          <a:noFill/>
        </p:spPr>
        <p:txBody>
          <a:bodyPr wrap="square" rtlCol="0">
            <a:spAutoFit/>
          </a:bodyPr>
          <a:lstStyle/>
          <a:p>
            <a:r>
              <a:rPr lang="en-US" sz="1600" b="1" i="1" dirty="0" smtClean="0">
                <a:solidFill>
                  <a:schemeClr val="accent5">
                    <a:lumMod val="75000"/>
                  </a:schemeClr>
                </a:solidFill>
              </a:rPr>
              <a:t>MBA: tightly focused (100-200nm), high brilliance, high energy x-ray beam – natural requirements for sophisticated DAC experiments</a:t>
            </a:r>
            <a:endParaRPr lang="en-US" sz="1600" b="1" i="1" dirty="0">
              <a:solidFill>
                <a:schemeClr val="accent5">
                  <a:lumMod val="75000"/>
                </a:schemeClr>
              </a:solidFill>
            </a:endParaRPr>
          </a:p>
        </p:txBody>
      </p:sp>
      <p:pic>
        <p:nvPicPr>
          <p:cNvPr id="41" name="Picture 40"/>
          <p:cNvPicPr>
            <a:picLocks noChangeAspect="1"/>
          </p:cNvPicPr>
          <p:nvPr/>
        </p:nvPicPr>
        <p:blipFill>
          <a:blip r:embed="rId5"/>
          <a:stretch>
            <a:fillRect/>
          </a:stretch>
        </p:blipFill>
        <p:spPr>
          <a:xfrm flipH="1">
            <a:off x="4367950" y="1531491"/>
            <a:ext cx="1270850" cy="1200090"/>
          </a:xfrm>
          <a:prstGeom prst="rect">
            <a:avLst/>
          </a:prstGeom>
        </p:spPr>
      </p:pic>
      <p:sp>
        <p:nvSpPr>
          <p:cNvPr id="42" name="TextBox 41"/>
          <p:cNvSpPr txBox="1"/>
          <p:nvPr/>
        </p:nvSpPr>
        <p:spPr>
          <a:xfrm>
            <a:off x="4853343" y="1918724"/>
            <a:ext cx="723531" cy="369332"/>
          </a:xfrm>
          <a:prstGeom prst="rect">
            <a:avLst/>
          </a:prstGeom>
          <a:noFill/>
        </p:spPr>
        <p:txBody>
          <a:bodyPr wrap="none" rtlCol="0">
            <a:spAutoFit/>
          </a:bodyPr>
          <a:lstStyle/>
          <a:p>
            <a:r>
              <a:rPr lang="en-US" smtClean="0"/>
              <a:t>CdTe</a:t>
            </a:r>
            <a:endParaRPr lang="en-US" dirty="0"/>
          </a:p>
        </p:txBody>
      </p:sp>
      <p:sp>
        <p:nvSpPr>
          <p:cNvPr id="43" name="Rectangle 42"/>
          <p:cNvSpPr/>
          <p:nvPr/>
        </p:nvSpPr>
        <p:spPr>
          <a:xfrm>
            <a:off x="814782" y="3160356"/>
            <a:ext cx="7441461" cy="369332"/>
          </a:xfrm>
          <a:prstGeom prst="rect">
            <a:avLst/>
          </a:prstGeom>
        </p:spPr>
        <p:txBody>
          <a:bodyPr wrap="none">
            <a:spAutoFit/>
          </a:bodyPr>
          <a:lstStyle/>
          <a:p>
            <a:r>
              <a:rPr lang="en-US" b="1" i="1" dirty="0" smtClean="0">
                <a:solidFill>
                  <a:srgbClr val="3333FF"/>
                </a:solidFill>
                <a:latin typeface=""/>
              </a:rPr>
              <a:t>KB mirror upgrade (µfocus) + Laue </a:t>
            </a:r>
            <a:r>
              <a:rPr lang="en-US" b="1" i="1" dirty="0" err="1" smtClean="0">
                <a:solidFill>
                  <a:srgbClr val="3333FF"/>
                </a:solidFill>
                <a:latin typeface=""/>
              </a:rPr>
              <a:t>monochromator</a:t>
            </a:r>
            <a:r>
              <a:rPr lang="en-US" b="1" i="1" dirty="0" smtClean="0">
                <a:solidFill>
                  <a:srgbClr val="3333FF"/>
                </a:solidFill>
                <a:latin typeface=""/>
              </a:rPr>
              <a:t> (high energy</a:t>
            </a:r>
            <a:r>
              <a:rPr lang="en-US" b="1" i="1" dirty="0" smtClean="0">
                <a:solidFill>
                  <a:srgbClr val="3333FF"/>
                </a:solidFill>
                <a:latin typeface=""/>
              </a:rPr>
              <a:t>)</a:t>
            </a:r>
            <a:endParaRPr lang="en-US" dirty="0">
              <a:solidFill>
                <a:srgbClr val="3333FF"/>
              </a:solidFill>
            </a:endParaRPr>
          </a:p>
        </p:txBody>
      </p:sp>
    </p:spTree>
    <p:extLst>
      <p:ext uri="{BB962C8B-B14F-4D97-AF65-F5344CB8AC3E}">
        <p14:creationId xmlns:p14="http://schemas.microsoft.com/office/powerpoint/2010/main" val="9810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ppt_x"/>
                                          </p:val>
                                        </p:tav>
                                        <p:tav tm="100000">
                                          <p:val>
                                            <p:strVal val="#ppt_x"/>
                                          </p:val>
                                        </p:tav>
                                      </p:tavLst>
                                    </p:anim>
                                    <p:anim calcmode="lin" valueType="num">
                                      <p:cBhvr additive="base">
                                        <p:cTn id="94" dur="500" fill="hold"/>
                                        <p:tgtEl>
                                          <p:spTgt spid="3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additive="base">
                                        <p:cTn id="97" dur="500" fill="hold"/>
                                        <p:tgtEl>
                                          <p:spTgt spid="41"/>
                                        </p:tgtEl>
                                        <p:attrNameLst>
                                          <p:attrName>ppt_x</p:attrName>
                                        </p:attrNameLst>
                                      </p:cBhvr>
                                      <p:tavLst>
                                        <p:tav tm="0">
                                          <p:val>
                                            <p:strVal val="#ppt_x"/>
                                          </p:val>
                                        </p:tav>
                                        <p:tav tm="100000">
                                          <p:val>
                                            <p:strVal val="#ppt_x"/>
                                          </p:val>
                                        </p:tav>
                                      </p:tavLst>
                                    </p:anim>
                                    <p:anim calcmode="lin" valueType="num">
                                      <p:cBhvr additive="base">
                                        <p:cTn id="98" dur="500" fill="hold"/>
                                        <p:tgtEl>
                                          <p:spTgt spid="4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additive="base">
                                        <p:cTn id="107" dur="500" fill="hold"/>
                                        <p:tgtEl>
                                          <p:spTgt spid="43"/>
                                        </p:tgtEl>
                                        <p:attrNameLst>
                                          <p:attrName>ppt_x</p:attrName>
                                        </p:attrNameLst>
                                      </p:cBhvr>
                                      <p:tavLst>
                                        <p:tav tm="0">
                                          <p:val>
                                            <p:strVal val="#ppt_x"/>
                                          </p:val>
                                        </p:tav>
                                        <p:tav tm="100000">
                                          <p:val>
                                            <p:strVal val="#ppt_x"/>
                                          </p:val>
                                        </p:tav>
                                      </p:tavLst>
                                    </p:anim>
                                    <p:anim calcmode="lin" valueType="num">
                                      <p:cBhvr additive="base">
                                        <p:cTn id="10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9"/>
                                        </p:tgtEl>
                                        <p:attrNameLst>
                                          <p:attrName>style.visibility</p:attrName>
                                        </p:attrNameLst>
                                      </p:cBhvr>
                                      <p:to>
                                        <p:strVal val="visible"/>
                                      </p:to>
                                    </p:set>
                                    <p:anim calcmode="lin" valueType="num">
                                      <p:cBhvr additive="base">
                                        <p:cTn id="113" dur="500" fill="hold"/>
                                        <p:tgtEl>
                                          <p:spTgt spid="39"/>
                                        </p:tgtEl>
                                        <p:attrNameLst>
                                          <p:attrName>ppt_x</p:attrName>
                                        </p:attrNameLst>
                                      </p:cBhvr>
                                      <p:tavLst>
                                        <p:tav tm="0">
                                          <p:val>
                                            <p:strVal val="#ppt_x"/>
                                          </p:val>
                                        </p:tav>
                                        <p:tav tm="100000">
                                          <p:val>
                                            <p:strVal val="#ppt_x"/>
                                          </p:val>
                                        </p:tav>
                                      </p:tavLst>
                                    </p:anim>
                                    <p:anim calcmode="lin" valueType="num">
                                      <p:cBhvr additive="base">
                                        <p:cTn id="1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40"/>
                                        </p:tgtEl>
                                        <p:attrNameLst>
                                          <p:attrName>style.visibility</p:attrName>
                                        </p:attrNameLst>
                                      </p:cBhvr>
                                      <p:to>
                                        <p:strVal val="visible"/>
                                      </p:to>
                                    </p:set>
                                    <p:anim calcmode="lin" valueType="num">
                                      <p:cBhvr additive="base">
                                        <p:cTn id="119" dur="500" fill="hold"/>
                                        <p:tgtEl>
                                          <p:spTgt spid="40"/>
                                        </p:tgtEl>
                                        <p:attrNameLst>
                                          <p:attrName>ppt_x</p:attrName>
                                        </p:attrNameLst>
                                      </p:cBhvr>
                                      <p:tavLst>
                                        <p:tav tm="0">
                                          <p:val>
                                            <p:strVal val="#ppt_x"/>
                                          </p:val>
                                        </p:tav>
                                        <p:tav tm="100000">
                                          <p:val>
                                            <p:strVal val="#ppt_x"/>
                                          </p:val>
                                        </p:tav>
                                      </p:tavLst>
                                    </p:anim>
                                    <p:anim calcmode="lin" valueType="num">
                                      <p:cBhvr additive="base">
                                        <p:cTn id="1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animBg="1"/>
      <p:bldP spid="11" grpId="0" animBg="1"/>
      <p:bldP spid="14" grpId="0"/>
      <p:bldP spid="15" grpId="0" animBg="1"/>
      <p:bldP spid="16" grpId="0" animBg="1"/>
      <p:bldP spid="17" grpId="0" animBg="1"/>
      <p:bldP spid="18" grpId="0" animBg="1"/>
      <p:bldP spid="19" grpId="0"/>
      <p:bldP spid="20" grpId="0"/>
      <p:bldP spid="26" grpId="0" animBg="1"/>
      <p:bldP spid="27" grpId="0"/>
      <p:bldP spid="28" grpId="0"/>
      <p:bldP spid="35" grpId="0"/>
      <p:bldP spid="36" grpId="0"/>
      <p:bldP spid="39" grpId="0"/>
      <p:bldP spid="40"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Callout 20"/>
          <p:cNvSpPr/>
          <p:nvPr/>
        </p:nvSpPr>
        <p:spPr>
          <a:xfrm>
            <a:off x="228600" y="2631281"/>
            <a:ext cx="4419600" cy="3733800"/>
          </a:xfrm>
          <a:prstGeom prst="rightArrowCallout">
            <a:avLst>
              <a:gd name="adj1" fmla="val 18350"/>
              <a:gd name="adj2" fmla="val 16049"/>
              <a:gd name="adj3" fmla="val 12212"/>
              <a:gd name="adj4" fmla="val 80835"/>
            </a:avLst>
          </a:prstGeom>
          <a:gradFill flip="none" rotWithShape="1">
            <a:gsLst>
              <a:gs pos="14000">
                <a:srgbClr val="CCCC00">
                  <a:alpha val="78000"/>
                </a:srgbClr>
              </a:gs>
              <a:gs pos="100000">
                <a:srgbClr val="FFFFFF">
                  <a:alpha val="84000"/>
                </a:srgbClr>
              </a:gs>
            </a:gsLst>
            <a:lin ang="0" scaled="1"/>
            <a:tileRect/>
          </a:gradFill>
          <a:ln>
            <a:noFill/>
          </a:ln>
          <a:effectLst>
            <a:glow rad="101600">
              <a:srgbClr val="008000">
                <a:alpha val="53000"/>
              </a:srgbClr>
            </a:glow>
            <a:outerShdw blurRad="44450" dist="27940" dir="5400000" algn="ctr">
              <a:srgbClr val="000000">
                <a:alpha val="32000"/>
              </a:srgbClr>
            </a:outerShdw>
            <a:softEdge rad="114300"/>
          </a:effectLst>
          <a:scene3d>
            <a:camera prst="orthographicFront">
              <a:rot lat="0" lon="0" rev="0"/>
            </a:camera>
            <a:lightRig rig="balanced" dir="t">
              <a:rot lat="0" lon="0" rev="8700000"/>
            </a:lightRig>
          </a:scene3d>
          <a:sp3d>
            <a:bevelT w="190500" h="38100"/>
            <a:bevelB w="190500" h="635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Rectangle 16"/>
          <p:cNvSpPr>
            <a:spLocks noChangeArrowheads="1"/>
          </p:cNvSpPr>
          <p:nvPr/>
        </p:nvSpPr>
        <p:spPr bwMode="auto">
          <a:xfrm>
            <a:off x="0" y="0"/>
            <a:ext cx="9144000" cy="685800"/>
          </a:xfrm>
          <a:prstGeom prst="rect">
            <a:avLst/>
          </a:prstGeom>
          <a:noFill/>
          <a:ln w="9525">
            <a:noFill/>
            <a:miter lim="800000"/>
            <a:headEnd/>
            <a:tailEnd/>
          </a:ln>
          <a:effectLst/>
        </p:spPr>
        <p:txBody>
          <a:bodyPr anchor="ctr"/>
          <a:lstStyle/>
          <a:p>
            <a:pPr algn="ctr"/>
            <a:r>
              <a:rPr lang="en-US" sz="2000" b="1" dirty="0" smtClean="0">
                <a:solidFill>
                  <a:srgbClr val="FF6600"/>
                </a:solidFill>
                <a:effectLst>
                  <a:outerShdw blurRad="50800" dist="38100" dir="2700000" algn="tl" rotWithShape="0">
                    <a:prstClr val="black">
                      <a:alpha val="40000"/>
                    </a:prstClr>
                  </a:outerShdw>
                </a:effectLst>
                <a:latin typeface="Comic Sans MS" pitchFamily="66" charset="0"/>
              </a:rPr>
              <a:t>Complex Characterization of Materials at Extreme Conditions with Advanced Combination of Synchrotron and Optical Techniques</a:t>
            </a:r>
            <a:endParaRPr lang="en-US" sz="2000" dirty="0" smtClean="0">
              <a:solidFill>
                <a:srgbClr val="FF6600"/>
              </a:solidFill>
              <a:effectLst>
                <a:outerShdw blurRad="50800" dist="38100" dir="2700000" algn="tl" rotWithShape="0">
                  <a:prstClr val="black">
                    <a:alpha val="40000"/>
                  </a:prstClr>
                </a:outerShdw>
              </a:effectLst>
              <a:latin typeface="Comic Sans MS" pitchFamily="66" charset="0"/>
            </a:endParaRPr>
          </a:p>
        </p:txBody>
      </p:sp>
      <p:pic>
        <p:nvPicPr>
          <p:cNvPr id="3" name="Picture 4" descr="Picture2"/>
          <p:cNvPicPr>
            <a:picLocks noChangeAspect="1" noChangeArrowheads="1"/>
          </p:cNvPicPr>
          <p:nvPr/>
        </p:nvPicPr>
        <p:blipFill>
          <a:blip r:embed="rId2" cstate="print"/>
          <a:srcRect/>
          <a:stretch>
            <a:fillRect/>
          </a:stretch>
        </p:blipFill>
        <p:spPr bwMode="auto">
          <a:xfrm>
            <a:off x="1600200" y="726281"/>
            <a:ext cx="6497638" cy="1908175"/>
          </a:xfrm>
          <a:prstGeom prst="rect">
            <a:avLst/>
          </a:prstGeom>
          <a:noFill/>
        </p:spPr>
      </p:pic>
      <p:pic>
        <p:nvPicPr>
          <p:cNvPr id="4" name="Picture 5"/>
          <p:cNvPicPr>
            <a:picLocks noChangeAspect="1" noChangeArrowheads="1"/>
          </p:cNvPicPr>
          <p:nvPr/>
        </p:nvPicPr>
        <p:blipFill>
          <a:blip r:embed="rId3" cstate="print">
            <a:clrChange>
              <a:clrFrom>
                <a:srgbClr val="FFFFFF"/>
              </a:clrFrom>
              <a:clrTo>
                <a:srgbClr val="FFFFFF">
                  <a:alpha val="0"/>
                </a:srgbClr>
              </a:clrTo>
            </a:clrChange>
          </a:blip>
          <a:srcRect l="3905" t="3456" r="4352" b="4799"/>
          <a:stretch>
            <a:fillRect/>
          </a:stretch>
        </p:blipFill>
        <p:spPr bwMode="auto">
          <a:xfrm>
            <a:off x="0" y="726281"/>
            <a:ext cx="1600200" cy="1600200"/>
          </a:xfrm>
          <a:prstGeom prst="rect">
            <a:avLst/>
          </a:prstGeom>
          <a:noFill/>
          <a:ln w="9525">
            <a:noFill/>
            <a:miter lim="800000"/>
            <a:headEnd/>
            <a:tailEnd/>
          </a:ln>
          <a:effectLst/>
        </p:spPr>
      </p:pic>
      <p:pic>
        <p:nvPicPr>
          <p:cNvPr id="6" name="Picture 10" descr="http://www.laserfx.com/BasicSafety/safety.gif"/>
          <p:cNvPicPr>
            <a:picLocks noChangeAspect="1" noChangeArrowheads="1"/>
          </p:cNvPicPr>
          <p:nvPr/>
        </p:nvPicPr>
        <p:blipFill>
          <a:blip r:embed="rId4" cstate="print"/>
          <a:srcRect/>
          <a:stretch>
            <a:fillRect/>
          </a:stretch>
        </p:blipFill>
        <p:spPr bwMode="auto">
          <a:xfrm>
            <a:off x="8229600" y="1214303"/>
            <a:ext cx="762001" cy="666751"/>
          </a:xfrm>
          <a:prstGeom prst="rect">
            <a:avLst/>
          </a:prstGeom>
          <a:noFill/>
        </p:spPr>
      </p:pic>
      <p:cxnSp>
        <p:nvCxnSpPr>
          <p:cNvPr id="7" name="Straight Arrow Connector 6"/>
          <p:cNvCxnSpPr/>
          <p:nvPr/>
        </p:nvCxnSpPr>
        <p:spPr>
          <a:xfrm rot="10800000" flipV="1">
            <a:off x="1589927" y="1556823"/>
            <a:ext cx="6781799" cy="9524"/>
          </a:xfrm>
          <a:prstGeom prst="straightConnector1">
            <a:avLst/>
          </a:prstGeom>
          <a:ln w="50800" cap="sq">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03670" y="921213"/>
            <a:ext cx="1063112" cy="369332"/>
          </a:xfrm>
          <a:prstGeom prst="rect">
            <a:avLst/>
          </a:prstGeom>
          <a:noFill/>
        </p:spPr>
        <p:txBody>
          <a:bodyPr wrap="none" rtlCol="0">
            <a:spAutoFit/>
          </a:bodyPr>
          <a:lstStyle/>
          <a:p>
            <a:r>
              <a:rPr lang="en-US" b="1" dirty="0" smtClean="0">
                <a:solidFill>
                  <a:srgbClr val="FF0000"/>
                </a:solidFill>
              </a:rPr>
              <a:t>&gt;6,000K</a:t>
            </a:r>
            <a:endParaRPr lang="en-US" b="1" dirty="0">
              <a:solidFill>
                <a:srgbClr val="FF0000"/>
              </a:solidFill>
            </a:endParaRPr>
          </a:p>
        </p:txBody>
      </p:sp>
      <p:sp>
        <p:nvSpPr>
          <p:cNvPr id="9" name="TextBox 8"/>
          <p:cNvSpPr txBox="1"/>
          <p:nvPr/>
        </p:nvSpPr>
        <p:spPr>
          <a:xfrm>
            <a:off x="8138596" y="1869281"/>
            <a:ext cx="1005404" cy="646331"/>
          </a:xfrm>
          <a:prstGeom prst="rect">
            <a:avLst/>
          </a:prstGeom>
          <a:noFill/>
        </p:spPr>
        <p:txBody>
          <a:bodyPr wrap="square" rtlCol="0">
            <a:spAutoFit/>
          </a:bodyPr>
          <a:lstStyle/>
          <a:p>
            <a:pPr algn="ctr"/>
            <a:r>
              <a:rPr lang="en-US" b="1" dirty="0" smtClean="0">
                <a:solidFill>
                  <a:srgbClr val="FF0000"/>
                </a:solidFill>
              </a:rPr>
              <a:t>Laser</a:t>
            </a:r>
          </a:p>
          <a:p>
            <a:pPr algn="ctr"/>
            <a:r>
              <a:rPr lang="en-US" b="1" dirty="0" smtClean="0">
                <a:solidFill>
                  <a:srgbClr val="FF0000"/>
                </a:solidFill>
              </a:rPr>
              <a:t>heating</a:t>
            </a:r>
            <a:endParaRPr lang="en-US" b="1" dirty="0">
              <a:solidFill>
                <a:srgbClr val="FF0000"/>
              </a:solidFill>
            </a:endParaRPr>
          </a:p>
        </p:txBody>
      </p:sp>
      <p:sp>
        <p:nvSpPr>
          <p:cNvPr id="14" name="Rectangle 13"/>
          <p:cNvSpPr/>
          <p:nvPr/>
        </p:nvSpPr>
        <p:spPr>
          <a:xfrm>
            <a:off x="441690" y="2631431"/>
            <a:ext cx="4038600" cy="3462999"/>
          </a:xfrm>
          <a:prstGeom prst="rect">
            <a:avLst/>
          </a:prstGeom>
        </p:spPr>
        <p:txBody>
          <a:bodyPr wrap="square">
            <a:spAutoFit/>
          </a:bodyPr>
          <a:lstStyle/>
          <a:p>
            <a:pPr>
              <a:lnSpc>
                <a:spcPct val="200000"/>
              </a:lnSpc>
              <a:buFont typeface="Wingdings" pitchFamily="2" charset="2"/>
              <a:buChar char="Ø"/>
            </a:pPr>
            <a:r>
              <a:rPr lang="en-US" sz="1600" b="1" i="1" dirty="0" smtClean="0"/>
              <a:t> X-ray diffraction</a:t>
            </a:r>
          </a:p>
          <a:p>
            <a:pPr>
              <a:lnSpc>
                <a:spcPct val="200000"/>
              </a:lnSpc>
              <a:buFont typeface="Wingdings" pitchFamily="2" charset="2"/>
              <a:buChar char="Ø"/>
            </a:pPr>
            <a:r>
              <a:rPr lang="en-US" sz="1600" b="1" i="1" dirty="0" smtClean="0"/>
              <a:t> X-ray total scattering</a:t>
            </a:r>
          </a:p>
          <a:p>
            <a:pPr>
              <a:lnSpc>
                <a:spcPct val="200000"/>
              </a:lnSpc>
              <a:buFont typeface="Wingdings" pitchFamily="2" charset="2"/>
              <a:buChar char="Ø"/>
            </a:pPr>
            <a:r>
              <a:rPr lang="en-US" sz="1600" b="1" i="1" dirty="0" smtClean="0"/>
              <a:t> X-ray absorption spectroscopy</a:t>
            </a:r>
          </a:p>
          <a:p>
            <a:pPr>
              <a:lnSpc>
                <a:spcPct val="200000"/>
              </a:lnSpc>
              <a:buFont typeface="Wingdings" pitchFamily="2" charset="2"/>
              <a:buChar char="Ø"/>
            </a:pPr>
            <a:r>
              <a:rPr lang="en-US" sz="1600" b="1" i="1" dirty="0" smtClean="0"/>
              <a:t> X-ray emission spectroscopy</a:t>
            </a:r>
          </a:p>
          <a:p>
            <a:pPr>
              <a:lnSpc>
                <a:spcPct val="200000"/>
              </a:lnSpc>
              <a:buFont typeface="Wingdings" pitchFamily="2" charset="2"/>
              <a:buChar char="Ø"/>
            </a:pPr>
            <a:r>
              <a:rPr lang="en-US" sz="1600" b="1" i="1" dirty="0" smtClean="0"/>
              <a:t> X-ray inelastic scattering</a:t>
            </a:r>
          </a:p>
          <a:p>
            <a:pPr>
              <a:lnSpc>
                <a:spcPct val="200000"/>
              </a:lnSpc>
              <a:buFont typeface="Wingdings" pitchFamily="2" charset="2"/>
              <a:buChar char="Ø"/>
            </a:pPr>
            <a:r>
              <a:rPr lang="en-US" sz="1600" b="1" i="1" dirty="0" smtClean="0"/>
              <a:t> X-ray radiography</a:t>
            </a:r>
          </a:p>
          <a:p>
            <a:pPr>
              <a:lnSpc>
                <a:spcPct val="200000"/>
              </a:lnSpc>
              <a:buFont typeface="Wingdings" pitchFamily="2" charset="2"/>
              <a:buChar char="Ø"/>
            </a:pPr>
            <a:r>
              <a:rPr lang="en-US" sz="1600" b="1" i="1" dirty="0" smtClean="0"/>
              <a:t> X-ray microprobe</a:t>
            </a:r>
            <a:endParaRPr lang="en-US" sz="1600" b="1" i="1" dirty="0"/>
          </a:p>
        </p:txBody>
      </p:sp>
      <p:sp>
        <p:nvSpPr>
          <p:cNvPr id="15" name="Rectangle 14"/>
          <p:cNvSpPr/>
          <p:nvPr/>
        </p:nvSpPr>
        <p:spPr>
          <a:xfrm>
            <a:off x="3886200" y="1869281"/>
            <a:ext cx="840295" cy="338554"/>
          </a:xfrm>
          <a:prstGeom prst="rect">
            <a:avLst/>
          </a:prstGeom>
        </p:spPr>
        <p:txBody>
          <a:bodyPr wrap="none">
            <a:spAutoFit/>
          </a:bodyPr>
          <a:lstStyle/>
          <a:p>
            <a:r>
              <a:rPr lang="en-US" sz="1600" b="1" i="1" dirty="0" smtClean="0">
                <a:solidFill>
                  <a:srgbClr val="FFFF00"/>
                </a:solidFill>
              </a:rPr>
              <a:t>3-4 µm</a:t>
            </a:r>
            <a:endParaRPr lang="en-US" sz="1600" dirty="0">
              <a:solidFill>
                <a:srgbClr val="FFFF00"/>
              </a:solidFill>
            </a:endParaRPr>
          </a:p>
        </p:txBody>
      </p:sp>
      <p:sp>
        <p:nvSpPr>
          <p:cNvPr id="16" name="Rectangle 15"/>
          <p:cNvSpPr/>
          <p:nvPr/>
        </p:nvSpPr>
        <p:spPr>
          <a:xfrm>
            <a:off x="3657600" y="685800"/>
            <a:ext cx="1229824" cy="369332"/>
          </a:xfrm>
          <a:prstGeom prst="rect">
            <a:avLst/>
          </a:prstGeom>
        </p:spPr>
        <p:txBody>
          <a:bodyPr wrap="none">
            <a:spAutoFit/>
          </a:bodyPr>
          <a:lstStyle/>
          <a:p>
            <a:r>
              <a:rPr lang="en-US" b="1" i="1" dirty="0" smtClean="0">
                <a:solidFill>
                  <a:srgbClr val="00FF00"/>
                </a:solidFill>
              </a:rPr>
              <a:t>&gt;600 </a:t>
            </a:r>
            <a:r>
              <a:rPr lang="en-US" b="1" i="1" dirty="0" err="1" smtClean="0">
                <a:solidFill>
                  <a:srgbClr val="00FF00"/>
                </a:solidFill>
              </a:rPr>
              <a:t>GPa</a:t>
            </a:r>
            <a:endParaRPr lang="en-US" dirty="0">
              <a:solidFill>
                <a:srgbClr val="00FF00"/>
              </a:solidFill>
            </a:endParaRPr>
          </a:p>
        </p:txBody>
      </p:sp>
      <p:sp>
        <p:nvSpPr>
          <p:cNvPr id="17" name="Rectangle 16"/>
          <p:cNvSpPr/>
          <p:nvPr/>
        </p:nvSpPr>
        <p:spPr>
          <a:xfrm>
            <a:off x="3568998" y="2129780"/>
            <a:ext cx="1348446" cy="338554"/>
          </a:xfrm>
          <a:prstGeom prst="rect">
            <a:avLst/>
          </a:prstGeom>
        </p:spPr>
        <p:txBody>
          <a:bodyPr wrap="none">
            <a:spAutoFit/>
          </a:bodyPr>
          <a:lstStyle/>
          <a:p>
            <a:r>
              <a:rPr lang="en-US" sz="1600" b="1" i="1" dirty="0" smtClean="0">
                <a:solidFill>
                  <a:srgbClr val="FFFF00"/>
                </a:solidFill>
              </a:rPr>
              <a:t>4.8 – 80 </a:t>
            </a:r>
            <a:r>
              <a:rPr lang="en-US" sz="1600" b="1" i="1" dirty="0" err="1" smtClean="0">
                <a:solidFill>
                  <a:srgbClr val="FFFF00"/>
                </a:solidFill>
              </a:rPr>
              <a:t>keV</a:t>
            </a:r>
            <a:endParaRPr lang="en-US" sz="1600" dirty="0">
              <a:solidFill>
                <a:srgbClr val="FFFF00"/>
              </a:solidFill>
            </a:endParaRPr>
          </a:p>
        </p:txBody>
      </p:sp>
      <p:sp>
        <p:nvSpPr>
          <p:cNvPr id="19" name="Rectangle 7"/>
          <p:cNvSpPr>
            <a:spLocks noChangeArrowheads="1"/>
          </p:cNvSpPr>
          <p:nvPr/>
        </p:nvSpPr>
        <p:spPr bwMode="auto">
          <a:xfrm>
            <a:off x="4267200" y="2707481"/>
            <a:ext cx="4754828" cy="3693319"/>
          </a:xfrm>
          <a:prstGeom prst="rect">
            <a:avLst/>
          </a:prstGeom>
          <a:noFill/>
          <a:ln w="9525">
            <a:noFill/>
            <a:miter lim="800000"/>
            <a:headEnd/>
            <a:tailEnd/>
          </a:ln>
          <a:effectLst/>
        </p:spPr>
        <p:txBody>
          <a:bodyPr wrap="none" tIns="0" bIns="0" anchor="ctr">
            <a:spAutoFit/>
          </a:bodyPr>
          <a:lstStyle/>
          <a:p>
            <a:pPr algn="ctr">
              <a:tabLst>
                <a:tab pos="457200" algn="l"/>
              </a:tabLst>
            </a:pPr>
            <a:r>
              <a:rPr lang="en-US" sz="1600" b="1" dirty="0" smtClean="0"/>
              <a:t>High pressure/temperature experiment</a:t>
            </a:r>
          </a:p>
          <a:p>
            <a:pPr algn="ctr">
              <a:tabLst>
                <a:tab pos="457200" algn="l"/>
              </a:tabLst>
            </a:pPr>
            <a:r>
              <a:rPr lang="en-US" sz="1600" b="1" dirty="0" smtClean="0">
                <a:solidFill>
                  <a:srgbClr val="A50021"/>
                </a:solidFill>
              </a:rPr>
              <a:t>Conditions?</a:t>
            </a:r>
          </a:p>
          <a:p>
            <a:pPr algn="ctr">
              <a:tabLst>
                <a:tab pos="457200" algn="l"/>
              </a:tabLst>
            </a:pPr>
            <a:r>
              <a:rPr lang="en-US" sz="1600" b="1" i="1" dirty="0" smtClean="0">
                <a:solidFill>
                  <a:srgbClr val="0000FF"/>
                </a:solidFill>
              </a:rPr>
              <a:t>Optical spectroscopy </a:t>
            </a:r>
            <a:r>
              <a:rPr lang="en-US" sz="1600" b="1" i="1" dirty="0" smtClean="0">
                <a:solidFill>
                  <a:srgbClr val="0000FF"/>
                </a:solidFill>
                <a:sym typeface="Wingdings" pitchFamily="2" charset="2"/>
              </a:rPr>
              <a:t></a:t>
            </a:r>
            <a:r>
              <a:rPr lang="en-US" sz="1600" b="1" i="1" dirty="0" smtClean="0">
                <a:solidFill>
                  <a:srgbClr val="0000FF"/>
                </a:solidFill>
              </a:rPr>
              <a:t> temperature, pressure</a:t>
            </a:r>
          </a:p>
          <a:p>
            <a:pPr algn="ctr">
              <a:tabLst>
                <a:tab pos="457200" algn="l"/>
              </a:tabLst>
            </a:pPr>
            <a:endParaRPr lang="en-US" sz="1600" b="1" dirty="0" smtClean="0"/>
          </a:p>
          <a:p>
            <a:pPr algn="ctr">
              <a:tabLst>
                <a:tab pos="457200" algn="l"/>
              </a:tabLst>
            </a:pPr>
            <a:r>
              <a:rPr lang="en-US" sz="1600" b="1" dirty="0" smtClean="0"/>
              <a:t>High pressure chemistry</a:t>
            </a:r>
          </a:p>
          <a:p>
            <a:pPr algn="ctr">
              <a:tabLst>
                <a:tab pos="457200" algn="l"/>
              </a:tabLst>
            </a:pPr>
            <a:r>
              <a:rPr lang="en-US" sz="1600" b="1" dirty="0" smtClean="0">
                <a:solidFill>
                  <a:srgbClr val="A50021"/>
                </a:solidFill>
              </a:rPr>
              <a:t>Hydrogen, oxygen, dissociation?</a:t>
            </a:r>
          </a:p>
          <a:p>
            <a:pPr algn="ctr">
              <a:tabLst>
                <a:tab pos="457200" algn="l"/>
              </a:tabLst>
            </a:pPr>
            <a:r>
              <a:rPr lang="en-US" sz="1600" b="1" i="1" dirty="0" smtClean="0">
                <a:solidFill>
                  <a:srgbClr val="0000FF"/>
                </a:solidFill>
              </a:rPr>
              <a:t>Raman spectroscopy </a:t>
            </a:r>
            <a:r>
              <a:rPr lang="en-US" sz="1600" b="1" i="1" dirty="0" smtClean="0">
                <a:solidFill>
                  <a:srgbClr val="0000FF"/>
                </a:solidFill>
                <a:sym typeface="Wingdings" pitchFamily="2" charset="2"/>
              </a:rPr>
              <a:t> low Z </a:t>
            </a:r>
            <a:r>
              <a:rPr lang="en-US" sz="1600" b="1" i="1" dirty="0" smtClean="0">
                <a:solidFill>
                  <a:srgbClr val="0000FF"/>
                </a:solidFill>
              </a:rPr>
              <a:t>element</a:t>
            </a:r>
          </a:p>
          <a:p>
            <a:pPr algn="ctr">
              <a:tabLst>
                <a:tab pos="457200" algn="l"/>
              </a:tabLst>
            </a:pPr>
            <a:endParaRPr lang="en-US" sz="1600" b="1" i="1" dirty="0" smtClean="0">
              <a:solidFill>
                <a:srgbClr val="0000FF"/>
              </a:solidFill>
              <a:sym typeface="Wingdings" pitchFamily="2" charset="2"/>
            </a:endParaRPr>
          </a:p>
          <a:p>
            <a:pPr algn="ctr">
              <a:tabLst>
                <a:tab pos="457200" algn="l"/>
              </a:tabLst>
            </a:pPr>
            <a:r>
              <a:rPr lang="en-US" sz="1600" b="1" dirty="0" smtClean="0"/>
              <a:t>High pressures physics</a:t>
            </a:r>
          </a:p>
          <a:p>
            <a:pPr algn="ctr">
              <a:tabLst>
                <a:tab pos="457200" algn="l"/>
              </a:tabLst>
            </a:pPr>
            <a:r>
              <a:rPr lang="en-US" sz="1600" b="1" dirty="0" smtClean="0">
                <a:solidFill>
                  <a:srgbClr val="A50021"/>
                </a:solidFill>
              </a:rPr>
              <a:t>Dielectric, metal?</a:t>
            </a:r>
          </a:p>
          <a:p>
            <a:pPr algn="ctr">
              <a:tabLst>
                <a:tab pos="457200" algn="l"/>
              </a:tabLst>
            </a:pPr>
            <a:r>
              <a:rPr lang="en-US" sz="1600" b="1" i="1" dirty="0" smtClean="0">
                <a:solidFill>
                  <a:srgbClr val="0000FF"/>
                </a:solidFill>
              </a:rPr>
              <a:t>Optical absorption </a:t>
            </a:r>
            <a:r>
              <a:rPr lang="en-US" sz="1600" b="1" i="1" dirty="0" smtClean="0">
                <a:solidFill>
                  <a:srgbClr val="0000FF"/>
                </a:solidFill>
                <a:sym typeface="Wingdings" pitchFamily="2" charset="2"/>
              </a:rPr>
              <a:t> band gap</a:t>
            </a:r>
          </a:p>
          <a:p>
            <a:pPr algn="ctr">
              <a:tabLst>
                <a:tab pos="457200" algn="l"/>
              </a:tabLst>
            </a:pPr>
            <a:endParaRPr lang="en-US" sz="1600" b="1" dirty="0" smtClean="0"/>
          </a:p>
          <a:p>
            <a:pPr algn="ctr">
              <a:tabLst>
                <a:tab pos="457200" algn="l"/>
              </a:tabLst>
            </a:pPr>
            <a:r>
              <a:rPr lang="en-US" sz="1600" b="1" dirty="0" smtClean="0"/>
              <a:t>Equation </a:t>
            </a:r>
            <a:r>
              <a:rPr lang="en-US" sz="1600" b="1" dirty="0"/>
              <a:t>of state and phase </a:t>
            </a:r>
            <a:r>
              <a:rPr lang="en-US" sz="1600" b="1" dirty="0" smtClean="0"/>
              <a:t>transition</a:t>
            </a:r>
            <a:endParaRPr lang="en-US" sz="1600" b="1" dirty="0"/>
          </a:p>
          <a:p>
            <a:pPr algn="ctr">
              <a:tabLst>
                <a:tab pos="457200" algn="l"/>
              </a:tabLst>
            </a:pPr>
            <a:r>
              <a:rPr lang="en-US" sz="1600" b="1" dirty="0" smtClean="0">
                <a:solidFill>
                  <a:srgbClr val="A50021"/>
                </a:solidFill>
              </a:rPr>
              <a:t>Elastic properties, pressure </a:t>
            </a:r>
            <a:r>
              <a:rPr lang="en-US" sz="1600" b="1" dirty="0">
                <a:solidFill>
                  <a:srgbClr val="A50021"/>
                </a:solidFill>
              </a:rPr>
              <a:t>scale?</a:t>
            </a:r>
          </a:p>
          <a:p>
            <a:pPr algn="ctr">
              <a:tabLst>
                <a:tab pos="457200" algn="l"/>
              </a:tabLst>
            </a:pPr>
            <a:r>
              <a:rPr lang="en-US" sz="1600" b="1" i="1" dirty="0">
                <a:solidFill>
                  <a:srgbClr val="0000FF"/>
                </a:solidFill>
              </a:rPr>
              <a:t>Brillouin spectroscopy </a:t>
            </a:r>
            <a:r>
              <a:rPr lang="en-US" sz="1600" b="1" i="1" dirty="0">
                <a:solidFill>
                  <a:srgbClr val="0000FF"/>
                </a:solidFill>
                <a:sym typeface="Wingdings" pitchFamily="2" charset="2"/>
              </a:rPr>
              <a:t> self consistent </a:t>
            </a:r>
            <a:r>
              <a:rPr lang="en-US" sz="1600" b="1" i="1" dirty="0" smtClean="0">
                <a:solidFill>
                  <a:srgbClr val="0000FF"/>
                </a:solidFill>
                <a:sym typeface="Wingdings" pitchFamily="2" charset="2"/>
              </a:rPr>
              <a:t>EOS</a:t>
            </a:r>
            <a:endParaRPr lang="en-US" sz="1600" b="1" dirty="0">
              <a:solidFill>
                <a:srgbClr val="0000FF"/>
              </a:solidFill>
            </a:endParaRPr>
          </a:p>
        </p:txBody>
      </p:sp>
      <p:sp>
        <p:nvSpPr>
          <p:cNvPr id="18" name="TextBox 17"/>
          <p:cNvSpPr txBox="1"/>
          <p:nvPr/>
        </p:nvSpPr>
        <p:spPr>
          <a:xfrm>
            <a:off x="3657600" y="4307681"/>
            <a:ext cx="902811" cy="369332"/>
          </a:xfrm>
          <a:prstGeom prst="rect">
            <a:avLst/>
          </a:prstGeom>
          <a:noFill/>
        </p:spPr>
        <p:txBody>
          <a:bodyPr wrap="none" rtlCol="0">
            <a:spAutoFit/>
          </a:bodyPr>
          <a:lstStyle/>
          <a:p>
            <a:r>
              <a:rPr lang="en-US" b="1" i="1" dirty="0" smtClean="0">
                <a:solidFill>
                  <a:srgbClr val="00B050"/>
                </a:solidFill>
                <a:effectLst>
                  <a:outerShdw blurRad="38100" dist="38100" dir="2700000" algn="tl">
                    <a:srgbClr val="000000">
                      <a:alpha val="43137"/>
                    </a:srgbClr>
                  </a:outerShdw>
                </a:effectLst>
              </a:rPr>
              <a:t>Optics</a:t>
            </a:r>
            <a:endParaRPr lang="en-US"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79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 calcmode="lin" valueType="num">
                                      <p:cBhvr additive="base">
                                        <p:cTn id="3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 calcmode="lin" valueType="num">
                                      <p:cBhvr additive="base">
                                        <p:cTn id="3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 calcmode="lin" valueType="num">
                                      <p:cBhvr additive="base">
                                        <p:cTn id="41"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xEl>
                                              <p:pRg st="4" end="4"/>
                                            </p:txEl>
                                          </p:spTgt>
                                        </p:tgtEl>
                                        <p:attrNameLst>
                                          <p:attrName>style.visibility</p:attrName>
                                        </p:attrNameLst>
                                      </p:cBhvr>
                                      <p:to>
                                        <p:strVal val="visible"/>
                                      </p:to>
                                    </p:set>
                                    <p:anim calcmode="lin" valueType="num">
                                      <p:cBhvr additive="base">
                                        <p:cTn id="45"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
                                            <p:txEl>
                                              <p:pRg st="5" end="5"/>
                                            </p:txEl>
                                          </p:spTgt>
                                        </p:tgtEl>
                                        <p:attrNameLst>
                                          <p:attrName>style.visibility</p:attrName>
                                        </p:attrNameLst>
                                      </p:cBhvr>
                                      <p:to>
                                        <p:strVal val="visible"/>
                                      </p:to>
                                    </p:set>
                                    <p:anim calcmode="lin" valueType="num">
                                      <p:cBhvr additive="base">
                                        <p:cTn id="49" dur="5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xEl>
                                              <p:pRg st="6" end="6"/>
                                            </p:txEl>
                                          </p:spTgt>
                                        </p:tgtEl>
                                        <p:attrNameLst>
                                          <p:attrName>style.visibility</p:attrName>
                                        </p:attrNameLst>
                                      </p:cBhvr>
                                      <p:to>
                                        <p:strVal val="visible"/>
                                      </p:to>
                                    </p:set>
                                    <p:anim calcmode="lin" valueType="num">
                                      <p:cBhvr additive="base">
                                        <p:cTn id="53" dur="500" fill="hold"/>
                                        <p:tgtEl>
                                          <p:spTgt spid="19">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9">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9">
                                            <p:txEl>
                                              <p:pRg st="8" end="8"/>
                                            </p:txEl>
                                          </p:spTgt>
                                        </p:tgtEl>
                                        <p:attrNameLst>
                                          <p:attrName>style.visibility</p:attrName>
                                        </p:attrNameLst>
                                      </p:cBhvr>
                                      <p:to>
                                        <p:strVal val="visible"/>
                                      </p:to>
                                    </p:set>
                                    <p:anim calcmode="lin" valueType="num">
                                      <p:cBhvr additive="base">
                                        <p:cTn id="57" dur="500" fill="hold"/>
                                        <p:tgtEl>
                                          <p:spTgt spid="19">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xEl>
                                              <p:pRg st="9" end="9"/>
                                            </p:txEl>
                                          </p:spTgt>
                                        </p:tgtEl>
                                        <p:attrNameLst>
                                          <p:attrName>style.visibility</p:attrName>
                                        </p:attrNameLst>
                                      </p:cBhvr>
                                      <p:to>
                                        <p:strVal val="visible"/>
                                      </p:to>
                                    </p:set>
                                    <p:anim calcmode="lin" valueType="num">
                                      <p:cBhvr additive="base">
                                        <p:cTn id="61" dur="500" fill="hold"/>
                                        <p:tgtEl>
                                          <p:spTgt spid="1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9">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9">
                                            <p:txEl>
                                              <p:pRg st="10" end="10"/>
                                            </p:txEl>
                                          </p:spTgt>
                                        </p:tgtEl>
                                        <p:attrNameLst>
                                          <p:attrName>style.visibility</p:attrName>
                                        </p:attrNameLst>
                                      </p:cBhvr>
                                      <p:to>
                                        <p:strVal val="visible"/>
                                      </p:to>
                                    </p:set>
                                    <p:anim calcmode="lin" valueType="num">
                                      <p:cBhvr additive="base">
                                        <p:cTn id="65" dur="500" fill="hold"/>
                                        <p:tgtEl>
                                          <p:spTgt spid="19">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9">
                                            <p:txEl>
                                              <p:pRg st="10" end="10"/>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xEl>
                                              <p:pRg st="12" end="12"/>
                                            </p:txEl>
                                          </p:spTgt>
                                        </p:tgtEl>
                                        <p:attrNameLst>
                                          <p:attrName>style.visibility</p:attrName>
                                        </p:attrNameLst>
                                      </p:cBhvr>
                                      <p:to>
                                        <p:strVal val="visible"/>
                                      </p:to>
                                    </p:set>
                                    <p:anim calcmode="lin" valueType="num">
                                      <p:cBhvr additive="base">
                                        <p:cTn id="69" dur="500" fill="hold"/>
                                        <p:tgtEl>
                                          <p:spTgt spid="19">
                                            <p:txEl>
                                              <p:pRg st="12" end="12"/>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9">
                                            <p:txEl>
                                              <p:pRg st="12" end="12"/>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9">
                                            <p:txEl>
                                              <p:pRg st="13" end="13"/>
                                            </p:txEl>
                                          </p:spTgt>
                                        </p:tgtEl>
                                        <p:attrNameLst>
                                          <p:attrName>style.visibility</p:attrName>
                                        </p:attrNameLst>
                                      </p:cBhvr>
                                      <p:to>
                                        <p:strVal val="visible"/>
                                      </p:to>
                                    </p:set>
                                    <p:anim calcmode="lin" valueType="num">
                                      <p:cBhvr additive="base">
                                        <p:cTn id="73" dur="500" fill="hold"/>
                                        <p:tgtEl>
                                          <p:spTgt spid="19">
                                            <p:txEl>
                                              <p:pRg st="13" end="1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9">
                                            <p:txEl>
                                              <p:pRg st="13" end="13"/>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xEl>
                                              <p:pRg st="14" end="14"/>
                                            </p:txEl>
                                          </p:spTgt>
                                        </p:tgtEl>
                                        <p:attrNameLst>
                                          <p:attrName>style.visibility</p:attrName>
                                        </p:attrNameLst>
                                      </p:cBhvr>
                                      <p:to>
                                        <p:strVal val="visible"/>
                                      </p:to>
                                    </p:set>
                                    <p:anim calcmode="lin" valueType="num">
                                      <p:cBhvr additive="base">
                                        <p:cTn id="77" dur="500" fill="hold"/>
                                        <p:tgtEl>
                                          <p:spTgt spid="19">
                                            <p:txEl>
                                              <p:pRg st="14" end="1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9">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000400.JPG"/>
          <p:cNvPicPr>
            <a:picLocks noChangeAspect="1"/>
          </p:cNvPicPr>
          <p:nvPr/>
        </p:nvPicPr>
        <p:blipFill rotWithShape="1">
          <a:blip r:embed="rId3">
            <a:extLst>
              <a:ext uri="{28A0092B-C50C-407E-A947-70E740481C1C}">
                <a14:useLocalDpi xmlns:a14="http://schemas.microsoft.com/office/drawing/2010/main" val="0"/>
              </a:ext>
            </a:extLst>
          </a:blip>
          <a:srcRect l="1655" t="1" r="12998" b="2015"/>
          <a:stretch/>
        </p:blipFill>
        <p:spPr>
          <a:xfrm>
            <a:off x="3041758" y="840302"/>
            <a:ext cx="2882877" cy="2482339"/>
          </a:xfrm>
          <a:prstGeom prst="rect">
            <a:avLst/>
          </a:prstGeom>
        </p:spPr>
      </p:pic>
      <p:pic>
        <p:nvPicPr>
          <p:cNvPr id="5" name="Picture 4" descr="P1000870.JPG"/>
          <p:cNvPicPr>
            <a:picLocks noChangeAspect="1"/>
          </p:cNvPicPr>
          <p:nvPr/>
        </p:nvPicPr>
        <p:blipFill rotWithShape="1">
          <a:blip r:embed="rId4">
            <a:extLst>
              <a:ext uri="{28A0092B-C50C-407E-A947-70E740481C1C}">
                <a14:useLocalDpi xmlns:a14="http://schemas.microsoft.com/office/drawing/2010/main" val="0"/>
              </a:ext>
            </a:extLst>
          </a:blip>
          <a:srcRect l="3372" t="2907" r="11663"/>
          <a:stretch/>
        </p:blipFill>
        <p:spPr>
          <a:xfrm>
            <a:off x="6149766" y="847183"/>
            <a:ext cx="2894778" cy="2480992"/>
          </a:xfrm>
          <a:prstGeom prst="rect">
            <a:avLst/>
          </a:prstGeom>
        </p:spPr>
      </p:pic>
      <p:pic>
        <p:nvPicPr>
          <p:cNvPr id="7" name="Picture 6" descr="P1000974.JPG"/>
          <p:cNvPicPr>
            <a:picLocks noChangeAspect="1"/>
          </p:cNvPicPr>
          <p:nvPr/>
        </p:nvPicPr>
        <p:blipFill rotWithShape="1">
          <a:blip r:embed="rId5">
            <a:extLst>
              <a:ext uri="{28A0092B-C50C-407E-A947-70E740481C1C}">
                <a14:useLocalDpi xmlns:a14="http://schemas.microsoft.com/office/drawing/2010/main" val="0"/>
              </a:ext>
            </a:extLst>
          </a:blip>
          <a:srcRect l="16066" b="992"/>
          <a:stretch/>
        </p:blipFill>
        <p:spPr>
          <a:xfrm>
            <a:off x="3013657" y="3818512"/>
            <a:ext cx="2881247" cy="2549028"/>
          </a:xfrm>
          <a:prstGeom prst="rect">
            <a:avLst/>
          </a:prstGeom>
        </p:spPr>
      </p:pic>
      <p:pic>
        <p:nvPicPr>
          <p:cNvPr id="6" name="Picture 5" descr="P1000977.JPG"/>
          <p:cNvPicPr>
            <a:picLocks noChangeAspect="1"/>
          </p:cNvPicPr>
          <p:nvPr/>
        </p:nvPicPr>
        <p:blipFill rotWithShape="1">
          <a:blip r:embed="rId6">
            <a:extLst>
              <a:ext uri="{28A0092B-C50C-407E-A947-70E740481C1C}">
                <a14:useLocalDpi xmlns:a14="http://schemas.microsoft.com/office/drawing/2010/main" val="0"/>
              </a:ext>
            </a:extLst>
          </a:blip>
          <a:srcRect l="27436" t="10507"/>
          <a:stretch/>
        </p:blipFill>
        <p:spPr>
          <a:xfrm>
            <a:off x="3013657" y="5412899"/>
            <a:ext cx="1033495" cy="955967"/>
          </a:xfrm>
          <a:prstGeom prst="rect">
            <a:avLst/>
          </a:prstGeom>
        </p:spPr>
      </p:pic>
      <p:pic>
        <p:nvPicPr>
          <p:cNvPr id="8" name="Picture 13" descr="RXRD_LH_side"/>
          <p:cNvPicPr>
            <a:picLocks noChangeAspect="1" noChangeArrowheads="1"/>
          </p:cNvPicPr>
          <p:nvPr/>
        </p:nvPicPr>
        <p:blipFill rotWithShape="1">
          <a:blip r:embed="rId7" cstate="print"/>
          <a:srcRect l="11287" r="8332"/>
          <a:stretch/>
        </p:blipFill>
        <p:spPr bwMode="auto">
          <a:xfrm>
            <a:off x="55915" y="3820277"/>
            <a:ext cx="2763769" cy="2578757"/>
          </a:xfrm>
          <a:prstGeom prst="rect">
            <a:avLst/>
          </a:prstGeom>
          <a:noFill/>
        </p:spPr>
      </p:pic>
      <p:grpSp>
        <p:nvGrpSpPr>
          <p:cNvPr id="9" name="Group 97"/>
          <p:cNvGrpSpPr>
            <a:grpSpLocks/>
          </p:cNvGrpSpPr>
          <p:nvPr/>
        </p:nvGrpSpPr>
        <p:grpSpPr bwMode="auto">
          <a:xfrm>
            <a:off x="55477" y="5648539"/>
            <a:ext cx="1146770" cy="744795"/>
            <a:chOff x="6232" y="16052"/>
            <a:chExt cx="3716" cy="2889"/>
          </a:xfrm>
        </p:grpSpPr>
        <p:pic>
          <p:nvPicPr>
            <p:cNvPr id="10" name="Picture 55" descr="Laser-Heating-Assy"/>
            <p:cNvPicPr preferRelativeResize="0">
              <a:picLocks noChangeAspect="1" noChangeArrowheads="1"/>
            </p:cNvPicPr>
            <p:nvPr/>
          </p:nvPicPr>
          <p:blipFill rotWithShape="1">
            <a:blip r:embed="rId8" cstate="print"/>
            <a:srcRect l="20526" t="9387" r="35910" b="56147"/>
            <a:stretch/>
          </p:blipFill>
          <p:spPr bwMode="auto">
            <a:xfrm>
              <a:off x="6232" y="16052"/>
              <a:ext cx="3601" cy="2889"/>
            </a:xfrm>
            <a:prstGeom prst="rect">
              <a:avLst/>
            </a:prstGeom>
            <a:noFill/>
            <a:ln w="9525">
              <a:noFill/>
              <a:miter lim="800000"/>
              <a:headEnd/>
              <a:tailEnd/>
            </a:ln>
          </p:spPr>
        </p:pic>
        <p:grpSp>
          <p:nvGrpSpPr>
            <p:cNvPr id="11" name="Group 72"/>
            <p:cNvGrpSpPr>
              <a:grpSpLocks/>
            </p:cNvGrpSpPr>
            <p:nvPr/>
          </p:nvGrpSpPr>
          <p:grpSpPr bwMode="auto">
            <a:xfrm>
              <a:off x="7724" y="16641"/>
              <a:ext cx="2224" cy="1948"/>
              <a:chOff x="7872" y="15552"/>
              <a:chExt cx="1728" cy="1344"/>
            </a:xfrm>
          </p:grpSpPr>
          <p:sp>
            <p:nvSpPr>
              <p:cNvPr id="12" name="Line 56"/>
              <p:cNvSpPr>
                <a:spLocks noChangeShapeType="1"/>
              </p:cNvSpPr>
              <p:nvPr/>
            </p:nvSpPr>
            <p:spPr bwMode="auto">
              <a:xfrm flipH="1" flipV="1">
                <a:off x="8208" y="16608"/>
                <a:ext cx="1392" cy="288"/>
              </a:xfrm>
              <a:prstGeom prst="line">
                <a:avLst/>
              </a:prstGeom>
              <a:noFill/>
              <a:ln w="9525">
                <a:solidFill>
                  <a:srgbClr val="FF0000"/>
                </a:solidFill>
                <a:round/>
                <a:headEnd/>
                <a:tailEnd type="triangle" w="med" len="med"/>
              </a:ln>
            </p:spPr>
            <p:txBody>
              <a:bodyPr/>
              <a:lstStyle/>
              <a:p>
                <a:endParaRPr lang="en-US"/>
              </a:p>
            </p:txBody>
          </p:sp>
          <p:sp>
            <p:nvSpPr>
              <p:cNvPr id="13" name="Line 59"/>
              <p:cNvSpPr>
                <a:spLocks noChangeShapeType="1"/>
              </p:cNvSpPr>
              <p:nvPr/>
            </p:nvSpPr>
            <p:spPr bwMode="auto">
              <a:xfrm>
                <a:off x="7920" y="16608"/>
                <a:ext cx="144" cy="0"/>
              </a:xfrm>
              <a:prstGeom prst="line">
                <a:avLst/>
              </a:prstGeom>
              <a:noFill/>
              <a:ln w="9525">
                <a:solidFill>
                  <a:srgbClr val="339966"/>
                </a:solidFill>
                <a:round/>
                <a:headEnd/>
                <a:tailEnd type="triangle" w="med" len="med"/>
              </a:ln>
            </p:spPr>
            <p:txBody>
              <a:bodyPr/>
              <a:lstStyle/>
              <a:p>
                <a:endParaRPr lang="en-US"/>
              </a:p>
            </p:txBody>
          </p:sp>
          <p:sp>
            <p:nvSpPr>
              <p:cNvPr id="14" name="Line 60"/>
              <p:cNvSpPr>
                <a:spLocks noChangeShapeType="1"/>
              </p:cNvSpPr>
              <p:nvPr/>
            </p:nvSpPr>
            <p:spPr bwMode="auto">
              <a:xfrm flipH="1">
                <a:off x="8352" y="16560"/>
                <a:ext cx="144" cy="0"/>
              </a:xfrm>
              <a:prstGeom prst="line">
                <a:avLst/>
              </a:prstGeom>
              <a:noFill/>
              <a:ln w="9525">
                <a:solidFill>
                  <a:schemeClr val="accent1"/>
                </a:solidFill>
                <a:round/>
                <a:headEnd/>
                <a:tailEnd type="triangle" w="med" len="med"/>
              </a:ln>
            </p:spPr>
            <p:txBody>
              <a:bodyPr/>
              <a:lstStyle/>
              <a:p>
                <a:endParaRPr lang="en-US"/>
              </a:p>
            </p:txBody>
          </p:sp>
          <p:sp>
            <p:nvSpPr>
              <p:cNvPr id="15" name="Line 61"/>
              <p:cNvSpPr>
                <a:spLocks noChangeShapeType="1"/>
              </p:cNvSpPr>
              <p:nvPr/>
            </p:nvSpPr>
            <p:spPr bwMode="auto">
              <a:xfrm>
                <a:off x="8496" y="15792"/>
                <a:ext cx="0" cy="240"/>
              </a:xfrm>
              <a:prstGeom prst="line">
                <a:avLst/>
              </a:prstGeom>
              <a:noFill/>
              <a:ln w="9525">
                <a:solidFill>
                  <a:schemeClr val="accent1"/>
                </a:solidFill>
                <a:round/>
                <a:headEnd/>
                <a:tailEnd/>
              </a:ln>
            </p:spPr>
            <p:txBody>
              <a:bodyPr/>
              <a:lstStyle/>
              <a:p>
                <a:endParaRPr lang="en-US"/>
              </a:p>
            </p:txBody>
          </p:sp>
          <p:sp>
            <p:nvSpPr>
              <p:cNvPr id="16" name="Line 62"/>
              <p:cNvSpPr>
                <a:spLocks noChangeShapeType="1"/>
              </p:cNvSpPr>
              <p:nvPr/>
            </p:nvSpPr>
            <p:spPr bwMode="auto">
              <a:xfrm>
                <a:off x="8496" y="16464"/>
                <a:ext cx="0" cy="96"/>
              </a:xfrm>
              <a:prstGeom prst="line">
                <a:avLst/>
              </a:prstGeom>
              <a:noFill/>
              <a:ln w="9525">
                <a:solidFill>
                  <a:schemeClr val="accent1"/>
                </a:solidFill>
                <a:round/>
                <a:headEnd/>
                <a:tailEnd/>
              </a:ln>
            </p:spPr>
            <p:txBody>
              <a:bodyPr/>
              <a:lstStyle/>
              <a:p>
                <a:endParaRPr lang="en-US"/>
              </a:p>
            </p:txBody>
          </p:sp>
          <p:sp>
            <p:nvSpPr>
              <p:cNvPr id="17" name="Line 63"/>
              <p:cNvSpPr>
                <a:spLocks noChangeShapeType="1"/>
              </p:cNvSpPr>
              <p:nvPr/>
            </p:nvSpPr>
            <p:spPr bwMode="auto">
              <a:xfrm>
                <a:off x="7872" y="15792"/>
                <a:ext cx="0" cy="248"/>
              </a:xfrm>
              <a:prstGeom prst="line">
                <a:avLst/>
              </a:prstGeom>
              <a:noFill/>
              <a:ln w="9525">
                <a:solidFill>
                  <a:schemeClr val="accent1"/>
                </a:solidFill>
                <a:round/>
                <a:headEnd/>
                <a:tailEnd/>
              </a:ln>
            </p:spPr>
            <p:txBody>
              <a:bodyPr/>
              <a:lstStyle/>
              <a:p>
                <a:endParaRPr lang="en-US"/>
              </a:p>
            </p:txBody>
          </p:sp>
          <p:sp>
            <p:nvSpPr>
              <p:cNvPr id="18" name="Line 64"/>
              <p:cNvSpPr>
                <a:spLocks noChangeShapeType="1"/>
              </p:cNvSpPr>
              <p:nvPr/>
            </p:nvSpPr>
            <p:spPr bwMode="auto">
              <a:xfrm>
                <a:off x="7872" y="16497"/>
                <a:ext cx="0" cy="96"/>
              </a:xfrm>
              <a:prstGeom prst="line">
                <a:avLst/>
              </a:prstGeom>
              <a:noFill/>
              <a:ln w="9525">
                <a:solidFill>
                  <a:srgbClr val="339966"/>
                </a:solidFill>
                <a:round/>
                <a:headEnd/>
                <a:tailEnd/>
              </a:ln>
            </p:spPr>
            <p:txBody>
              <a:bodyPr/>
              <a:lstStyle/>
              <a:p>
                <a:endParaRPr lang="en-US"/>
              </a:p>
            </p:txBody>
          </p:sp>
          <p:sp>
            <p:nvSpPr>
              <p:cNvPr id="19" name="Line 66"/>
              <p:cNvSpPr>
                <a:spLocks noChangeShapeType="1"/>
              </p:cNvSpPr>
              <p:nvPr/>
            </p:nvSpPr>
            <p:spPr bwMode="auto">
              <a:xfrm flipH="1">
                <a:off x="8496" y="15552"/>
                <a:ext cx="576" cy="192"/>
              </a:xfrm>
              <a:prstGeom prst="line">
                <a:avLst/>
              </a:prstGeom>
              <a:noFill/>
              <a:ln w="9525">
                <a:solidFill>
                  <a:schemeClr val="accent1"/>
                </a:solidFill>
                <a:round/>
                <a:headEnd/>
                <a:tailEnd type="triangle" w="med" len="med"/>
              </a:ln>
            </p:spPr>
            <p:txBody>
              <a:bodyPr/>
              <a:lstStyle/>
              <a:p>
                <a:endParaRPr lang="en-US"/>
              </a:p>
            </p:txBody>
          </p:sp>
          <p:sp>
            <p:nvSpPr>
              <p:cNvPr id="20" name="Line 67"/>
              <p:cNvSpPr>
                <a:spLocks noChangeShapeType="1"/>
              </p:cNvSpPr>
              <p:nvPr/>
            </p:nvSpPr>
            <p:spPr bwMode="auto">
              <a:xfrm flipH="1">
                <a:off x="7872" y="15696"/>
                <a:ext cx="384" cy="96"/>
              </a:xfrm>
              <a:prstGeom prst="line">
                <a:avLst/>
              </a:prstGeom>
              <a:noFill/>
              <a:ln w="9525">
                <a:solidFill>
                  <a:schemeClr val="accent1"/>
                </a:solidFill>
                <a:round/>
                <a:headEnd/>
                <a:tailEnd type="triangle" w="med" len="med"/>
              </a:ln>
            </p:spPr>
            <p:txBody>
              <a:bodyPr/>
              <a:lstStyle/>
              <a:p>
                <a:endParaRPr lang="en-US"/>
              </a:p>
            </p:txBody>
          </p:sp>
        </p:grpSp>
      </p:grpSp>
      <p:sp>
        <p:nvSpPr>
          <p:cNvPr id="21" name="Rectangle 20"/>
          <p:cNvSpPr/>
          <p:nvPr/>
        </p:nvSpPr>
        <p:spPr>
          <a:xfrm>
            <a:off x="290253" y="3449180"/>
            <a:ext cx="2085827" cy="369332"/>
          </a:xfrm>
          <a:prstGeom prst="rect">
            <a:avLst/>
          </a:prstGeom>
        </p:spPr>
        <p:txBody>
          <a:bodyPr wrap="none">
            <a:spAutoFit/>
          </a:bodyPr>
          <a:lstStyle/>
          <a:p>
            <a:r>
              <a:rPr lang="en-US"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R</a:t>
            </a:r>
            <a:r>
              <a:rPr lang="en-US"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adial XRD &amp; LH</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7" name="Rectangle 46"/>
          <p:cNvSpPr/>
          <p:nvPr/>
        </p:nvSpPr>
        <p:spPr>
          <a:xfrm>
            <a:off x="3192265" y="470492"/>
            <a:ext cx="2366190" cy="369332"/>
          </a:xfrm>
          <a:prstGeom prst="rect">
            <a:avLst/>
          </a:prstGeom>
        </p:spPr>
        <p:txBody>
          <a:bodyPr wrap="none">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a:cs typeface="Comic Sans MS"/>
              </a:rPr>
              <a:t>Low T (115</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a:cs typeface="Comic Sans MS"/>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a:cs typeface="Comic Sans MS"/>
              </a:rPr>
              <a:t>K) XRD</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a:cs typeface="Comic Sans MS"/>
            </a:endParaRPr>
          </a:p>
        </p:txBody>
      </p:sp>
      <p:pic>
        <p:nvPicPr>
          <p:cNvPr id="49" name="Picture 17"/>
          <p:cNvPicPr>
            <a:picLocks noChangeAspect="1" noChangeArrowheads="1"/>
          </p:cNvPicPr>
          <p:nvPr/>
        </p:nvPicPr>
        <p:blipFill rotWithShape="1">
          <a:blip r:embed="rId9" cstate="print"/>
          <a:srcRect l="12046" t="24366" r="12092" b="48493"/>
          <a:stretch/>
        </p:blipFill>
        <p:spPr bwMode="auto">
          <a:xfrm>
            <a:off x="1383494" y="5649460"/>
            <a:ext cx="1436190" cy="751340"/>
          </a:xfrm>
          <a:prstGeom prst="rect">
            <a:avLst/>
          </a:prstGeom>
          <a:noFill/>
        </p:spPr>
      </p:pic>
      <p:pic>
        <p:nvPicPr>
          <p:cNvPr id="50" name="Picture 49" descr="ice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6271" y="2198089"/>
            <a:ext cx="1408364" cy="1124107"/>
          </a:xfrm>
          <a:prstGeom prst="rect">
            <a:avLst/>
          </a:prstGeom>
          <a:solidFill>
            <a:schemeClr val="accent6">
              <a:lumMod val="60000"/>
              <a:lumOff val="40000"/>
            </a:schemeClr>
          </a:solidFill>
        </p:spPr>
      </p:pic>
      <p:sp>
        <p:nvSpPr>
          <p:cNvPr id="51" name="Rectangle 50"/>
          <p:cNvSpPr/>
          <p:nvPr/>
        </p:nvSpPr>
        <p:spPr>
          <a:xfrm>
            <a:off x="6186332" y="470492"/>
            <a:ext cx="2879813" cy="369332"/>
          </a:xfrm>
          <a:prstGeom prst="rect">
            <a:avLst/>
          </a:prstGeom>
        </p:spPr>
        <p:txBody>
          <a:bodyPr wrap="square">
            <a:spAutoFit/>
          </a:bodyPr>
          <a:lstStyle/>
          <a:p>
            <a:pPr lvl="0"/>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a:cs typeface="Comic Sans MS"/>
              </a:rPr>
              <a:t>Multichannel Collimator</a:t>
            </a:r>
          </a:p>
        </p:txBody>
      </p:sp>
      <p:pic>
        <p:nvPicPr>
          <p:cNvPr id="52" name="Picture 22" descr="V:\prism\Documents\Conference\Compres\2011\bs.png"/>
          <p:cNvPicPr>
            <a:picLocks noChangeAspect="1" noChangeArrowheads="1"/>
          </p:cNvPicPr>
          <p:nvPr/>
        </p:nvPicPr>
        <p:blipFill>
          <a:blip r:embed="rId11" cstate="print"/>
          <a:srcRect/>
          <a:stretch>
            <a:fillRect/>
          </a:stretch>
        </p:blipFill>
        <p:spPr bwMode="auto">
          <a:xfrm>
            <a:off x="4537238" y="5437112"/>
            <a:ext cx="1357666" cy="952947"/>
          </a:xfrm>
          <a:prstGeom prst="rect">
            <a:avLst/>
          </a:prstGeom>
          <a:solidFill>
            <a:schemeClr val="accent6">
              <a:lumMod val="60000"/>
              <a:lumOff val="40000"/>
            </a:schemeClr>
          </a:solidFill>
        </p:spPr>
      </p:pic>
      <p:sp>
        <p:nvSpPr>
          <p:cNvPr id="53" name="Rectangle 52"/>
          <p:cNvSpPr/>
          <p:nvPr/>
        </p:nvSpPr>
        <p:spPr>
          <a:xfrm>
            <a:off x="3152550" y="3449180"/>
            <a:ext cx="2798272" cy="369332"/>
          </a:xfrm>
          <a:prstGeom prst="rect">
            <a:avLst/>
          </a:prstGeom>
        </p:spPr>
        <p:txBody>
          <a:bodyPr wrap="square">
            <a:spAutoFit/>
          </a:bodyPr>
          <a:lstStyle/>
          <a:p>
            <a:pPr lvl="0"/>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Brillouin spectroscopy</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pSp>
        <p:nvGrpSpPr>
          <p:cNvPr id="3" name="Group 2"/>
          <p:cNvGrpSpPr/>
          <p:nvPr/>
        </p:nvGrpSpPr>
        <p:grpSpPr>
          <a:xfrm>
            <a:off x="6080650" y="2829216"/>
            <a:ext cx="1873044" cy="556472"/>
            <a:chOff x="5670882" y="2425653"/>
            <a:chExt cx="1873044" cy="556472"/>
          </a:xfrm>
        </p:grpSpPr>
        <p:pic>
          <p:nvPicPr>
            <p:cNvPr id="48" name="Picture 4"/>
            <p:cNvPicPr>
              <a:picLocks noChangeAspect="1" noChangeArrowheads="1"/>
            </p:cNvPicPr>
            <p:nvPr/>
          </p:nvPicPr>
          <p:blipFill>
            <a:blip r:embed="rId12" cstate="print"/>
            <a:srcRect l="10833" t="27162" r="10833" b="55374"/>
            <a:stretch>
              <a:fillRect/>
            </a:stretch>
          </p:blipFill>
          <p:spPr bwMode="auto">
            <a:xfrm>
              <a:off x="5739998" y="2425653"/>
              <a:ext cx="1803928" cy="498959"/>
            </a:xfrm>
            <a:prstGeom prst="rect">
              <a:avLst/>
            </a:prstGeom>
            <a:noFill/>
            <a:ln w="9525">
              <a:noFill/>
              <a:miter lim="800000"/>
              <a:headEnd/>
              <a:tailEnd/>
            </a:ln>
          </p:spPr>
        </p:pic>
        <p:sp>
          <p:nvSpPr>
            <p:cNvPr id="54" name="TextBox 53"/>
            <p:cNvSpPr txBox="1"/>
            <p:nvPr/>
          </p:nvSpPr>
          <p:spPr>
            <a:xfrm>
              <a:off x="5670882" y="2720515"/>
              <a:ext cx="665648" cy="261610"/>
            </a:xfrm>
            <a:prstGeom prst="rect">
              <a:avLst/>
            </a:prstGeom>
            <a:noFill/>
          </p:spPr>
          <p:txBody>
            <a:bodyPr wrap="none" rtlCol="0">
              <a:spAutoFit/>
            </a:bodyPr>
            <a:lstStyle/>
            <a:p>
              <a:r>
                <a:rPr lang="en-US" sz="1050" b="1" dirty="0" smtClean="0"/>
                <a:t>150 </a:t>
              </a:r>
              <a:r>
                <a:rPr lang="en-US" sz="1050" b="1" dirty="0" err="1" smtClean="0"/>
                <a:t>GPa</a:t>
              </a:r>
              <a:endParaRPr lang="en-US" sz="1050" b="1" dirty="0"/>
            </a:p>
          </p:txBody>
        </p:sp>
      </p:grpSp>
      <p:pic>
        <p:nvPicPr>
          <p:cNvPr id="29" name="Picture 3" descr="IMG_0156"/>
          <p:cNvPicPr>
            <a:picLocks noChangeAspect="1" noChangeArrowheads="1"/>
          </p:cNvPicPr>
          <p:nvPr/>
        </p:nvPicPr>
        <p:blipFill rotWithShape="1">
          <a:blip r:embed="rId13">
            <a:extLst>
              <a:ext uri="{28A0092B-C50C-407E-A947-70E740481C1C}">
                <a14:useLocalDpi xmlns:a14="http://schemas.microsoft.com/office/drawing/2010/main" val="0"/>
              </a:ext>
            </a:extLst>
          </a:blip>
          <a:srcRect l="11658" t="5836" r="22041" b="13309"/>
          <a:stretch/>
        </p:blipFill>
        <p:spPr bwMode="auto">
          <a:xfrm>
            <a:off x="137271" y="873605"/>
            <a:ext cx="2677657" cy="2449036"/>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61"/>
          <p:cNvPicPr>
            <a:picLocks noChangeAspect="1" noChangeArrowheads="1"/>
          </p:cNvPicPr>
          <p:nvPr/>
        </p:nvPicPr>
        <p:blipFill>
          <a:blip r:embed="rId14">
            <a:extLst>
              <a:ext uri="{BEBA8EAE-BF5A-486C-A8C5-ECC9F3942E4B}">
                <a14:imgProps xmlns:a14="http://schemas.microsoft.com/office/drawing/2010/main">
                  <a14:imgLayer r:embed="rId1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30012" y="2226098"/>
            <a:ext cx="901004" cy="1102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2" descr="IMG_0166"/>
          <p:cNvPicPr>
            <a:picLocks noChangeAspect="1" noChangeArrowheads="1"/>
          </p:cNvPicPr>
          <p:nvPr/>
        </p:nvPicPr>
        <p:blipFill rotWithShape="1">
          <a:blip r:embed="rId16">
            <a:extLst>
              <a:ext uri="{28A0092B-C50C-407E-A947-70E740481C1C}">
                <a14:useLocalDpi xmlns:a14="http://schemas.microsoft.com/office/drawing/2010/main" val="0"/>
              </a:ext>
            </a:extLst>
          </a:blip>
          <a:srcRect l="36576" t="20993" r="17537" b="20864"/>
          <a:stretch/>
        </p:blipFill>
        <p:spPr bwMode="auto">
          <a:xfrm>
            <a:off x="137271" y="873606"/>
            <a:ext cx="942084" cy="895766"/>
          </a:xfrm>
          <a:prstGeom prst="rect">
            <a:avLst/>
          </a:prstGeom>
          <a:noFill/>
          <a:ln w="15875">
            <a:solidFill>
              <a:schemeClr val="accent5"/>
            </a:solidFill>
          </a:ln>
          <a:extLst>
            <a:ext uri="{909E8E84-426E-40dd-AFC4-6F175D3DCCD1}">
              <a14:hiddenFill xmlns="" xmlns:a14="http://schemas.microsoft.com/office/drawing/2010/main">
                <a:solidFill>
                  <a:srgbClr val="FFFFFF"/>
                </a:solidFill>
              </a14:hiddenFill>
            </a:ext>
          </a:extLst>
        </p:spPr>
      </p:pic>
      <p:sp>
        <p:nvSpPr>
          <p:cNvPr id="33" name="Rectangle 32"/>
          <p:cNvSpPr/>
          <p:nvPr/>
        </p:nvSpPr>
        <p:spPr>
          <a:xfrm>
            <a:off x="313113" y="477851"/>
            <a:ext cx="2347142" cy="369332"/>
          </a:xfrm>
          <a:prstGeom prst="rect">
            <a:avLst/>
          </a:prstGeom>
        </p:spPr>
        <p:txBody>
          <a:bodyPr wrap="none">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High T XES &amp; XRD</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4" name="Picture 33" descr="P1000680.JPG"/>
          <p:cNvPicPr>
            <a:picLocks noChangeAspect="1"/>
          </p:cNvPicPr>
          <p:nvPr/>
        </p:nvPicPr>
        <p:blipFill rotWithShape="1">
          <a:blip r:embed="rId17">
            <a:extLst>
              <a:ext uri="{28A0092B-C50C-407E-A947-70E740481C1C}">
                <a14:useLocalDpi xmlns:a14="http://schemas.microsoft.com/office/drawing/2010/main" val="0"/>
              </a:ext>
            </a:extLst>
          </a:blip>
          <a:srcRect l="10103" t="1" r="9267" b="3334"/>
          <a:stretch/>
        </p:blipFill>
        <p:spPr>
          <a:xfrm>
            <a:off x="6147542" y="3830397"/>
            <a:ext cx="2832244" cy="2546610"/>
          </a:xfrm>
          <a:prstGeom prst="rect">
            <a:avLst/>
          </a:prstGeom>
        </p:spPr>
      </p:pic>
      <p:sp>
        <p:nvSpPr>
          <p:cNvPr id="35" name="Rectangle 34"/>
          <p:cNvSpPr/>
          <p:nvPr/>
        </p:nvSpPr>
        <p:spPr>
          <a:xfrm>
            <a:off x="6096841" y="3457321"/>
            <a:ext cx="2930873" cy="369332"/>
          </a:xfrm>
          <a:prstGeom prst="rect">
            <a:avLst/>
          </a:prstGeom>
        </p:spPr>
        <p:txBody>
          <a:bodyPr wrap="none">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Laser ultrasonic with LH</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6" name="Picture 14"/>
          <p:cNvPicPr>
            <a:picLocks noChangeAspect="1" noChangeArrowheads="1"/>
          </p:cNvPicPr>
          <p:nvPr/>
        </p:nvPicPr>
        <p:blipFill>
          <a:blip r:embed="rId18"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147542" y="5421040"/>
            <a:ext cx="813679" cy="9546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19" cstate="print">
            <a:duotone>
              <a:prstClr val="black"/>
              <a:srgbClr val="D9C3A5">
                <a:tint val="50000"/>
                <a:satMod val="180000"/>
              </a:srgbClr>
            </a:duotone>
            <a:extLst>
              <a:ext uri="{28A0092B-C50C-407E-A947-70E740481C1C}">
                <a14:useLocalDpi xmlns:a14="http://schemas.microsoft.com/office/drawing/2010/main" val="0"/>
              </a:ext>
            </a:extLst>
          </a:blip>
          <a:srcRect l="7170" t="2085" r="51726" b="15381"/>
          <a:stretch/>
        </p:blipFill>
        <p:spPr bwMode="auto">
          <a:xfrm>
            <a:off x="6147542" y="3830397"/>
            <a:ext cx="774813" cy="852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323110" y="0"/>
            <a:ext cx="8153194"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Unique techniques available only at GSECARS</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4198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P:\dac_user\Photo\2014\P1000678.JPG"/>
          <p:cNvPicPr>
            <a:picLocks noChangeAspect="1" noChangeArrowheads="1"/>
          </p:cNvPicPr>
          <p:nvPr/>
        </p:nvPicPr>
        <p:blipFill>
          <a:blip r:embed="rId3" cstate="print"/>
          <a:srcRect/>
          <a:stretch>
            <a:fillRect/>
          </a:stretch>
        </p:blipFill>
        <p:spPr bwMode="auto">
          <a:xfrm>
            <a:off x="3124200" y="4038600"/>
            <a:ext cx="2743200" cy="2057400"/>
          </a:xfrm>
          <a:prstGeom prst="rect">
            <a:avLst/>
          </a:prstGeom>
          <a:noFill/>
        </p:spPr>
      </p:pic>
      <p:grpSp>
        <p:nvGrpSpPr>
          <p:cNvPr id="4" name="Group 3"/>
          <p:cNvGrpSpPr/>
          <p:nvPr/>
        </p:nvGrpSpPr>
        <p:grpSpPr>
          <a:xfrm>
            <a:off x="152400" y="1295400"/>
            <a:ext cx="3006725" cy="2255320"/>
            <a:chOff x="1447800" y="457200"/>
            <a:chExt cx="3006725" cy="2255320"/>
          </a:xfrm>
        </p:grpSpPr>
        <p:pic>
          <p:nvPicPr>
            <p:cNvPr id="2" name="Picture 2" descr="IMG_0416"/>
            <p:cNvPicPr>
              <a:picLocks noChangeAspect="1" noChangeArrowheads="1"/>
            </p:cNvPicPr>
            <p:nvPr/>
          </p:nvPicPr>
          <p:blipFill>
            <a:blip r:embed="rId4" cstate="print"/>
            <a:srcRect/>
            <a:stretch>
              <a:fillRect/>
            </a:stretch>
          </p:blipFill>
          <p:spPr bwMode="auto">
            <a:xfrm>
              <a:off x="1447800" y="457200"/>
              <a:ext cx="3006725" cy="2255320"/>
            </a:xfrm>
            <a:prstGeom prst="rect">
              <a:avLst/>
            </a:prstGeom>
            <a:noFill/>
          </p:spPr>
        </p:pic>
        <p:pic>
          <p:nvPicPr>
            <p:cNvPr id="3" name="Picture 3" descr="assembly"/>
            <p:cNvPicPr>
              <a:picLocks noChangeAspect="1" noChangeArrowheads="1"/>
            </p:cNvPicPr>
            <p:nvPr/>
          </p:nvPicPr>
          <p:blipFill>
            <a:blip r:embed="rId5" cstate="print">
              <a:clrChange>
                <a:clrFrom>
                  <a:srgbClr val="FFFFFF"/>
                </a:clrFrom>
                <a:clrTo>
                  <a:srgbClr val="FFFFFF">
                    <a:alpha val="0"/>
                  </a:srgbClr>
                </a:clrTo>
              </a:clrChange>
            </a:blip>
            <a:srcRect l="39024" t="3630" r="38020" b="3783"/>
            <a:stretch>
              <a:fillRect/>
            </a:stretch>
          </p:blipFill>
          <p:spPr bwMode="auto">
            <a:xfrm>
              <a:off x="2667000" y="990600"/>
              <a:ext cx="530014" cy="1351536"/>
            </a:xfrm>
            <a:prstGeom prst="rect">
              <a:avLst/>
            </a:prstGeom>
            <a:noFill/>
          </p:spPr>
        </p:pic>
      </p:grpSp>
      <p:pic>
        <p:nvPicPr>
          <p:cNvPr id="10" name="Picture 20"/>
          <p:cNvPicPr>
            <a:picLocks noChangeAspect="1" noChangeArrowheads="1"/>
          </p:cNvPicPr>
          <p:nvPr/>
        </p:nvPicPr>
        <p:blipFill>
          <a:blip r:embed="rId6" cstate="print"/>
          <a:srcRect/>
          <a:stretch>
            <a:fillRect/>
          </a:stretch>
        </p:blipFill>
        <p:spPr bwMode="auto">
          <a:xfrm>
            <a:off x="5063632" y="5440362"/>
            <a:ext cx="803768" cy="655638"/>
          </a:xfrm>
          <a:prstGeom prst="rect">
            <a:avLst/>
          </a:prstGeom>
          <a:noFill/>
          <a:ln w="9525">
            <a:noFill/>
            <a:miter lim="800000"/>
            <a:headEnd/>
            <a:tailEnd/>
          </a:ln>
          <a:effectLst/>
        </p:spPr>
      </p:pic>
      <p:sp>
        <p:nvSpPr>
          <p:cNvPr id="14" name="TextBox 13"/>
          <p:cNvSpPr txBox="1"/>
          <p:nvPr/>
        </p:nvSpPr>
        <p:spPr>
          <a:xfrm>
            <a:off x="609600" y="914400"/>
            <a:ext cx="2030620" cy="369332"/>
          </a:xfrm>
          <a:prstGeom prst="rect">
            <a:avLst/>
          </a:prstGeom>
          <a:noFill/>
        </p:spPr>
        <p:txBody>
          <a:bodyPr wrap="none" rtlCol="0">
            <a:spAutoFit/>
          </a:bodyPr>
          <a:lstStyle/>
          <a:p>
            <a:r>
              <a:rPr lang="en-US" b="1" dirty="0" smtClean="0">
                <a:solidFill>
                  <a:srgbClr val="0000FF"/>
                </a:solidFill>
              </a:rPr>
              <a:t>Gas-loading system</a:t>
            </a:r>
            <a:endParaRPr lang="en-US" b="1" dirty="0">
              <a:solidFill>
                <a:srgbClr val="0000FF"/>
              </a:solidFill>
            </a:endParaRPr>
          </a:p>
        </p:txBody>
      </p:sp>
      <p:sp>
        <p:nvSpPr>
          <p:cNvPr id="15" name="TextBox 14"/>
          <p:cNvSpPr txBox="1"/>
          <p:nvPr/>
        </p:nvSpPr>
        <p:spPr>
          <a:xfrm>
            <a:off x="6492483" y="852554"/>
            <a:ext cx="1813317" cy="369332"/>
          </a:xfrm>
          <a:prstGeom prst="rect">
            <a:avLst/>
          </a:prstGeom>
          <a:noFill/>
        </p:spPr>
        <p:txBody>
          <a:bodyPr wrap="none" rtlCol="0">
            <a:spAutoFit/>
          </a:bodyPr>
          <a:lstStyle/>
          <a:p>
            <a:r>
              <a:rPr lang="en-US" b="1" smtClean="0">
                <a:solidFill>
                  <a:srgbClr val="0000FF"/>
                </a:solidFill>
              </a:rPr>
              <a:t>Raman </a:t>
            </a:r>
            <a:r>
              <a:rPr lang="en-US" b="1" dirty="0" smtClean="0">
                <a:solidFill>
                  <a:srgbClr val="0000FF"/>
                </a:solidFill>
              </a:rPr>
              <a:t>system</a:t>
            </a:r>
            <a:endParaRPr lang="en-US" b="1" dirty="0">
              <a:solidFill>
                <a:srgbClr val="0000FF"/>
              </a:solidFill>
            </a:endParaRPr>
          </a:p>
        </p:txBody>
      </p:sp>
      <p:sp>
        <p:nvSpPr>
          <p:cNvPr id="16" name="TextBox 15"/>
          <p:cNvSpPr txBox="1"/>
          <p:nvPr/>
        </p:nvSpPr>
        <p:spPr>
          <a:xfrm>
            <a:off x="609600" y="3657600"/>
            <a:ext cx="1657698" cy="369332"/>
          </a:xfrm>
          <a:prstGeom prst="rect">
            <a:avLst/>
          </a:prstGeom>
          <a:noFill/>
        </p:spPr>
        <p:txBody>
          <a:bodyPr wrap="none" rtlCol="0">
            <a:spAutoFit/>
          </a:bodyPr>
          <a:lstStyle/>
          <a:p>
            <a:r>
              <a:rPr lang="en-US" b="1" dirty="0" smtClean="0">
                <a:solidFill>
                  <a:srgbClr val="0000FF"/>
                </a:solidFill>
              </a:rPr>
              <a:t>Preparation lab</a:t>
            </a:r>
            <a:endParaRPr lang="en-US" b="1" dirty="0">
              <a:solidFill>
                <a:srgbClr val="0000FF"/>
              </a:solidFill>
            </a:endParaRPr>
          </a:p>
        </p:txBody>
      </p:sp>
      <p:sp>
        <p:nvSpPr>
          <p:cNvPr id="17" name="TextBox 16"/>
          <p:cNvSpPr txBox="1"/>
          <p:nvPr/>
        </p:nvSpPr>
        <p:spPr>
          <a:xfrm>
            <a:off x="3202614" y="3630432"/>
            <a:ext cx="2518638" cy="369332"/>
          </a:xfrm>
          <a:prstGeom prst="rect">
            <a:avLst/>
          </a:prstGeom>
          <a:noFill/>
        </p:spPr>
        <p:txBody>
          <a:bodyPr wrap="none" rtlCol="0">
            <a:spAutoFit/>
          </a:bodyPr>
          <a:lstStyle/>
          <a:p>
            <a:r>
              <a:rPr lang="en-US" b="1">
                <a:solidFill>
                  <a:srgbClr val="0000FF"/>
                </a:solidFill>
              </a:rPr>
              <a:t>L</a:t>
            </a:r>
            <a:r>
              <a:rPr lang="en-US" b="1" smtClean="0">
                <a:solidFill>
                  <a:srgbClr val="0000FF"/>
                </a:solidFill>
              </a:rPr>
              <a:t>aser </a:t>
            </a:r>
            <a:r>
              <a:rPr lang="en-US" b="1" dirty="0" smtClean="0">
                <a:solidFill>
                  <a:srgbClr val="0000FF"/>
                </a:solidFill>
              </a:rPr>
              <a:t>heating/cutting</a:t>
            </a:r>
            <a:endParaRPr lang="en-US" b="1" dirty="0">
              <a:solidFill>
                <a:srgbClr val="0000FF"/>
              </a:solidFill>
            </a:endParaRPr>
          </a:p>
        </p:txBody>
      </p:sp>
      <p:pic>
        <p:nvPicPr>
          <p:cNvPr id="18" name="Picture 17" descr="IMG_0481"/>
          <p:cNvPicPr>
            <a:picLocks noChangeAspect="1" noChangeArrowheads="1"/>
          </p:cNvPicPr>
          <p:nvPr/>
        </p:nvPicPr>
        <p:blipFill>
          <a:blip r:embed="rId7" cstate="print"/>
          <a:srcRect l="7756" t="3448" r="7680" b="3218"/>
          <a:stretch>
            <a:fillRect/>
          </a:stretch>
        </p:blipFill>
        <p:spPr bwMode="auto">
          <a:xfrm>
            <a:off x="3200400" y="1314062"/>
            <a:ext cx="2667000" cy="2209800"/>
          </a:xfrm>
          <a:prstGeom prst="rect">
            <a:avLst/>
          </a:prstGeom>
          <a:noFill/>
          <a:ln w="9525">
            <a:noFill/>
            <a:miter lim="800000"/>
            <a:headEnd/>
            <a:tailEnd/>
          </a:ln>
        </p:spPr>
      </p:pic>
      <p:sp>
        <p:nvSpPr>
          <p:cNvPr id="19" name="TextBox 18"/>
          <p:cNvSpPr txBox="1"/>
          <p:nvPr/>
        </p:nvSpPr>
        <p:spPr>
          <a:xfrm>
            <a:off x="3581400" y="865359"/>
            <a:ext cx="1875065" cy="369332"/>
          </a:xfrm>
          <a:prstGeom prst="rect">
            <a:avLst/>
          </a:prstGeom>
          <a:noFill/>
        </p:spPr>
        <p:txBody>
          <a:bodyPr wrap="none" rtlCol="0">
            <a:spAutoFit/>
          </a:bodyPr>
          <a:lstStyle/>
          <a:p>
            <a:r>
              <a:rPr lang="en-US" b="1" dirty="0" smtClean="0">
                <a:solidFill>
                  <a:srgbClr val="0000FF"/>
                </a:solidFill>
              </a:rPr>
              <a:t>Cryogenic loading</a:t>
            </a:r>
            <a:endParaRPr lang="en-US" b="1" dirty="0">
              <a:solidFill>
                <a:srgbClr val="0000FF"/>
              </a:solidFill>
            </a:endParaRPr>
          </a:p>
        </p:txBody>
      </p:sp>
      <p:pic>
        <p:nvPicPr>
          <p:cNvPr id="50179" name="Picture 3" descr="P:\dac_user\Photo\2014\P1000676.JPG"/>
          <p:cNvPicPr>
            <a:picLocks noChangeAspect="1" noChangeArrowheads="1"/>
          </p:cNvPicPr>
          <p:nvPr/>
        </p:nvPicPr>
        <p:blipFill>
          <a:blip r:embed="rId8" cstate="print"/>
          <a:srcRect/>
          <a:stretch>
            <a:fillRect/>
          </a:stretch>
        </p:blipFill>
        <p:spPr bwMode="auto">
          <a:xfrm>
            <a:off x="152400" y="4038600"/>
            <a:ext cx="2743200" cy="2057400"/>
          </a:xfrm>
          <a:prstGeom prst="rect">
            <a:avLst/>
          </a:prstGeom>
          <a:noFill/>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19978" t="-256" r="5262" b="-366"/>
          <a:stretch/>
        </p:blipFill>
        <p:spPr>
          <a:xfrm>
            <a:off x="5971093" y="1314062"/>
            <a:ext cx="2954250" cy="2236658"/>
          </a:xfrm>
          <a:prstGeom prst="rect">
            <a:avLst/>
          </a:prstGeom>
        </p:spPr>
      </p:pic>
      <p:sp>
        <p:nvSpPr>
          <p:cNvPr id="21" name="TextBox 20"/>
          <p:cNvSpPr txBox="1"/>
          <p:nvPr/>
        </p:nvSpPr>
        <p:spPr>
          <a:xfrm>
            <a:off x="6400683" y="3642896"/>
            <a:ext cx="1976823" cy="338554"/>
          </a:xfrm>
          <a:prstGeom prst="rect">
            <a:avLst/>
          </a:prstGeom>
          <a:noFill/>
        </p:spPr>
        <p:txBody>
          <a:bodyPr wrap="none" rtlCol="0">
            <a:spAutoFit/>
          </a:bodyPr>
          <a:lstStyle/>
          <a:p>
            <a:r>
              <a:rPr lang="en-US" sz="1600" b="1" dirty="0" smtClean="0">
                <a:solidFill>
                  <a:srgbClr val="0000FF"/>
                </a:solidFill>
              </a:rPr>
              <a:t>Micro-manipulator</a:t>
            </a:r>
            <a:endParaRPr lang="en-US" sz="1600" b="1" dirty="0">
              <a:solidFill>
                <a:srgbClr val="0000FF"/>
              </a:solidFill>
            </a:endParaRPr>
          </a:p>
        </p:txBody>
      </p:sp>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5046" r="4946"/>
          <a:stretch/>
        </p:blipFill>
        <p:spPr>
          <a:xfrm>
            <a:off x="5971093" y="4019008"/>
            <a:ext cx="2954250" cy="2076992"/>
          </a:xfrm>
          <a:prstGeom prst="rect">
            <a:avLst/>
          </a:prstGeom>
        </p:spPr>
      </p:pic>
      <p:sp>
        <p:nvSpPr>
          <p:cNvPr id="20" name="TextBox 19"/>
          <p:cNvSpPr txBox="1"/>
          <p:nvPr/>
        </p:nvSpPr>
        <p:spPr>
          <a:xfrm>
            <a:off x="1636607" y="-5136"/>
            <a:ext cx="5650907"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Supporting equipment</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0123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571500" y="621268"/>
            <a:ext cx="8229600" cy="369332"/>
          </a:xfrm>
          <a:prstGeom prst="rect">
            <a:avLst/>
          </a:prstGeom>
          <a:noFill/>
          <a:ln w="9525">
            <a:noFill/>
            <a:miter lim="800000"/>
            <a:headEnd/>
            <a:tailEnd/>
          </a:ln>
          <a:effectLst/>
        </p:spPr>
        <p:txBody>
          <a:bodyPr wrap="square" anchor="ctr">
            <a:spAutoFit/>
          </a:bodyPr>
          <a:lstStyle/>
          <a:p>
            <a:pPr algn="ctr"/>
            <a:r>
              <a:rPr lang="en-US" b="1" i="1" dirty="0" smtClean="0"/>
              <a:t>Vitali Prakapenka, Sergey </a:t>
            </a:r>
            <a:r>
              <a:rPr lang="en-US" b="1" i="1" dirty="0" err="1" smtClean="0"/>
              <a:t>Tkachev</a:t>
            </a:r>
            <a:r>
              <a:rPr lang="en-US" b="1" i="1" dirty="0" smtClean="0"/>
              <a:t>, </a:t>
            </a:r>
            <a:r>
              <a:rPr lang="en-US" b="1" i="1" dirty="0" err="1"/>
              <a:t>Dongzhou</a:t>
            </a:r>
            <a:r>
              <a:rPr lang="en-US" b="1" i="1" dirty="0"/>
              <a:t> Zhang </a:t>
            </a:r>
            <a:r>
              <a:rPr lang="en-US" b="1" i="1" dirty="0" smtClean="0"/>
              <a:t>&amp; </a:t>
            </a:r>
            <a:r>
              <a:rPr lang="en-US" b="1" i="1" dirty="0" err="1" smtClean="0"/>
              <a:t>Eran</a:t>
            </a:r>
            <a:r>
              <a:rPr lang="en-US" b="1" i="1" dirty="0" smtClean="0"/>
              <a:t> Greenberg</a:t>
            </a:r>
            <a:endParaRPr lang="en-US" b="1" i="1" dirty="0"/>
          </a:p>
        </p:txBody>
      </p:sp>
      <p:pic>
        <p:nvPicPr>
          <p:cNvPr id="4" name="Picture 3"/>
          <p:cNvPicPr>
            <a:picLocks noChangeAspect="1"/>
          </p:cNvPicPr>
          <p:nvPr/>
        </p:nvPicPr>
        <p:blipFill>
          <a:blip r:embed="rId3"/>
          <a:stretch>
            <a:fillRect/>
          </a:stretch>
        </p:blipFill>
        <p:spPr>
          <a:xfrm>
            <a:off x="1218148" y="990599"/>
            <a:ext cx="6706652" cy="5486401"/>
          </a:xfrm>
          <a:prstGeom prst="rect">
            <a:avLst/>
          </a:prstGeom>
        </p:spPr>
      </p:pic>
      <p:sp>
        <p:nvSpPr>
          <p:cNvPr id="5" name="TextBox 4"/>
          <p:cNvSpPr txBox="1"/>
          <p:nvPr/>
        </p:nvSpPr>
        <p:spPr>
          <a:xfrm>
            <a:off x="407096" y="0"/>
            <a:ext cx="8328755" cy="58477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Diamond Anvil Cell Program at GSECARS</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364348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PT-Earth"/>
          <p:cNvPicPr>
            <a:picLocks noChangeAspect="1" noChangeArrowheads="1"/>
          </p:cNvPicPr>
          <p:nvPr/>
        </p:nvPicPr>
        <p:blipFill>
          <a:blip r:embed="rId3" cstate="print">
            <a:clrChange>
              <a:clrFrom>
                <a:srgbClr val="EDEDED"/>
              </a:clrFrom>
              <a:clrTo>
                <a:srgbClr val="EDEDED">
                  <a:alpha val="0"/>
                </a:srgbClr>
              </a:clrTo>
            </a:clrChange>
          </a:blip>
          <a:srcRect/>
          <a:stretch>
            <a:fillRect/>
          </a:stretch>
        </p:blipFill>
        <p:spPr bwMode="auto">
          <a:xfrm rot="60000">
            <a:off x="47459" y="665958"/>
            <a:ext cx="5694052" cy="5488433"/>
          </a:xfrm>
          <a:prstGeom prst="rect">
            <a:avLst/>
          </a:prstGeom>
          <a:noFill/>
          <a:ln w="9525">
            <a:noFill/>
            <a:miter lim="800000"/>
            <a:headEnd/>
            <a:tailEnd/>
          </a:ln>
        </p:spPr>
      </p:pic>
      <p:sp>
        <p:nvSpPr>
          <p:cNvPr id="14" name="Rectangle 3"/>
          <p:cNvSpPr>
            <a:spLocks noChangeArrowheads="1"/>
          </p:cNvSpPr>
          <p:nvPr/>
        </p:nvSpPr>
        <p:spPr bwMode="auto">
          <a:xfrm>
            <a:off x="1169582" y="1118191"/>
            <a:ext cx="3094074" cy="4155558"/>
          </a:xfrm>
          <a:prstGeom prst="rect">
            <a:avLst/>
          </a:prstGeom>
          <a:gradFill flip="none" rotWithShape="1">
            <a:gsLst>
              <a:gs pos="0">
                <a:srgbClr val="CC0099">
                  <a:alpha val="37000"/>
                </a:srgbClr>
              </a:gs>
              <a:gs pos="100000">
                <a:schemeClr val="bg1">
                  <a:alpha val="22000"/>
                </a:schemeClr>
              </a:gs>
            </a:gsLst>
            <a:path path="circle">
              <a:fillToRect r="100000" b="100000"/>
            </a:path>
            <a:tileRect l="-100000" t="-100000"/>
          </a:gradFill>
          <a:ln w="9525">
            <a:noFill/>
            <a:miter lim="800000"/>
            <a:headEnd/>
            <a:tailEnd/>
          </a:ln>
        </p:spPr>
        <p:txBody>
          <a:bodyPr wrap="none" anchor="ctr"/>
          <a:lstStyle/>
          <a:p>
            <a:endParaRPr lang="en-US"/>
          </a:p>
        </p:txBody>
      </p:sp>
      <p:sp>
        <p:nvSpPr>
          <p:cNvPr id="15" name="Text Box 6"/>
          <p:cNvSpPr txBox="1">
            <a:spLocks noChangeArrowheads="1"/>
          </p:cNvSpPr>
          <p:nvPr/>
        </p:nvSpPr>
        <p:spPr bwMode="auto">
          <a:xfrm>
            <a:off x="1372695" y="2565519"/>
            <a:ext cx="762000" cy="400110"/>
          </a:xfrm>
          <a:prstGeom prst="rect">
            <a:avLst/>
          </a:prstGeom>
          <a:noFill/>
          <a:ln w="9525">
            <a:noFill/>
            <a:miter lim="800000"/>
            <a:headEnd/>
            <a:tailEnd/>
          </a:ln>
        </p:spPr>
        <p:txBody>
          <a:bodyPr wrap="square">
            <a:spAutoFit/>
          </a:bodyPr>
          <a:lstStyle/>
          <a:p>
            <a:pPr>
              <a:spcBef>
                <a:spcPct val="50000"/>
              </a:spcBef>
            </a:pPr>
            <a:r>
              <a:rPr lang="en-US" sz="2000" b="1" dirty="0">
                <a:solidFill>
                  <a:srgbClr val="FF0000"/>
                </a:solidFill>
              </a:rPr>
              <a:t>DAC</a:t>
            </a:r>
          </a:p>
        </p:txBody>
      </p:sp>
      <p:sp>
        <p:nvSpPr>
          <p:cNvPr id="16" name="Text Box 7"/>
          <p:cNvSpPr txBox="1">
            <a:spLocks noChangeArrowheads="1"/>
          </p:cNvSpPr>
          <p:nvPr/>
        </p:nvSpPr>
        <p:spPr bwMode="auto">
          <a:xfrm>
            <a:off x="-1" y="6232348"/>
            <a:ext cx="1406563" cy="276999"/>
          </a:xfrm>
          <a:prstGeom prst="rect">
            <a:avLst/>
          </a:prstGeom>
          <a:noFill/>
          <a:ln w="9525">
            <a:noFill/>
            <a:miter lim="800000"/>
            <a:headEnd/>
            <a:tailEnd/>
          </a:ln>
        </p:spPr>
        <p:txBody>
          <a:bodyPr wrap="square">
            <a:spAutoFit/>
          </a:bodyPr>
          <a:lstStyle/>
          <a:p>
            <a:pPr>
              <a:spcBef>
                <a:spcPct val="50000"/>
              </a:spcBef>
            </a:pPr>
            <a:r>
              <a:rPr lang="en-US" sz="1200" b="0" dirty="0" err="1">
                <a:solidFill>
                  <a:schemeClr val="tx1"/>
                </a:solidFill>
              </a:rPr>
              <a:t>R.Wenk</a:t>
            </a:r>
            <a:r>
              <a:rPr lang="en-US" sz="1200" b="0" dirty="0">
                <a:solidFill>
                  <a:schemeClr val="tx1"/>
                </a:solidFill>
              </a:rPr>
              <a:t>, 2005</a:t>
            </a:r>
          </a:p>
        </p:txBody>
      </p:sp>
      <p:pic>
        <p:nvPicPr>
          <p:cNvPr id="17" name="Picture 9" descr="seismology_energy_wav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63073" y="304800"/>
            <a:ext cx="2799927" cy="2736127"/>
          </a:xfrm>
          <a:prstGeom prst="rect">
            <a:avLst/>
          </a:prstGeom>
          <a:noFill/>
          <a:ln w="9525">
            <a:noFill/>
            <a:miter lim="800000"/>
            <a:headEnd/>
            <a:tailEnd/>
          </a:ln>
        </p:spPr>
      </p:pic>
      <p:sp>
        <p:nvSpPr>
          <p:cNvPr id="18" name="Rectangle 17"/>
          <p:cNvSpPr/>
          <p:nvPr/>
        </p:nvSpPr>
        <p:spPr>
          <a:xfrm>
            <a:off x="5082540" y="3040016"/>
            <a:ext cx="4038600" cy="3323987"/>
          </a:xfrm>
          <a:prstGeom prst="rect">
            <a:avLst/>
          </a:prstGeom>
        </p:spPr>
        <p:txBody>
          <a:bodyPr wrap="square">
            <a:spAutoFit/>
          </a:bodyPr>
          <a:lstStyle/>
          <a:p>
            <a:pPr>
              <a:buFont typeface="Arial" pitchFamily="34" charset="0"/>
              <a:buChar char="•"/>
            </a:pPr>
            <a:r>
              <a:rPr lang="en-US" sz="1400" b="1" i="1" dirty="0" smtClean="0">
                <a:solidFill>
                  <a:srgbClr val="800000"/>
                </a:solidFill>
              </a:rPr>
              <a:t>Most of what we know about the structure of the Earth's deep interior comes from the study of seismic wave velocities </a:t>
            </a:r>
          </a:p>
          <a:p>
            <a:pPr>
              <a:buFont typeface="Arial" pitchFamily="34" charset="0"/>
              <a:buChar char="•"/>
            </a:pPr>
            <a:endParaRPr lang="en-US" sz="1400" b="1" i="1" dirty="0" smtClean="0">
              <a:solidFill>
                <a:srgbClr val="800000"/>
              </a:solidFill>
            </a:endParaRPr>
          </a:p>
          <a:p>
            <a:pPr>
              <a:buFont typeface="Arial" pitchFamily="34" charset="0"/>
              <a:buChar char="•"/>
            </a:pPr>
            <a:r>
              <a:rPr lang="en-US" sz="1400" b="1" i="1" dirty="0" smtClean="0">
                <a:solidFill>
                  <a:srgbClr val="800000"/>
                </a:solidFill>
              </a:rPr>
              <a:t>In order to interpret such measurements in terms of mineralogical/compositional models of the Earth's interior, data on the physical and chemical properties of minerals at high pressures and temperatures are essential</a:t>
            </a:r>
          </a:p>
          <a:p>
            <a:pPr>
              <a:buFont typeface="Arial" pitchFamily="34" charset="0"/>
              <a:buChar char="•"/>
            </a:pPr>
            <a:endParaRPr lang="en-US" sz="1400" b="1" i="1" dirty="0" smtClean="0">
              <a:solidFill>
                <a:srgbClr val="800000"/>
              </a:solidFill>
            </a:endParaRPr>
          </a:p>
          <a:p>
            <a:pPr>
              <a:buFont typeface="Arial" pitchFamily="34" charset="0"/>
              <a:buChar char="•"/>
            </a:pPr>
            <a:r>
              <a:rPr lang="en-US" sz="1400" b="1" i="1" dirty="0" smtClean="0">
                <a:solidFill>
                  <a:srgbClr val="800000"/>
                </a:solidFill>
              </a:rPr>
              <a:t>Knowledge of thermodynamics, phase </a:t>
            </a:r>
            <a:r>
              <a:rPr lang="en-US" sz="1400" b="1" i="1" dirty="0" err="1" smtClean="0">
                <a:solidFill>
                  <a:srgbClr val="800000"/>
                </a:solidFill>
              </a:rPr>
              <a:t>equilibria</a:t>
            </a:r>
            <a:r>
              <a:rPr lang="en-US" sz="1400" b="1" i="1" dirty="0" smtClean="0">
                <a:solidFill>
                  <a:srgbClr val="800000"/>
                </a:solidFill>
              </a:rPr>
              <a:t>, crystal chemistry, crystallography, </a:t>
            </a:r>
            <a:r>
              <a:rPr lang="en-US" sz="1400" b="1" i="1" dirty="0" err="1" smtClean="0">
                <a:solidFill>
                  <a:srgbClr val="800000"/>
                </a:solidFill>
              </a:rPr>
              <a:t>rheology</a:t>
            </a:r>
            <a:r>
              <a:rPr lang="en-US" sz="1400" b="1" i="1" dirty="0" smtClean="0">
                <a:solidFill>
                  <a:srgbClr val="800000"/>
                </a:solidFill>
              </a:rPr>
              <a:t>, diffusion and heat transport are required to characterize the structure and dynamics of the Earth's deep interior</a:t>
            </a:r>
            <a:endParaRPr lang="en-US" sz="1400" b="1" i="1" dirty="0">
              <a:solidFill>
                <a:srgbClr val="800000"/>
              </a:solidFill>
            </a:endParaRPr>
          </a:p>
        </p:txBody>
      </p:sp>
      <p:sp>
        <p:nvSpPr>
          <p:cNvPr id="19" name="Rectangle 18"/>
          <p:cNvSpPr/>
          <p:nvPr/>
        </p:nvSpPr>
        <p:spPr>
          <a:xfrm>
            <a:off x="6308218" y="-53359"/>
            <a:ext cx="2812921" cy="400110"/>
          </a:xfrm>
          <a:prstGeom prst="rect">
            <a:avLst/>
          </a:prstGeom>
        </p:spPr>
        <p:txBody>
          <a:bodyPr wrap="square">
            <a:spAutoFit/>
          </a:bodyPr>
          <a:lstStyle/>
          <a:p>
            <a:pPr algn="r"/>
            <a:r>
              <a:rPr lang="en-US" sz="1000" b="1" dirty="0" smtClean="0"/>
              <a:t>The world’s deepest borehole in Sakhalin is 12,345 m (40,502 ft)</a:t>
            </a:r>
            <a:endParaRPr lang="en-US" sz="1000" b="1" dirty="0"/>
          </a:p>
        </p:txBody>
      </p:sp>
      <p:sp>
        <p:nvSpPr>
          <p:cNvPr id="12" name="TextBox 11"/>
          <p:cNvSpPr txBox="1"/>
          <p:nvPr/>
        </p:nvSpPr>
        <p:spPr>
          <a:xfrm>
            <a:off x="30480" y="-4211"/>
            <a:ext cx="5917005"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interior structure of the Earth</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7329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250115" y="4191000"/>
            <a:ext cx="3331285" cy="2031325"/>
          </a:xfrm>
          <a:prstGeom prst="rect">
            <a:avLst/>
          </a:prstGeom>
          <a:noFill/>
          <a:ln w="9525">
            <a:noFill/>
            <a:miter lim="800000"/>
            <a:headEnd/>
            <a:tailEnd/>
          </a:ln>
          <a:effectLst/>
        </p:spPr>
        <p:txBody>
          <a:bodyPr wrap="square">
            <a:spAutoFit/>
          </a:bodyPr>
          <a:lstStyle/>
          <a:p>
            <a:r>
              <a:rPr lang="en-US" b="1" i="1" dirty="0" smtClean="0">
                <a:solidFill>
                  <a:srgbClr val="0070C0"/>
                </a:solidFill>
              </a:rPr>
              <a:t>X-ray energy 5-80 </a:t>
            </a:r>
            <a:r>
              <a:rPr lang="en-US" b="1" i="1" dirty="0" err="1" smtClean="0">
                <a:solidFill>
                  <a:srgbClr val="0070C0"/>
                </a:solidFill>
              </a:rPr>
              <a:t>keV</a:t>
            </a:r>
            <a:endParaRPr lang="en-US" b="1" i="1" dirty="0" smtClean="0">
              <a:solidFill>
                <a:srgbClr val="0070C0"/>
              </a:solidFill>
            </a:endParaRPr>
          </a:p>
          <a:p>
            <a:r>
              <a:rPr lang="en-US" b="1" i="1" dirty="0" smtClean="0">
                <a:solidFill>
                  <a:srgbClr val="0070C0"/>
                </a:solidFill>
              </a:rPr>
              <a:t> beam size ~3 µm</a:t>
            </a:r>
          </a:p>
          <a:p>
            <a:endParaRPr lang="en-US" b="1" i="1" dirty="0" smtClean="0">
              <a:solidFill>
                <a:srgbClr val="0070C0"/>
              </a:solidFill>
            </a:endParaRPr>
          </a:p>
          <a:p>
            <a:r>
              <a:rPr lang="en-US" b="1" i="1" dirty="0" smtClean="0">
                <a:solidFill>
                  <a:srgbClr val="002060"/>
                </a:solidFill>
              </a:rPr>
              <a:t>XRD, </a:t>
            </a:r>
            <a:r>
              <a:rPr lang="en-US" b="1" i="1" dirty="0" err="1" smtClean="0">
                <a:solidFill>
                  <a:srgbClr val="002060"/>
                </a:solidFill>
              </a:rPr>
              <a:t>sXRD</a:t>
            </a:r>
            <a:r>
              <a:rPr lang="en-US" b="1" i="1" dirty="0" smtClean="0">
                <a:solidFill>
                  <a:srgbClr val="002060"/>
                </a:solidFill>
              </a:rPr>
              <a:t>, XES</a:t>
            </a:r>
          </a:p>
          <a:p>
            <a:r>
              <a:rPr lang="en-US" b="1" i="1" dirty="0" smtClean="0">
                <a:solidFill>
                  <a:srgbClr val="002060"/>
                </a:solidFill>
              </a:rPr>
              <a:t>on-line laser heating,</a:t>
            </a:r>
          </a:p>
          <a:p>
            <a:r>
              <a:rPr lang="en-US" b="1" i="1" dirty="0" smtClean="0">
                <a:solidFill>
                  <a:srgbClr val="002060"/>
                </a:solidFill>
              </a:rPr>
              <a:t>Raman and</a:t>
            </a:r>
          </a:p>
          <a:p>
            <a:r>
              <a:rPr lang="en-US" b="1" i="1" dirty="0" smtClean="0">
                <a:solidFill>
                  <a:srgbClr val="002060"/>
                </a:solidFill>
              </a:rPr>
              <a:t>VIS-IR spectroscopy</a:t>
            </a:r>
            <a:endParaRPr lang="en-US" b="1" i="1" dirty="0">
              <a:solidFill>
                <a:srgbClr val="002060"/>
              </a:solidFill>
            </a:endParaRPr>
          </a:p>
        </p:txBody>
      </p:sp>
      <p:sp>
        <p:nvSpPr>
          <p:cNvPr id="5" name="TextBox 4"/>
          <p:cNvSpPr txBox="1"/>
          <p:nvPr/>
        </p:nvSpPr>
        <p:spPr>
          <a:xfrm>
            <a:off x="0" y="0"/>
            <a:ext cx="8839200" cy="830997"/>
          </a:xfrm>
          <a:prstGeom prst="rect">
            <a:avLst/>
          </a:prstGeom>
          <a:noFill/>
        </p:spPr>
        <p:txBody>
          <a:bodyPr wrap="square" rtlCol="0">
            <a:spAutoFit/>
          </a:bodyPr>
          <a:lstStyle/>
          <a:p>
            <a:pPr algn="ctr"/>
            <a:r>
              <a:rPr lang="en-US" sz="2400" b="1" dirty="0" smtClean="0">
                <a:latin typeface="Comic Sans MS" pitchFamily="66" charset="0"/>
              </a:rPr>
              <a:t>Five optical focal points (x-ray, lasers, spectroscopy)</a:t>
            </a:r>
          </a:p>
          <a:p>
            <a:pPr algn="ctr"/>
            <a:r>
              <a:rPr lang="en-US" sz="2400" b="1" dirty="0" smtClean="0">
                <a:latin typeface="Comic Sans MS" pitchFamily="66" charset="0"/>
              </a:rPr>
              <a:t> are aligned with precision better than 1 µm in the DAC</a:t>
            </a:r>
            <a:endParaRPr lang="en-US" sz="2400" b="1" dirty="0">
              <a:latin typeface="Comic Sans MS" pitchFamily="66" charset="0"/>
            </a:endParaRPr>
          </a:p>
        </p:txBody>
      </p:sp>
      <p:sp>
        <p:nvSpPr>
          <p:cNvPr id="11" name="Text Box 3"/>
          <p:cNvSpPr txBox="1">
            <a:spLocks noChangeArrowheads="1"/>
          </p:cNvSpPr>
          <p:nvPr/>
        </p:nvSpPr>
        <p:spPr bwMode="auto">
          <a:xfrm>
            <a:off x="3200400" y="4494074"/>
            <a:ext cx="2962274" cy="1754326"/>
          </a:xfrm>
          <a:prstGeom prst="rect">
            <a:avLst/>
          </a:prstGeom>
          <a:noFill/>
          <a:ln w="9525">
            <a:noFill/>
            <a:miter lim="800000"/>
            <a:headEnd/>
            <a:tailEnd/>
          </a:ln>
          <a:effectLst/>
        </p:spPr>
        <p:txBody>
          <a:bodyPr wrap="square">
            <a:spAutoFit/>
          </a:bodyPr>
          <a:lstStyle/>
          <a:p>
            <a:r>
              <a:rPr lang="en-US" b="1" i="1" dirty="0" smtClean="0">
                <a:solidFill>
                  <a:srgbClr val="0070C0"/>
                </a:solidFill>
              </a:rPr>
              <a:t>X-ray energy 5-80 </a:t>
            </a:r>
            <a:r>
              <a:rPr lang="en-US" b="1" i="1" dirty="0" err="1" smtClean="0">
                <a:solidFill>
                  <a:srgbClr val="0070C0"/>
                </a:solidFill>
              </a:rPr>
              <a:t>keV</a:t>
            </a:r>
            <a:endParaRPr lang="en-US" b="1" i="1" dirty="0">
              <a:solidFill>
                <a:srgbClr val="0070C0"/>
              </a:solidFill>
            </a:endParaRPr>
          </a:p>
          <a:p>
            <a:r>
              <a:rPr lang="en-US" b="1" i="1" dirty="0" smtClean="0">
                <a:solidFill>
                  <a:srgbClr val="0070C0"/>
                </a:solidFill>
              </a:rPr>
              <a:t>beam size ~6 x 12 µm</a:t>
            </a:r>
          </a:p>
          <a:p>
            <a:endParaRPr lang="en-US" b="1" i="1" dirty="0" smtClean="0">
              <a:solidFill>
                <a:srgbClr val="0070C0"/>
              </a:solidFill>
            </a:endParaRPr>
          </a:p>
          <a:p>
            <a:r>
              <a:rPr lang="en-US" b="1" i="1" dirty="0" smtClean="0">
                <a:solidFill>
                  <a:srgbClr val="002060"/>
                </a:solidFill>
              </a:rPr>
              <a:t>XRD,  </a:t>
            </a:r>
            <a:r>
              <a:rPr lang="en-US" b="1" i="1" dirty="0" err="1" smtClean="0">
                <a:solidFill>
                  <a:srgbClr val="002060"/>
                </a:solidFill>
              </a:rPr>
              <a:t>sXRD</a:t>
            </a:r>
            <a:endParaRPr lang="en-US" b="1" i="1" dirty="0" smtClean="0">
              <a:solidFill>
                <a:srgbClr val="002060"/>
              </a:solidFill>
            </a:endParaRPr>
          </a:p>
          <a:p>
            <a:r>
              <a:rPr lang="en-US" b="1" i="1" dirty="0" smtClean="0">
                <a:solidFill>
                  <a:srgbClr val="002060"/>
                </a:solidFill>
              </a:rPr>
              <a:t>on-line Brillouin, Raman</a:t>
            </a:r>
          </a:p>
          <a:p>
            <a:r>
              <a:rPr lang="en-US" b="1" i="1" dirty="0" smtClean="0">
                <a:solidFill>
                  <a:srgbClr val="002060"/>
                </a:solidFill>
              </a:rPr>
              <a:t>VIS-IR spectroscopy</a:t>
            </a:r>
            <a:endParaRPr lang="en-US" b="1" i="1" dirty="0">
              <a:solidFill>
                <a:srgbClr val="00206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571894"/>
            <a:ext cx="3288940" cy="24667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9113" y="1802268"/>
            <a:ext cx="2959100" cy="22193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611867"/>
            <a:ext cx="3208351" cy="2406263"/>
          </a:xfrm>
          <a:prstGeom prst="rect">
            <a:avLst/>
          </a:prstGeom>
        </p:spPr>
      </p:pic>
      <p:sp>
        <p:nvSpPr>
          <p:cNvPr id="13" name="Text Box 3"/>
          <p:cNvSpPr txBox="1">
            <a:spLocks noChangeArrowheads="1"/>
          </p:cNvSpPr>
          <p:nvPr/>
        </p:nvSpPr>
        <p:spPr bwMode="auto">
          <a:xfrm>
            <a:off x="6177579" y="4138571"/>
            <a:ext cx="2971800" cy="2031325"/>
          </a:xfrm>
          <a:prstGeom prst="rect">
            <a:avLst/>
          </a:prstGeom>
          <a:noFill/>
          <a:ln w="9525">
            <a:noFill/>
            <a:miter lim="800000"/>
            <a:headEnd/>
            <a:tailEnd/>
          </a:ln>
          <a:effectLst/>
        </p:spPr>
        <p:txBody>
          <a:bodyPr wrap="square">
            <a:spAutoFit/>
          </a:bodyPr>
          <a:lstStyle/>
          <a:p>
            <a:r>
              <a:rPr lang="en-US" b="1" i="1" dirty="0" smtClean="0">
                <a:solidFill>
                  <a:srgbClr val="0070C0"/>
                </a:solidFill>
              </a:rPr>
              <a:t>X-ray energy 15, 28.6 </a:t>
            </a:r>
            <a:r>
              <a:rPr lang="en-US" b="1" i="1" dirty="0" err="1" smtClean="0">
                <a:solidFill>
                  <a:srgbClr val="0070C0"/>
                </a:solidFill>
              </a:rPr>
              <a:t>keV</a:t>
            </a:r>
            <a:endParaRPr lang="en-US" b="1" i="1" dirty="0">
              <a:solidFill>
                <a:srgbClr val="0070C0"/>
              </a:solidFill>
            </a:endParaRPr>
          </a:p>
          <a:p>
            <a:r>
              <a:rPr lang="en-US" b="1" i="1" dirty="0" smtClean="0">
                <a:solidFill>
                  <a:srgbClr val="0070C0"/>
                </a:solidFill>
              </a:rPr>
              <a:t>beam size ~ 15 µm</a:t>
            </a:r>
          </a:p>
          <a:p>
            <a:endParaRPr lang="en-US" b="1" i="1" dirty="0" smtClean="0">
              <a:solidFill>
                <a:srgbClr val="0070C0"/>
              </a:solidFill>
            </a:endParaRPr>
          </a:p>
          <a:p>
            <a:r>
              <a:rPr lang="en-US" b="1" i="1" dirty="0" smtClean="0">
                <a:solidFill>
                  <a:srgbClr val="002060"/>
                </a:solidFill>
              </a:rPr>
              <a:t> </a:t>
            </a:r>
            <a:r>
              <a:rPr lang="en-US" b="1" i="1" dirty="0" err="1" smtClean="0">
                <a:solidFill>
                  <a:srgbClr val="002060"/>
                </a:solidFill>
              </a:rPr>
              <a:t>sXRD</a:t>
            </a:r>
            <a:endParaRPr lang="en-US" b="1" i="1" dirty="0" smtClean="0">
              <a:solidFill>
                <a:srgbClr val="002060"/>
              </a:solidFill>
            </a:endParaRPr>
          </a:p>
          <a:p>
            <a:r>
              <a:rPr lang="en-US" b="1" i="1" dirty="0" smtClean="0">
                <a:solidFill>
                  <a:srgbClr val="002060"/>
                </a:solidFill>
              </a:rPr>
              <a:t>on-line laser heating, Raman and </a:t>
            </a:r>
          </a:p>
          <a:p>
            <a:r>
              <a:rPr lang="en-US" b="1" i="1" dirty="0" smtClean="0">
                <a:solidFill>
                  <a:srgbClr val="002060"/>
                </a:solidFill>
              </a:rPr>
              <a:t>VIS spectroscopy</a:t>
            </a:r>
            <a:endParaRPr lang="en-US" b="1" i="1" dirty="0">
              <a:solidFill>
                <a:srgbClr val="002060"/>
              </a:solidFill>
            </a:endParaRPr>
          </a:p>
        </p:txBody>
      </p:sp>
      <p:sp>
        <p:nvSpPr>
          <p:cNvPr id="14" name="TextBox 13"/>
          <p:cNvSpPr txBox="1"/>
          <p:nvPr/>
        </p:nvSpPr>
        <p:spPr>
          <a:xfrm>
            <a:off x="1018174" y="1039385"/>
            <a:ext cx="1324402"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13-IDD</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TextBox 15"/>
          <p:cNvSpPr txBox="1"/>
          <p:nvPr/>
        </p:nvSpPr>
        <p:spPr>
          <a:xfrm>
            <a:off x="3798694" y="872461"/>
            <a:ext cx="152477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13-BMD</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TextBox 16"/>
          <p:cNvSpPr txBox="1"/>
          <p:nvPr/>
        </p:nvSpPr>
        <p:spPr>
          <a:xfrm>
            <a:off x="6673282" y="1039385"/>
            <a:ext cx="152477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13-BMC</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408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2"/>
          <p:cNvGrpSpPr>
            <a:grpSpLocks noChangeAspect="1"/>
          </p:cNvGrpSpPr>
          <p:nvPr/>
        </p:nvGrpSpPr>
        <p:grpSpPr>
          <a:xfrm>
            <a:off x="2971800" y="609600"/>
            <a:ext cx="5999748" cy="3886200"/>
            <a:chOff x="990600" y="904126"/>
            <a:chExt cx="7467600" cy="4963274"/>
          </a:xfrm>
        </p:grpSpPr>
        <p:cxnSp>
          <p:nvCxnSpPr>
            <p:cNvPr id="54" name="Straight Connector 53"/>
            <p:cNvCxnSpPr/>
            <p:nvPr/>
          </p:nvCxnSpPr>
          <p:spPr>
            <a:xfrm rot="5400000">
              <a:off x="4376363" y="1968784"/>
              <a:ext cx="1153274" cy="0"/>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1" name="Oval 20"/>
            <p:cNvSpPr/>
            <p:nvPr/>
          </p:nvSpPr>
          <p:spPr>
            <a:xfrm rot="2400000" flipH="1">
              <a:off x="3287665" y="4337134"/>
              <a:ext cx="91440" cy="304800"/>
            </a:xfrm>
            <a:prstGeom prst="ellipse">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Oval 3"/>
            <p:cNvSpPr/>
            <p:nvPr/>
          </p:nvSpPr>
          <p:spPr>
            <a:xfrm>
              <a:off x="5867400" y="3581400"/>
              <a:ext cx="2590800" cy="1219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4" idx="4"/>
            </p:cNvCxnSpPr>
            <p:nvPr/>
          </p:nvCxnSpPr>
          <p:spPr>
            <a:xfrm rot="5400000">
              <a:off x="4533900" y="2172494"/>
              <a:ext cx="794" cy="5257006"/>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sp>
          <p:nvSpPr>
            <p:cNvPr id="7" name="Rectangle 6"/>
            <p:cNvSpPr/>
            <p:nvPr/>
          </p:nvSpPr>
          <p:spPr>
            <a:xfrm>
              <a:off x="3733800" y="4607104"/>
              <a:ext cx="9144" cy="3657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p:nvCxnSpPr>
          <p:spPr>
            <a:xfrm>
              <a:off x="2590800" y="3886200"/>
              <a:ext cx="762000" cy="60960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2590800" y="3886200"/>
              <a:ext cx="9144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5400000">
              <a:off x="2814263" y="3205537"/>
              <a:ext cx="1381874"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2" name="Isosceles Triangle 21"/>
            <p:cNvSpPr/>
            <p:nvPr/>
          </p:nvSpPr>
          <p:spPr>
            <a:xfrm rot="7680000">
              <a:off x="3496479" y="4339907"/>
              <a:ext cx="76200" cy="609600"/>
            </a:xfrm>
            <a:prstGeom prst="triangl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Rectangle 27"/>
            <p:cNvSpPr/>
            <p:nvPr/>
          </p:nvSpPr>
          <p:spPr>
            <a:xfrm>
              <a:off x="2590800" y="2341652"/>
              <a:ext cx="91440" cy="365760"/>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p:cNvSpPr/>
            <p:nvPr/>
          </p:nvSpPr>
          <p:spPr>
            <a:xfrm>
              <a:off x="2438400" y="2341652"/>
              <a:ext cx="91440" cy="365760"/>
            </a:xfrm>
            <a:prstGeom prst="rect">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ounded Rectangle 30"/>
            <p:cNvSpPr/>
            <p:nvPr/>
          </p:nvSpPr>
          <p:spPr>
            <a:xfrm>
              <a:off x="990600" y="2209800"/>
              <a:ext cx="1066800" cy="609600"/>
            </a:xfrm>
            <a:prstGeom prst="round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31"/>
            <p:cNvSpPr/>
            <p:nvPr/>
          </p:nvSpPr>
          <p:spPr>
            <a:xfrm>
              <a:off x="1828800" y="4703852"/>
              <a:ext cx="91440" cy="1828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rot="19200000">
              <a:off x="4114050" y="4201589"/>
              <a:ext cx="91440" cy="548640"/>
            </a:xfrm>
            <a:prstGeom prst="ellipse">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4" name="Straight Connector 33"/>
            <p:cNvCxnSpPr/>
            <p:nvPr/>
          </p:nvCxnSpPr>
          <p:spPr>
            <a:xfrm flipH="1">
              <a:off x="4113357" y="3900499"/>
              <a:ext cx="762000" cy="609600"/>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3960957" y="3900499"/>
              <a:ext cx="914400" cy="0"/>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rot="16200000" flipH="1">
              <a:off x="3270020" y="3219836"/>
              <a:ext cx="1381874" cy="0"/>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7" name="Isosceles Triangle 36"/>
            <p:cNvSpPr/>
            <p:nvPr/>
          </p:nvSpPr>
          <p:spPr>
            <a:xfrm rot="13920000" flipH="1">
              <a:off x="3834650" y="4381966"/>
              <a:ext cx="182880" cy="548640"/>
            </a:xfrm>
            <a:prstGeom prst="triangle">
              <a:avLst>
                <a:gd name="adj" fmla="val 48038"/>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41" name="Straight Connector 40"/>
            <p:cNvCxnSpPr/>
            <p:nvPr/>
          </p:nvCxnSpPr>
          <p:spPr>
            <a:xfrm rot="10800000" flipV="1">
              <a:off x="3960958" y="2514599"/>
              <a:ext cx="1068243" cy="14299"/>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grpSp>
          <p:nvGrpSpPr>
            <p:cNvPr id="3" name="Group 50"/>
            <p:cNvGrpSpPr/>
            <p:nvPr/>
          </p:nvGrpSpPr>
          <p:grpSpPr>
            <a:xfrm rot="3022416">
              <a:off x="3808054" y="4538969"/>
              <a:ext cx="533400" cy="1588"/>
              <a:chOff x="1676400" y="1066800"/>
              <a:chExt cx="533400" cy="1588"/>
            </a:xfrm>
          </p:grpSpPr>
          <p:cxnSp>
            <p:nvCxnSpPr>
              <p:cNvPr id="46" name="Straight Arrow Connector 45"/>
              <p:cNvCxnSpPr/>
              <p:nvPr/>
            </p:nvCxnSpPr>
            <p:spPr>
              <a:xfrm>
                <a:off x="1676400" y="1066800"/>
                <a:ext cx="228600"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981200" y="1066800"/>
                <a:ext cx="228600" cy="15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rot="1200000">
              <a:off x="2501257" y="3659143"/>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rot="2700000">
              <a:off x="3517441" y="3746040"/>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rot="18900000">
              <a:off x="3476343" y="2257145"/>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7" name="Straight Connector 26"/>
            <p:cNvCxnSpPr/>
            <p:nvPr/>
          </p:nvCxnSpPr>
          <p:spPr>
            <a:xfrm>
              <a:off x="2057400" y="2514600"/>
              <a:ext cx="1447800" cy="0"/>
            </a:xfrm>
            <a:prstGeom prst="line">
              <a:avLst/>
            </a:prstGeom>
            <a:ln w="76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8" name="Rectangle 37"/>
            <p:cNvSpPr/>
            <p:nvPr/>
          </p:nvSpPr>
          <p:spPr>
            <a:xfrm rot="20400000" flipH="1">
              <a:off x="4878426" y="3683716"/>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Rectangle 38"/>
            <p:cNvSpPr/>
            <p:nvPr/>
          </p:nvSpPr>
          <p:spPr>
            <a:xfrm rot="18900000" flipH="1">
              <a:off x="3893064" y="3750065"/>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0" name="Rectangle 39"/>
            <p:cNvSpPr/>
            <p:nvPr/>
          </p:nvSpPr>
          <p:spPr>
            <a:xfrm rot="2700000" flipH="1">
              <a:off x="3913614" y="2271444"/>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52"/>
            <p:cNvSpPr/>
            <p:nvPr/>
          </p:nvSpPr>
          <p:spPr>
            <a:xfrm rot="2700000">
              <a:off x="4979797" y="2364166"/>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4384496" y="1113888"/>
              <a:ext cx="91440" cy="548640"/>
            </a:xfrm>
            <a:prstGeom prst="ellipse">
              <a:avLst/>
            </a:prstGeom>
            <a:solidFill>
              <a:schemeClr val="bg1">
                <a:lumMod val="65000"/>
              </a:schemeClr>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Isosceles Triangle 59"/>
            <p:cNvSpPr/>
            <p:nvPr/>
          </p:nvSpPr>
          <p:spPr>
            <a:xfrm rot="16200000" flipH="1">
              <a:off x="3546298" y="630150"/>
              <a:ext cx="152400" cy="1524001"/>
            </a:xfrm>
            <a:prstGeom prst="triangle">
              <a:avLst/>
            </a:prstGeom>
            <a:solidFill>
              <a:schemeClr val="bg1">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61" name="Straight Connector 60"/>
            <p:cNvCxnSpPr>
              <a:endCxn id="55" idx="6"/>
            </p:cNvCxnSpPr>
            <p:nvPr/>
          </p:nvCxnSpPr>
          <p:spPr>
            <a:xfrm rot="10800000">
              <a:off x="4475936" y="1388208"/>
              <a:ext cx="518160" cy="3940"/>
            </a:xfrm>
            <a:prstGeom prst="line">
              <a:avLst/>
            </a:prstGeom>
            <a:ln w="2032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8" name="Rectangle 57"/>
            <p:cNvSpPr/>
            <p:nvPr/>
          </p:nvSpPr>
          <p:spPr>
            <a:xfrm rot="18900000">
              <a:off x="4965241" y="1134693"/>
              <a:ext cx="76200" cy="38100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TextBox 65"/>
            <p:cNvSpPr txBox="1"/>
            <p:nvPr/>
          </p:nvSpPr>
          <p:spPr>
            <a:xfrm>
              <a:off x="6443608" y="3810000"/>
              <a:ext cx="1420262" cy="646331"/>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Synchrotron</a:t>
              </a:r>
            </a:p>
            <a:p>
              <a:pPr algn="ctr"/>
              <a:r>
                <a:rPr lang="en-US" b="1" dirty="0" smtClean="0">
                  <a:latin typeface="Times New Roman" pitchFamily="18" charset="0"/>
                  <a:cs typeface="Times New Roman" pitchFamily="18" charset="0"/>
                </a:rPr>
                <a:t>APS, ANL</a:t>
              </a:r>
              <a:endParaRPr lang="en-US" b="1" dirty="0">
                <a:latin typeface="Times New Roman" pitchFamily="18" charset="0"/>
                <a:cs typeface="Times New Roman" pitchFamily="18" charset="0"/>
              </a:endParaRPr>
            </a:p>
          </p:txBody>
        </p:sp>
        <p:sp>
          <p:nvSpPr>
            <p:cNvPr id="67" name="TextBox 66"/>
            <p:cNvSpPr txBox="1"/>
            <p:nvPr/>
          </p:nvSpPr>
          <p:spPr>
            <a:xfrm>
              <a:off x="5334000" y="4800600"/>
              <a:ext cx="761747"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X-ray</a:t>
              </a:r>
              <a:endParaRPr lang="en-US" b="1" dirty="0">
                <a:latin typeface="Times New Roman" pitchFamily="18" charset="0"/>
                <a:cs typeface="Times New Roman" pitchFamily="18" charset="0"/>
              </a:endParaRPr>
            </a:p>
          </p:txBody>
        </p:sp>
        <p:sp>
          <p:nvSpPr>
            <p:cNvPr id="68" name="TextBox 67"/>
            <p:cNvSpPr txBox="1"/>
            <p:nvPr/>
          </p:nvSpPr>
          <p:spPr>
            <a:xfrm>
              <a:off x="1107126" y="2351926"/>
              <a:ext cx="748923"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Laser</a:t>
              </a:r>
              <a:endParaRPr lang="en-US" b="1" dirty="0">
                <a:latin typeface="Times New Roman" pitchFamily="18" charset="0"/>
                <a:cs typeface="Times New Roman" pitchFamily="18" charset="0"/>
              </a:endParaRPr>
            </a:p>
          </p:txBody>
        </p:sp>
        <p:sp>
          <p:nvSpPr>
            <p:cNvPr id="70" name="TextBox 69"/>
            <p:cNvSpPr txBox="1"/>
            <p:nvPr/>
          </p:nvSpPr>
          <p:spPr>
            <a:xfrm>
              <a:off x="5033830" y="1021421"/>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a:t>
              </a:r>
              <a:endParaRPr lang="en-US" b="1" dirty="0">
                <a:latin typeface="Times New Roman" pitchFamily="18" charset="0"/>
                <a:cs typeface="Times New Roman" pitchFamily="18" charset="0"/>
              </a:endParaRPr>
            </a:p>
          </p:txBody>
        </p:sp>
        <p:sp>
          <p:nvSpPr>
            <p:cNvPr id="71" name="TextBox 70"/>
            <p:cNvSpPr txBox="1"/>
            <p:nvPr/>
          </p:nvSpPr>
          <p:spPr>
            <a:xfrm>
              <a:off x="5029200" y="2458947"/>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a:t>
              </a:r>
              <a:endParaRPr lang="en-US" b="1" dirty="0">
                <a:latin typeface="Times New Roman" pitchFamily="18" charset="0"/>
                <a:cs typeface="Times New Roman" pitchFamily="18" charset="0"/>
              </a:endParaRPr>
            </a:p>
          </p:txBody>
        </p:sp>
        <p:sp>
          <p:nvSpPr>
            <p:cNvPr id="72" name="TextBox 71"/>
            <p:cNvSpPr txBox="1"/>
            <p:nvPr/>
          </p:nvSpPr>
          <p:spPr>
            <a:xfrm>
              <a:off x="3733800" y="1981200"/>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a:t>
              </a:r>
              <a:endParaRPr lang="en-US" b="1" dirty="0">
                <a:latin typeface="Times New Roman" pitchFamily="18" charset="0"/>
                <a:cs typeface="Times New Roman" pitchFamily="18" charset="0"/>
              </a:endParaRPr>
            </a:p>
          </p:txBody>
        </p:sp>
        <p:sp>
          <p:nvSpPr>
            <p:cNvPr id="73" name="TextBox 72"/>
            <p:cNvSpPr txBox="1"/>
            <p:nvPr/>
          </p:nvSpPr>
          <p:spPr>
            <a:xfrm>
              <a:off x="3352800" y="1981200"/>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a:t>
              </a:r>
              <a:endParaRPr lang="en-US" b="1" dirty="0">
                <a:latin typeface="Times New Roman" pitchFamily="18" charset="0"/>
                <a:cs typeface="Times New Roman" pitchFamily="18" charset="0"/>
              </a:endParaRPr>
            </a:p>
          </p:txBody>
        </p:sp>
        <p:sp>
          <p:nvSpPr>
            <p:cNvPr id="74" name="TextBox 73"/>
            <p:cNvSpPr txBox="1"/>
            <p:nvPr/>
          </p:nvSpPr>
          <p:spPr>
            <a:xfrm>
              <a:off x="3546296" y="3875926"/>
              <a:ext cx="386644" cy="369332"/>
            </a:xfrm>
            <a:prstGeom prst="rect">
              <a:avLst/>
            </a:prstGeom>
            <a:noFill/>
          </p:spPr>
          <p:txBody>
            <a:bodyPr wrap="square" rtlCol="0">
              <a:spAutoFit/>
            </a:bodyPr>
            <a:lstStyle/>
            <a:p>
              <a:pPr algn="ctr"/>
              <a:r>
                <a:rPr lang="en-US" b="1" dirty="0" smtClean="0"/>
                <a:t>M</a:t>
              </a:r>
              <a:endParaRPr lang="en-US" b="1" dirty="0"/>
            </a:p>
          </p:txBody>
        </p:sp>
        <p:sp>
          <p:nvSpPr>
            <p:cNvPr id="75" name="TextBox 74"/>
            <p:cNvSpPr txBox="1"/>
            <p:nvPr/>
          </p:nvSpPr>
          <p:spPr>
            <a:xfrm>
              <a:off x="2209800" y="3505200"/>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a:t>
              </a:r>
              <a:endParaRPr lang="en-US" b="1" dirty="0">
                <a:latin typeface="Times New Roman" pitchFamily="18" charset="0"/>
                <a:cs typeface="Times New Roman" pitchFamily="18" charset="0"/>
              </a:endParaRPr>
            </a:p>
          </p:txBody>
        </p:sp>
        <p:sp>
          <p:nvSpPr>
            <p:cNvPr id="76" name="TextBox 75"/>
            <p:cNvSpPr txBox="1"/>
            <p:nvPr/>
          </p:nvSpPr>
          <p:spPr>
            <a:xfrm>
              <a:off x="4887074" y="3562246"/>
              <a:ext cx="386644" cy="369332"/>
            </a:xfrm>
            <a:prstGeom prst="rect">
              <a:avLst/>
            </a:prstGeom>
            <a:noFill/>
          </p:spPr>
          <p:txBody>
            <a:bodyPr wrap="square" rtlCol="0">
              <a:spAutoFit/>
            </a:bodyPr>
            <a:lstStyle/>
            <a:p>
              <a:pPr algn="ctr"/>
              <a:r>
                <a:rPr lang="en-US" b="1" dirty="0" smtClean="0"/>
                <a:t>M</a:t>
              </a:r>
              <a:endParaRPr lang="en-US" b="1" dirty="0"/>
            </a:p>
          </p:txBody>
        </p:sp>
        <p:sp>
          <p:nvSpPr>
            <p:cNvPr id="77" name="TextBox 76"/>
            <p:cNvSpPr txBox="1"/>
            <p:nvPr/>
          </p:nvSpPr>
          <p:spPr>
            <a:xfrm>
              <a:off x="1544548" y="4780052"/>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B</a:t>
              </a:r>
              <a:endParaRPr lang="en-US" b="1" dirty="0">
                <a:latin typeface="Times New Roman" pitchFamily="18" charset="0"/>
                <a:cs typeface="Times New Roman" pitchFamily="18" charset="0"/>
              </a:endParaRPr>
            </a:p>
          </p:txBody>
        </p:sp>
        <p:sp>
          <p:nvSpPr>
            <p:cNvPr id="78" name="TextBox 77"/>
            <p:cNvSpPr txBox="1"/>
            <p:nvPr/>
          </p:nvSpPr>
          <p:spPr>
            <a:xfrm>
              <a:off x="3124200" y="4089177"/>
              <a:ext cx="386644" cy="393078"/>
            </a:xfrm>
            <a:prstGeom prst="rect">
              <a:avLst/>
            </a:prstGeom>
            <a:noFill/>
          </p:spPr>
          <p:txBody>
            <a:bodyPr wrap="square" rtlCol="0">
              <a:spAutoFit/>
            </a:bodyPr>
            <a:lstStyle/>
            <a:p>
              <a:pPr algn="ctr"/>
              <a:r>
                <a:rPr lang="en-US" sz="1400" b="1" dirty="0" smtClean="0"/>
                <a:t>L</a:t>
              </a:r>
              <a:endParaRPr lang="en-US" sz="1400" b="1" dirty="0"/>
            </a:p>
          </p:txBody>
        </p:sp>
        <p:sp>
          <p:nvSpPr>
            <p:cNvPr id="79" name="TextBox 78"/>
            <p:cNvSpPr txBox="1"/>
            <p:nvPr/>
          </p:nvSpPr>
          <p:spPr>
            <a:xfrm>
              <a:off x="3941852" y="4002702"/>
              <a:ext cx="386644" cy="393078"/>
            </a:xfrm>
            <a:prstGeom prst="rect">
              <a:avLst/>
            </a:prstGeom>
            <a:noFill/>
          </p:spPr>
          <p:txBody>
            <a:bodyPr wrap="square" rtlCol="0">
              <a:spAutoFit/>
            </a:bodyPr>
            <a:lstStyle/>
            <a:p>
              <a:pPr algn="ctr"/>
              <a:r>
                <a:rPr lang="en-US" sz="1400" b="1" dirty="0" smtClean="0"/>
                <a:t>L</a:t>
              </a:r>
              <a:endParaRPr lang="en-US" sz="1400" b="1" dirty="0"/>
            </a:p>
          </p:txBody>
        </p:sp>
        <p:sp>
          <p:nvSpPr>
            <p:cNvPr id="80" name="TextBox 79"/>
            <p:cNvSpPr txBox="1"/>
            <p:nvPr/>
          </p:nvSpPr>
          <p:spPr>
            <a:xfrm>
              <a:off x="3631408" y="4801994"/>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S</a:t>
              </a:r>
              <a:endParaRPr lang="en-US" b="1" dirty="0">
                <a:latin typeface="Times New Roman" pitchFamily="18" charset="0"/>
                <a:cs typeface="Times New Roman" pitchFamily="18" charset="0"/>
              </a:endParaRPr>
            </a:p>
          </p:txBody>
        </p:sp>
        <p:sp>
          <p:nvSpPr>
            <p:cNvPr id="81" name="TextBox 80"/>
            <p:cNvSpPr txBox="1"/>
            <p:nvPr/>
          </p:nvSpPr>
          <p:spPr>
            <a:xfrm>
              <a:off x="2482600" y="2765877"/>
              <a:ext cx="386644" cy="369332"/>
            </a:xfrm>
            <a:prstGeom prst="rect">
              <a:avLst/>
            </a:prstGeom>
            <a:noFill/>
          </p:spPr>
          <p:txBody>
            <a:bodyPr wrap="square" rtlCol="0">
              <a:spAutoFit/>
            </a:bodyPr>
            <a:lstStyle/>
            <a:p>
              <a:pPr algn="ctr"/>
              <a:r>
                <a:rPr lang="en-US" b="1" dirty="0" smtClean="0"/>
                <a:t>P</a:t>
              </a:r>
              <a:endParaRPr lang="en-US" b="1" dirty="0"/>
            </a:p>
          </p:txBody>
        </p:sp>
        <p:sp>
          <p:nvSpPr>
            <p:cNvPr id="82" name="TextBox 81"/>
            <p:cNvSpPr txBox="1"/>
            <p:nvPr/>
          </p:nvSpPr>
          <p:spPr>
            <a:xfrm>
              <a:off x="2286000" y="2743200"/>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F</a:t>
              </a:r>
              <a:endParaRPr lang="en-US" b="1" dirty="0">
                <a:latin typeface="Times New Roman" pitchFamily="18" charset="0"/>
                <a:cs typeface="Times New Roman" pitchFamily="18" charset="0"/>
              </a:endParaRPr>
            </a:p>
          </p:txBody>
        </p:sp>
        <p:sp>
          <p:nvSpPr>
            <p:cNvPr id="84" name="Rectangle 83"/>
            <p:cNvSpPr/>
            <p:nvPr/>
          </p:nvSpPr>
          <p:spPr>
            <a:xfrm>
              <a:off x="1371600" y="3733800"/>
              <a:ext cx="152400" cy="2133600"/>
            </a:xfrm>
            <a:prstGeom prst="rect">
              <a:avLst/>
            </a:prstGeom>
            <a:no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107"/>
            <p:cNvGrpSpPr/>
            <p:nvPr/>
          </p:nvGrpSpPr>
          <p:grpSpPr>
            <a:xfrm>
              <a:off x="1524000" y="3962400"/>
              <a:ext cx="2211764" cy="843120"/>
              <a:chOff x="1752600" y="4648200"/>
              <a:chExt cx="2211764" cy="843120"/>
            </a:xfrm>
          </p:grpSpPr>
          <p:cxnSp>
            <p:nvCxnSpPr>
              <p:cNvPr id="87" name="Straight Arrow Connector 86"/>
              <p:cNvCxnSpPr/>
              <p:nvPr/>
            </p:nvCxnSpPr>
            <p:spPr>
              <a:xfrm rot="10800000">
                <a:off x="1752601" y="4648200"/>
                <a:ext cx="2206473" cy="8379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0" name="Straight Arrow Connector 89"/>
              <p:cNvCxnSpPr/>
              <p:nvPr/>
            </p:nvCxnSpPr>
            <p:spPr>
              <a:xfrm rot="10800000">
                <a:off x="1752600" y="4876800"/>
                <a:ext cx="2206236" cy="6105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rot="10800000">
                <a:off x="1752600" y="5105401"/>
                <a:ext cx="2211764" cy="38591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8" name="Group 108"/>
            <p:cNvGrpSpPr/>
            <p:nvPr/>
          </p:nvGrpSpPr>
          <p:grpSpPr>
            <a:xfrm flipV="1">
              <a:off x="1522036" y="4800600"/>
              <a:ext cx="2211764" cy="843120"/>
              <a:chOff x="1752600" y="4648200"/>
              <a:chExt cx="2211764" cy="843120"/>
            </a:xfrm>
          </p:grpSpPr>
          <p:cxnSp>
            <p:nvCxnSpPr>
              <p:cNvPr id="110" name="Straight Arrow Connector 109"/>
              <p:cNvCxnSpPr/>
              <p:nvPr/>
            </p:nvCxnSpPr>
            <p:spPr>
              <a:xfrm rot="10800000">
                <a:off x="1752601" y="4648200"/>
                <a:ext cx="2206473" cy="8379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1" name="Straight Arrow Connector 110"/>
              <p:cNvCxnSpPr/>
              <p:nvPr/>
            </p:nvCxnSpPr>
            <p:spPr>
              <a:xfrm rot="10800000">
                <a:off x="1752600" y="4876800"/>
                <a:ext cx="2206236" cy="6105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2" name="Straight Arrow Connector 111"/>
              <p:cNvCxnSpPr/>
              <p:nvPr/>
            </p:nvCxnSpPr>
            <p:spPr>
              <a:xfrm rot="10800000">
                <a:off x="1752600" y="5105401"/>
                <a:ext cx="2211764" cy="38591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113" name="TextBox 112"/>
            <p:cNvSpPr txBox="1"/>
            <p:nvPr/>
          </p:nvSpPr>
          <p:spPr>
            <a:xfrm rot="20274374">
              <a:off x="1865854" y="5133912"/>
              <a:ext cx="1909148" cy="432385"/>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Scattered x-ray</a:t>
              </a:r>
              <a:endParaRPr lang="en-US" sz="1600" b="1" dirty="0">
                <a:latin typeface="Times New Roman" pitchFamily="18" charset="0"/>
                <a:cs typeface="Times New Roman" pitchFamily="18" charset="0"/>
              </a:endParaRPr>
            </a:p>
          </p:txBody>
        </p:sp>
        <p:sp>
          <p:nvSpPr>
            <p:cNvPr id="114" name="TextBox 113"/>
            <p:cNvSpPr txBox="1"/>
            <p:nvPr/>
          </p:nvSpPr>
          <p:spPr>
            <a:xfrm>
              <a:off x="2734634" y="3352800"/>
              <a:ext cx="854337" cy="432385"/>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Laser</a:t>
              </a:r>
              <a:endParaRPr lang="en-US" sz="1600" b="1" dirty="0">
                <a:latin typeface="Times New Roman" pitchFamily="18" charset="0"/>
                <a:cs typeface="Times New Roman" pitchFamily="18" charset="0"/>
              </a:endParaRPr>
            </a:p>
          </p:txBody>
        </p:sp>
        <p:sp>
          <p:nvSpPr>
            <p:cNvPr id="115" name="TextBox 114"/>
            <p:cNvSpPr txBox="1"/>
            <p:nvPr/>
          </p:nvSpPr>
          <p:spPr>
            <a:xfrm>
              <a:off x="4107333" y="2971801"/>
              <a:ext cx="1131588" cy="668232"/>
            </a:xfrm>
            <a:prstGeom prst="rect">
              <a:avLst/>
            </a:prstGeom>
            <a:noFill/>
          </p:spPr>
          <p:txBody>
            <a:bodyPr wrap="none" rtlCol="0">
              <a:spAutoFit/>
            </a:bodyPr>
            <a:lstStyle/>
            <a:p>
              <a:pPr algn="ctr"/>
              <a:r>
                <a:rPr lang="en-US" sz="1400" b="1" dirty="0" smtClean="0">
                  <a:latin typeface="Times New Roman" pitchFamily="18" charset="0"/>
                  <a:cs typeface="Times New Roman" pitchFamily="18" charset="0"/>
                </a:rPr>
                <a:t>Scattered</a:t>
              </a:r>
            </a:p>
            <a:p>
              <a:pPr algn="ctr"/>
              <a:r>
                <a:rPr lang="en-US" sz="1400" b="1" dirty="0" smtClean="0">
                  <a:latin typeface="Times New Roman" pitchFamily="18" charset="0"/>
                  <a:cs typeface="Times New Roman" pitchFamily="18" charset="0"/>
                </a:rPr>
                <a:t>light</a:t>
              </a:r>
              <a:endParaRPr lang="en-US" sz="1400" b="1" dirty="0">
                <a:latin typeface="Times New Roman" pitchFamily="18" charset="0"/>
                <a:cs typeface="Times New Roman" pitchFamily="18" charset="0"/>
              </a:endParaRPr>
            </a:p>
          </p:txBody>
        </p:sp>
        <p:cxnSp>
          <p:nvCxnSpPr>
            <p:cNvPr id="117" name="Straight Arrow Connector 116"/>
            <p:cNvCxnSpPr/>
            <p:nvPr/>
          </p:nvCxnSpPr>
          <p:spPr>
            <a:xfrm rot="5400000">
              <a:off x="3148235" y="3199606"/>
              <a:ext cx="457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8" name="Straight Arrow Connector 117"/>
            <p:cNvCxnSpPr/>
            <p:nvPr/>
          </p:nvCxnSpPr>
          <p:spPr>
            <a:xfrm rot="16200000" flipV="1">
              <a:off x="3910236" y="3199606"/>
              <a:ext cx="4572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9" name="TextBox 118"/>
            <p:cNvSpPr txBox="1"/>
            <p:nvPr/>
          </p:nvSpPr>
          <p:spPr>
            <a:xfrm rot="16200000">
              <a:off x="361581" y="4537126"/>
              <a:ext cx="1627370"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X-ray detector</a:t>
              </a:r>
              <a:endParaRPr lang="en-US" b="1" dirty="0">
                <a:latin typeface="Times New Roman" pitchFamily="18" charset="0"/>
                <a:cs typeface="Times New Roman" pitchFamily="18" charset="0"/>
              </a:endParaRPr>
            </a:p>
          </p:txBody>
        </p:sp>
        <p:sp>
          <p:nvSpPr>
            <p:cNvPr id="52" name="Rounded Rectangle 51"/>
            <p:cNvSpPr/>
            <p:nvPr/>
          </p:nvSpPr>
          <p:spPr>
            <a:xfrm>
              <a:off x="1006866" y="904126"/>
              <a:ext cx="1981200" cy="990600"/>
            </a:xfrm>
            <a:prstGeom prst="round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TextBox 68"/>
            <p:cNvSpPr txBox="1"/>
            <p:nvPr/>
          </p:nvSpPr>
          <p:spPr>
            <a:xfrm>
              <a:off x="1193937" y="1208926"/>
              <a:ext cx="1655261"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Interferometer</a:t>
              </a:r>
              <a:endParaRPr lang="en-US" b="1" dirty="0">
                <a:latin typeface="Times New Roman" pitchFamily="18" charset="0"/>
                <a:cs typeface="Times New Roman" pitchFamily="18" charset="0"/>
              </a:endParaRPr>
            </a:p>
          </p:txBody>
        </p:sp>
        <p:pic>
          <p:nvPicPr>
            <p:cNvPr id="121" name="Picture 4" descr="IMG_0316"/>
            <p:cNvPicPr>
              <a:picLocks noChangeAspect="1" noChangeArrowheads="1"/>
            </p:cNvPicPr>
            <p:nvPr/>
          </p:nvPicPr>
          <p:blipFill>
            <a:blip r:embed="rId4" cstate="print"/>
            <a:srcRect t="3333" r="27424" b="6667"/>
            <a:stretch>
              <a:fillRect/>
            </a:stretch>
          </p:blipFill>
          <p:spPr bwMode="auto">
            <a:xfrm>
              <a:off x="5638800" y="914400"/>
              <a:ext cx="2743200" cy="2554014"/>
            </a:xfrm>
            <a:prstGeom prst="rect">
              <a:avLst/>
            </a:prstGeom>
            <a:noFill/>
          </p:spPr>
        </p:pic>
        <p:sp>
          <p:nvSpPr>
            <p:cNvPr id="85" name="TextBox 84"/>
            <p:cNvSpPr txBox="1"/>
            <p:nvPr/>
          </p:nvSpPr>
          <p:spPr>
            <a:xfrm>
              <a:off x="4267200" y="1676400"/>
              <a:ext cx="38664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L</a:t>
              </a:r>
              <a:endParaRPr lang="en-US" b="1" dirty="0">
                <a:latin typeface="Times New Roman" pitchFamily="18" charset="0"/>
                <a:cs typeface="Times New Roman" pitchFamily="18" charset="0"/>
              </a:endParaRPr>
            </a:p>
          </p:txBody>
        </p:sp>
      </p:grpSp>
      <p:grpSp>
        <p:nvGrpSpPr>
          <p:cNvPr id="10" name="Group 101"/>
          <p:cNvGrpSpPr/>
          <p:nvPr/>
        </p:nvGrpSpPr>
        <p:grpSpPr>
          <a:xfrm>
            <a:off x="715724" y="4750355"/>
            <a:ext cx="4161076" cy="1421845"/>
            <a:chOff x="2971800" y="5029200"/>
            <a:chExt cx="4161076" cy="1421845"/>
          </a:xfrm>
        </p:grpSpPr>
        <mc:AlternateContent xmlns:mc="http://schemas.openxmlformats.org/markup-compatibility/2006" xmlns:a14="http://schemas.microsoft.com/office/drawing/2010/main">
          <mc:Choice Requires="a14">
            <p:sp>
              <p:nvSpPr>
                <p:cNvPr id="86" name="Rectangle 4"/>
                <p:cNvSpPr>
                  <a:spLocks noChangeArrowheads="1"/>
                </p:cNvSpPr>
                <p:nvPr/>
              </p:nvSpPr>
              <p:spPr bwMode="auto">
                <a:xfrm>
                  <a:off x="3429000" y="5395913"/>
                  <a:ext cx="2743200" cy="366712"/>
                </a:xfrm>
                <a:prstGeom prst="rect">
                  <a:avLst/>
                </a:prstGeom>
                <a:noFill/>
                <a:ln w="9525">
                  <a:noFill/>
                  <a:miter lim="800000"/>
                  <a:headEnd/>
                  <a:tailEnd/>
                </a:ln>
                <a:effectLst/>
              </p:spPr>
              <p:txBody>
                <a:bodyPr anchor="ctr">
                  <a:spAutoFit/>
                </a:bodyPr>
                <a:lstStyle/>
                <a:p>
                  <a:r>
                    <a:rPr lang="en-US" b="1" dirty="0">
                      <a:solidFill>
                        <a:srgbClr val="0070C0"/>
                      </a:solidFill>
                      <a:sym typeface="Symbol" pitchFamily="18" charset="2"/>
                    </a:rPr>
                    <a:t>Shear</a:t>
                  </a:r>
                  <a14:m>
                    <m:oMath xmlns:m="http://schemas.openxmlformats.org/officeDocument/2006/math">
                      <m:r>
                        <a:rPr lang="en-US" b="1" i="1" dirty="0" smtClean="0">
                          <a:solidFill>
                            <a:srgbClr val="0070C0"/>
                          </a:solidFill>
                          <a:latin typeface="Cambria Math" charset="0"/>
                          <a:sym typeface="Symbol" pitchFamily="18" charset="2"/>
                        </a:rPr>
                        <m:t>:  </m:t>
                      </m:r>
                      <m:r>
                        <a:rPr lang="en-US" b="1" i="1" dirty="0" smtClean="0">
                          <a:solidFill>
                            <a:srgbClr val="0070C0"/>
                          </a:solidFill>
                          <a:latin typeface="Cambria Math" charset="0"/>
                          <a:ea typeface="Cambria Math" charset="0"/>
                          <a:cs typeface="Cambria Math" charset="0"/>
                          <a:sym typeface="Symbol" pitchFamily="18" charset="2"/>
                        </a:rPr>
                        <m:t>𝝁</m:t>
                      </m:r>
                      <m:r>
                        <a:rPr lang="en-US" b="1" i="1" dirty="0">
                          <a:solidFill>
                            <a:srgbClr val="0070C0"/>
                          </a:solidFill>
                          <a:latin typeface="Cambria Math" charset="0"/>
                        </a:rPr>
                        <m:t>=</m:t>
                      </m:r>
                      <m:r>
                        <a:rPr lang="en-US" b="1" i="1" dirty="0" smtClean="0">
                          <a:solidFill>
                            <a:srgbClr val="0070C0"/>
                          </a:solidFill>
                          <a:latin typeface="Cambria Math" charset="0"/>
                          <a:ea typeface="Cambria Math" charset="0"/>
                          <a:cs typeface="Cambria Math" charset="0"/>
                        </a:rPr>
                        <m:t>𝝆</m:t>
                      </m:r>
                      <m:r>
                        <a:rPr lang="en-US" b="1" i="1" dirty="0">
                          <a:solidFill>
                            <a:srgbClr val="0070C0"/>
                          </a:solidFill>
                          <a:latin typeface="Cambria Math" charset="0"/>
                          <a:sym typeface="Symbol" pitchFamily="18" charset="2"/>
                        </a:rPr>
                        <m:t></m:t>
                      </m:r>
                      <m:r>
                        <a:rPr lang="en-US" b="1" i="1" dirty="0">
                          <a:solidFill>
                            <a:srgbClr val="0070C0"/>
                          </a:solidFill>
                          <a:latin typeface="Cambria Math" charset="0"/>
                        </a:rPr>
                        <m:t>𝑽</m:t>
                      </m:r>
                      <m:r>
                        <a:rPr lang="en-US" b="1" i="1" baseline="30000" dirty="0">
                          <a:solidFill>
                            <a:srgbClr val="0070C0"/>
                          </a:solidFill>
                          <a:latin typeface="Cambria Math" charset="0"/>
                          <a:sym typeface="Symbol" pitchFamily="18" charset="2"/>
                        </a:rPr>
                        <m:t>𝟐</m:t>
                      </m:r>
                      <m:r>
                        <a:rPr lang="en-US" b="1" i="1" baseline="-25000" dirty="0">
                          <a:solidFill>
                            <a:srgbClr val="0070C0"/>
                          </a:solidFill>
                          <a:latin typeface="Cambria Math" charset="0"/>
                          <a:sym typeface="Symbol" pitchFamily="18" charset="2"/>
                        </a:rPr>
                        <m:t>𝑺</m:t>
                      </m:r>
                      <m:r>
                        <a:rPr lang="en-US" b="1" i="1" dirty="0">
                          <a:solidFill>
                            <a:srgbClr val="0070C0"/>
                          </a:solidFill>
                          <a:latin typeface="Cambria Math" charset="0"/>
                          <a:sym typeface="Symbol" pitchFamily="18" charset="2"/>
                        </a:rPr>
                        <m:t> </m:t>
                      </m:r>
                    </m:oMath>
                  </a14:m>
                  <a:endParaRPr lang="en-US" b="1" dirty="0">
                    <a:solidFill>
                      <a:srgbClr val="0070C0"/>
                    </a:solidFill>
                    <a:sym typeface="Symbol" pitchFamily="18" charset="2"/>
                  </a:endParaRPr>
                </a:p>
              </p:txBody>
            </p:sp>
          </mc:Choice>
          <mc:Fallback xmlns="">
            <p:sp>
              <p:nvSpPr>
                <p:cNvPr id="86" name="Rectangle 4"/>
                <p:cNvSpPr>
                  <a:spLocks noRot="1" noChangeAspect="1" noMove="1" noResize="1" noEditPoints="1" noAdjustHandles="1" noChangeArrowheads="1" noChangeShapeType="1" noTextEdit="1"/>
                </p:cNvSpPr>
                <p:nvPr/>
              </p:nvSpPr>
              <p:spPr bwMode="auto">
                <a:xfrm>
                  <a:off x="3429000" y="5395913"/>
                  <a:ext cx="2743200" cy="366712"/>
                </a:xfrm>
                <a:prstGeom prst="rect">
                  <a:avLst/>
                </a:prstGeom>
                <a:blipFill rotWithShape="0">
                  <a:blip r:embed="rId5"/>
                  <a:stretch>
                    <a:fillRect l="-1778" t="-93443" b="-122951"/>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5"/>
                <p:cNvSpPr>
                  <a:spLocks noChangeArrowheads="1"/>
                </p:cNvSpPr>
                <p:nvPr/>
              </p:nvSpPr>
              <p:spPr bwMode="auto">
                <a:xfrm>
                  <a:off x="3429000" y="5713691"/>
                  <a:ext cx="3102131" cy="369332"/>
                </a:xfrm>
                <a:prstGeom prst="rect">
                  <a:avLst/>
                </a:prstGeom>
                <a:noFill/>
                <a:ln w="9525">
                  <a:noFill/>
                  <a:miter lim="800000"/>
                  <a:headEnd/>
                  <a:tailEnd/>
                </a:ln>
                <a:effectLst/>
              </p:spPr>
              <p:txBody>
                <a:bodyPr wrap="none" anchor="ctr">
                  <a:spAutoFit/>
                </a:bodyPr>
                <a:lstStyle/>
                <a:p>
                  <a:r>
                    <a:rPr lang="en-US" b="1" dirty="0">
                      <a:solidFill>
                        <a:srgbClr val="0070C0"/>
                      </a:solidFill>
                    </a:rPr>
                    <a:t>Bulk:    </a:t>
                  </a:r>
                  <a14:m>
                    <m:oMath xmlns:m="http://schemas.openxmlformats.org/officeDocument/2006/math">
                      <m:r>
                        <a:rPr lang="en-US" b="1" i="1" dirty="0" smtClean="0">
                          <a:solidFill>
                            <a:srgbClr val="0070C0"/>
                          </a:solidFill>
                          <a:latin typeface="Cambria Math" charset="0"/>
                        </a:rPr>
                        <m:t>𝑲</m:t>
                      </m:r>
                      <m:r>
                        <a:rPr lang="en-US" b="1" i="1" baseline="-25000" dirty="0">
                          <a:solidFill>
                            <a:srgbClr val="0070C0"/>
                          </a:solidFill>
                          <a:latin typeface="Cambria Math" charset="0"/>
                        </a:rPr>
                        <m:t>𝑺</m:t>
                      </m:r>
                      <m:r>
                        <a:rPr lang="en-US" b="1" i="1" dirty="0">
                          <a:solidFill>
                            <a:srgbClr val="0070C0"/>
                          </a:solidFill>
                          <a:latin typeface="Cambria Math" charset="0"/>
                        </a:rPr>
                        <m:t>=</m:t>
                      </m:r>
                      <m:r>
                        <a:rPr lang="en-US" b="1" i="1" dirty="0" smtClean="0">
                          <a:solidFill>
                            <a:srgbClr val="0070C0"/>
                          </a:solidFill>
                          <a:latin typeface="Cambria Math" charset="0"/>
                          <a:ea typeface="Cambria Math" charset="0"/>
                          <a:cs typeface="Cambria Math" charset="0"/>
                        </a:rPr>
                        <m:t>𝝆</m:t>
                      </m:r>
                      <m:r>
                        <a:rPr lang="en-US" b="1" i="1" dirty="0">
                          <a:solidFill>
                            <a:srgbClr val="0070C0"/>
                          </a:solidFill>
                          <a:latin typeface="Cambria Math" charset="0"/>
                          <a:sym typeface="Symbol" pitchFamily="18" charset="2"/>
                        </a:rPr>
                        <m:t></m:t>
                      </m:r>
                      <m:r>
                        <a:rPr lang="en-US" b="1" i="1" dirty="0">
                          <a:solidFill>
                            <a:srgbClr val="0070C0"/>
                          </a:solidFill>
                          <a:latin typeface="Cambria Math" charset="0"/>
                        </a:rPr>
                        <m:t>𝑽</m:t>
                      </m:r>
                      <m:r>
                        <a:rPr lang="en-US" b="1" i="1" baseline="30000" dirty="0">
                          <a:solidFill>
                            <a:srgbClr val="0070C0"/>
                          </a:solidFill>
                          <a:latin typeface="Cambria Math" charset="0"/>
                          <a:sym typeface="Symbol" pitchFamily="18" charset="2"/>
                        </a:rPr>
                        <m:t>𝟐</m:t>
                      </m:r>
                      <m:r>
                        <a:rPr lang="en-US" b="1" i="1" baseline="-25000" dirty="0">
                          <a:solidFill>
                            <a:srgbClr val="0070C0"/>
                          </a:solidFill>
                          <a:latin typeface="Cambria Math" charset="0"/>
                          <a:sym typeface="Symbol" pitchFamily="18" charset="2"/>
                        </a:rPr>
                        <m:t>𝑷</m:t>
                      </m:r>
                      <m:r>
                        <a:rPr lang="en-US" b="1" i="1" dirty="0">
                          <a:solidFill>
                            <a:srgbClr val="0070C0"/>
                          </a:solidFill>
                          <a:latin typeface="Cambria Math" charset="0"/>
                          <a:sym typeface="Symbol" pitchFamily="18" charset="2"/>
                        </a:rPr>
                        <m:t> − </m:t>
                      </m:r>
                      <m:r>
                        <a:rPr lang="en-US" b="1" i="1" dirty="0">
                          <a:solidFill>
                            <a:srgbClr val="0070C0"/>
                          </a:solidFill>
                          <a:latin typeface="Cambria Math" charset="0"/>
                          <a:sym typeface="Symbol" pitchFamily="18" charset="2"/>
                        </a:rPr>
                        <m:t>𝟒</m:t>
                      </m:r>
                      <m:r>
                        <a:rPr lang="en-US" b="1" i="1" dirty="0">
                          <a:solidFill>
                            <a:srgbClr val="0070C0"/>
                          </a:solidFill>
                          <a:latin typeface="Cambria Math" charset="0"/>
                          <a:sym typeface="Symbol" pitchFamily="18" charset="2"/>
                        </a:rPr>
                        <m:t>/</m:t>
                      </m:r>
                      <m:r>
                        <a:rPr lang="en-US" b="1" i="1" dirty="0">
                          <a:solidFill>
                            <a:srgbClr val="0070C0"/>
                          </a:solidFill>
                          <a:latin typeface="Cambria Math" charset="0"/>
                          <a:sym typeface="Symbol" pitchFamily="18" charset="2"/>
                        </a:rPr>
                        <m:t>𝟑</m:t>
                      </m:r>
                      <m:r>
                        <a:rPr lang="en-US" b="1" i="1" dirty="0" smtClean="0">
                          <a:solidFill>
                            <a:srgbClr val="0070C0"/>
                          </a:solidFill>
                          <a:latin typeface="Cambria Math" charset="0"/>
                          <a:ea typeface="Cambria Math" charset="0"/>
                          <a:cs typeface="Cambria Math" charset="0"/>
                          <a:sym typeface="Symbol" pitchFamily="18" charset="2"/>
                        </a:rPr>
                        <m:t>𝝁</m:t>
                      </m:r>
                      <m:r>
                        <a:rPr lang="en-US" b="1" i="1" dirty="0">
                          <a:solidFill>
                            <a:srgbClr val="0070C0"/>
                          </a:solidFill>
                          <a:latin typeface="Cambria Math" charset="0"/>
                          <a:sym typeface="Symbol" pitchFamily="18" charset="2"/>
                        </a:rPr>
                        <m:t> </m:t>
                      </m:r>
                    </m:oMath>
                  </a14:m>
                  <a:r>
                    <a:rPr lang="en-US" b="1" dirty="0">
                      <a:solidFill>
                        <a:srgbClr val="0070C0"/>
                      </a:solidFill>
                    </a:rPr>
                    <a:t> </a:t>
                  </a:r>
                </a:p>
              </p:txBody>
            </p:sp>
          </mc:Choice>
          <mc:Fallback xmlns="">
            <p:sp>
              <p:nvSpPr>
                <p:cNvPr id="88" name="Rectangle 5"/>
                <p:cNvSpPr>
                  <a:spLocks noRot="1" noChangeAspect="1" noMove="1" noResize="1" noEditPoints="1" noAdjustHandles="1" noChangeArrowheads="1" noChangeShapeType="1" noTextEdit="1"/>
                </p:cNvSpPr>
                <p:nvPr/>
              </p:nvSpPr>
              <p:spPr bwMode="auto">
                <a:xfrm>
                  <a:off x="3429000" y="5713691"/>
                  <a:ext cx="3102131" cy="369332"/>
                </a:xfrm>
                <a:prstGeom prst="rect">
                  <a:avLst/>
                </a:prstGeom>
                <a:blipFill rotWithShape="0">
                  <a:blip r:embed="rId6"/>
                  <a:stretch>
                    <a:fillRect l="-1572" t="-96667" b="-125000"/>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6"/>
                <p:cNvSpPr>
                  <a:spLocks noChangeArrowheads="1"/>
                </p:cNvSpPr>
                <p:nvPr/>
              </p:nvSpPr>
              <p:spPr bwMode="auto">
                <a:xfrm>
                  <a:off x="3429000" y="6081713"/>
                  <a:ext cx="3435108" cy="369332"/>
                </a:xfrm>
                <a:prstGeom prst="rect">
                  <a:avLst/>
                </a:prstGeom>
                <a:noFill/>
                <a:ln w="9525">
                  <a:noFill/>
                  <a:miter lim="800000"/>
                  <a:headEnd/>
                  <a:tailEnd/>
                </a:ln>
                <a:effectLst/>
              </p:spPr>
              <p:txBody>
                <a:bodyPr wrap="none">
                  <a:spAutoFit/>
                </a:bodyPr>
                <a:lstStyle/>
                <a:p>
                  <a:r>
                    <a:rPr lang="en-US" b="1" dirty="0">
                      <a:solidFill>
                        <a:srgbClr val="0070C0"/>
                      </a:solidFill>
                    </a:rPr>
                    <a:t>Single-crystal: C</a:t>
                  </a:r>
                  <a:r>
                    <a:rPr lang="en-US" b="1" baseline="-25000" dirty="0">
                      <a:solidFill>
                        <a:srgbClr val="0070C0"/>
                      </a:solidFill>
                    </a:rPr>
                    <a:t>11</a:t>
                  </a:r>
                  <a:r>
                    <a:rPr lang="en-US" b="1" dirty="0">
                      <a:solidFill>
                        <a:srgbClr val="0070C0"/>
                      </a:solidFill>
                    </a:rPr>
                    <a:t> </a:t>
                  </a:r>
                  <a14:m>
                    <m:oMath xmlns:m="http://schemas.openxmlformats.org/officeDocument/2006/math">
                      <m:r>
                        <a:rPr lang="en-US" b="1" i="1" dirty="0" smtClean="0">
                          <a:solidFill>
                            <a:srgbClr val="0070C0"/>
                          </a:solidFill>
                          <a:latin typeface="Cambria Math" charset="0"/>
                        </a:rPr>
                        <m:t>=</m:t>
                      </m:r>
                      <m:r>
                        <a:rPr lang="en-US" b="1" i="1" dirty="0" smtClean="0">
                          <a:solidFill>
                            <a:srgbClr val="0070C0"/>
                          </a:solidFill>
                          <a:latin typeface="Cambria Math" charset="0"/>
                          <a:ea typeface="Cambria Math" charset="0"/>
                          <a:cs typeface="Cambria Math" charset="0"/>
                        </a:rPr>
                        <m:t>𝝆</m:t>
                      </m:r>
                      <m:r>
                        <a:rPr lang="en-US" b="1" i="1" dirty="0">
                          <a:solidFill>
                            <a:srgbClr val="0070C0"/>
                          </a:solidFill>
                          <a:latin typeface="Cambria Math" charset="0"/>
                        </a:rPr>
                        <m:t>𝑽</m:t>
                      </m:r>
                      <m:r>
                        <a:rPr lang="en-US" b="1" i="1" baseline="-25000" dirty="0">
                          <a:solidFill>
                            <a:srgbClr val="0070C0"/>
                          </a:solidFill>
                          <a:latin typeface="Cambria Math" charset="0"/>
                        </a:rPr>
                        <m:t>𝒑</m:t>
                      </m:r>
                      <m:r>
                        <a:rPr lang="en-US" b="1" i="1" baseline="30000" dirty="0">
                          <a:solidFill>
                            <a:srgbClr val="0070C0"/>
                          </a:solidFill>
                          <a:latin typeface="Cambria Math" charset="0"/>
                        </a:rPr>
                        <m:t>𝟐</m:t>
                      </m:r>
                      <m:r>
                        <a:rPr lang="en-US" b="1" i="1" baseline="-25000" dirty="0">
                          <a:solidFill>
                            <a:srgbClr val="0070C0"/>
                          </a:solidFill>
                          <a:latin typeface="Cambria Math" charset="0"/>
                        </a:rPr>
                        <m:t>(</m:t>
                      </m:r>
                      <m:r>
                        <a:rPr lang="en-US" b="1" i="1" baseline="-25000" dirty="0">
                          <a:solidFill>
                            <a:srgbClr val="0070C0"/>
                          </a:solidFill>
                          <a:latin typeface="Cambria Math" charset="0"/>
                        </a:rPr>
                        <m:t>𝟏𝟎𝟎</m:t>
                      </m:r>
                      <m:r>
                        <a:rPr lang="en-US" b="1" i="1" baseline="-25000" dirty="0">
                          <a:solidFill>
                            <a:srgbClr val="0070C0"/>
                          </a:solidFill>
                          <a:latin typeface="Cambria Math" charset="0"/>
                        </a:rPr>
                        <m:t>) </m:t>
                      </m:r>
                    </m:oMath>
                  </a14:m>
                  <a:endParaRPr lang="en-US" b="1" dirty="0">
                    <a:solidFill>
                      <a:srgbClr val="0070C0"/>
                    </a:solidFill>
                    <a:sym typeface="Symbol" pitchFamily="18" charset="2"/>
                  </a:endParaRPr>
                </a:p>
              </p:txBody>
            </p:sp>
          </mc:Choice>
          <mc:Fallback xmlns="">
            <p:sp>
              <p:nvSpPr>
                <p:cNvPr id="89" name="Rectangle 6"/>
                <p:cNvSpPr>
                  <a:spLocks noRot="1" noChangeAspect="1" noMove="1" noResize="1" noEditPoints="1" noAdjustHandles="1" noChangeArrowheads="1" noChangeShapeType="1" noTextEdit="1"/>
                </p:cNvSpPr>
                <p:nvPr/>
              </p:nvSpPr>
              <p:spPr bwMode="auto">
                <a:xfrm>
                  <a:off x="3429000" y="6081713"/>
                  <a:ext cx="3435108" cy="369332"/>
                </a:xfrm>
                <a:prstGeom prst="rect">
                  <a:avLst/>
                </a:prstGeom>
                <a:blipFill rotWithShape="0">
                  <a:blip r:embed="rId7"/>
                  <a:stretch>
                    <a:fillRect l="-1418" t="-11475" b="-96721"/>
                  </a:stretch>
                </a:blipFill>
                <a:ln w="9525">
                  <a:noFill/>
                  <a:miter lim="800000"/>
                  <a:headEnd/>
                  <a:tailEnd/>
                </a:ln>
                <a:effectLst/>
              </p:spPr>
              <p:txBody>
                <a:bodyPr/>
                <a:lstStyle/>
                <a:p>
                  <a:r>
                    <a:rPr lang="en-US">
                      <a:noFill/>
                    </a:rPr>
                    <a:t> </a:t>
                  </a:r>
                </a:p>
              </p:txBody>
            </p:sp>
          </mc:Fallback>
        </mc:AlternateContent>
        <p:sp>
          <p:nvSpPr>
            <p:cNvPr id="101" name="Rectangle 100"/>
            <p:cNvSpPr/>
            <p:nvPr/>
          </p:nvSpPr>
          <p:spPr>
            <a:xfrm>
              <a:off x="2971800" y="5029200"/>
              <a:ext cx="4161076" cy="369332"/>
            </a:xfrm>
            <a:prstGeom prst="rect">
              <a:avLst/>
            </a:prstGeom>
          </p:spPr>
          <p:txBody>
            <a:bodyPr wrap="none">
              <a:spAutoFit/>
            </a:bodyPr>
            <a:lstStyle/>
            <a:p>
              <a:pPr marL="290513" indent="-290513">
                <a:spcBef>
                  <a:spcPct val="50000"/>
                </a:spcBef>
                <a:buClr>
                  <a:schemeClr val="hlink"/>
                </a:buClr>
                <a:buSzPct val="80000"/>
                <a:buFont typeface="Wingdings" pitchFamily="2" charset="2"/>
                <a:buChar char="q"/>
              </a:pPr>
              <a:r>
                <a:rPr lang="en-US" b="1" dirty="0" smtClean="0">
                  <a:solidFill>
                    <a:srgbClr val="009900"/>
                  </a:solidFill>
                  <a:latin typeface="Times New Roman" pitchFamily="18" charset="0"/>
                  <a:cs typeface="Times New Roman" pitchFamily="18" charset="0"/>
                </a:rPr>
                <a:t>elastic moduli only for known density</a:t>
              </a:r>
              <a:endParaRPr lang="en-US" b="1" dirty="0">
                <a:solidFill>
                  <a:srgbClr val="009900"/>
                </a:solidFill>
                <a:latin typeface="Times New Roman" pitchFamily="18" charset="0"/>
                <a:cs typeface="Times New Roman" pitchFamily="18" charset="0"/>
              </a:endParaRPr>
            </a:p>
          </p:txBody>
        </p:sp>
      </p:grpSp>
      <p:pic>
        <p:nvPicPr>
          <p:cNvPr id="105" name="Picture 22" descr="V:\prism\Documents\Conference\Compres\2011\bs.png"/>
          <p:cNvPicPr>
            <a:picLocks noChangeAspect="1" noChangeArrowheads="1"/>
          </p:cNvPicPr>
          <p:nvPr/>
        </p:nvPicPr>
        <p:blipFill>
          <a:blip r:embed="rId8" cstate="print"/>
          <a:srcRect/>
          <a:stretch>
            <a:fillRect/>
          </a:stretch>
        </p:blipFill>
        <p:spPr bwMode="auto">
          <a:xfrm>
            <a:off x="5486400" y="3962400"/>
            <a:ext cx="3219223" cy="2259575"/>
          </a:xfrm>
          <a:prstGeom prst="rect">
            <a:avLst/>
          </a:prstGeom>
          <a:noFill/>
        </p:spPr>
      </p:pic>
      <p:pic>
        <p:nvPicPr>
          <p:cNvPr id="107" name="Picture 3"/>
          <p:cNvPicPr>
            <a:picLocks noChangeAspect="1" noChangeArrowheads="1"/>
          </p:cNvPicPr>
          <p:nvPr/>
        </p:nvPicPr>
        <p:blipFill>
          <a:blip r:embed="rId9" cstate="print"/>
          <a:srcRect/>
          <a:stretch>
            <a:fillRect/>
          </a:stretch>
        </p:blipFill>
        <p:spPr bwMode="auto">
          <a:xfrm>
            <a:off x="152400" y="2362200"/>
            <a:ext cx="2313043" cy="2286000"/>
          </a:xfrm>
          <a:prstGeom prst="rect">
            <a:avLst/>
          </a:prstGeom>
          <a:noFill/>
          <a:ln w="9525">
            <a:noFill/>
            <a:miter lim="800000"/>
            <a:headEnd/>
            <a:tailEnd/>
          </a:ln>
          <a:effectLst/>
        </p:spPr>
      </p:pic>
      <mc:AlternateContent xmlns:mc="http://schemas.openxmlformats.org/markup-compatibility/2006" xmlns:a14="http://schemas.microsoft.com/office/drawing/2010/main">
        <mc:Choice Requires="a14">
          <p:sp>
            <p:nvSpPr>
              <p:cNvPr id="91" name="Rectangle 181"/>
              <p:cNvSpPr>
                <a:spLocks noChangeArrowheads="1"/>
              </p:cNvSpPr>
              <p:nvPr/>
            </p:nvSpPr>
            <p:spPr bwMode="auto">
              <a:xfrm>
                <a:off x="3047999" y="762000"/>
                <a:ext cx="1528639" cy="228600"/>
              </a:xfrm>
              <a:prstGeom prst="rect">
                <a:avLst/>
              </a:prstGeom>
              <a:noFill/>
              <a:ln w="9525">
                <a:noFill/>
                <a:miter lim="800000"/>
                <a:headEnd/>
                <a:tailEnd/>
              </a:ln>
              <a:effectLst/>
            </p:spPr>
            <p:txBody>
              <a:bodyPr/>
              <a:lstStyle/>
              <a:p>
                <a:pPr algn="just" defTabSz="4127500">
                  <a:lnSpc>
                    <a:spcPct val="90000"/>
                  </a:lnSpc>
                  <a:spcBef>
                    <a:spcPct val="20000"/>
                  </a:spcBef>
                  <a:buClr>
                    <a:srgbClr val="8F5011"/>
                  </a:buClr>
                  <a:buFont typeface="Wingdings" pitchFamily="2" charset="2"/>
                  <a:buNone/>
                </a:pPr>
                <a:r>
                  <a:rPr lang="en-US" sz="1100" b="1" dirty="0" smtClean="0">
                    <a:solidFill>
                      <a:srgbClr val="0000CC"/>
                    </a:solidFill>
                    <a:cs typeface="Times New Roman" pitchFamily="18" charset="0"/>
                  </a:rPr>
                  <a:t>V</a:t>
                </a:r>
                <a:r>
                  <a:rPr lang="en-US" sz="1100" b="1" baseline="-30000" dirty="0" smtClean="0">
                    <a:solidFill>
                      <a:srgbClr val="0000CC"/>
                    </a:solidFill>
                    <a:cs typeface="Times New Roman" pitchFamily="18" charset="0"/>
                  </a:rPr>
                  <a:t>i</a:t>
                </a:r>
                <a:r>
                  <a:rPr lang="en-US" sz="1100" b="1" dirty="0" smtClean="0">
                    <a:solidFill>
                      <a:srgbClr val="0000CC"/>
                    </a:solidFill>
                    <a:cs typeface="Times New Roman" pitchFamily="18" charset="0"/>
                  </a:rPr>
                  <a:t> =</a:t>
                </a:r>
                <a14:m>
                  <m:oMath xmlns:m="http://schemas.openxmlformats.org/officeDocument/2006/math">
                    <m:r>
                      <a:rPr lang="en-US" sz="1100" b="1" i="1" dirty="0" smtClean="0">
                        <a:solidFill>
                          <a:srgbClr val="0000CC"/>
                        </a:solidFill>
                        <a:latin typeface="Cambria Math" charset="0"/>
                        <a:cs typeface="Times New Roman" pitchFamily="18" charset="0"/>
                        <a:sym typeface="Symbol" pitchFamily="18" charset="2"/>
                      </a:rPr>
                      <m:t></m:t>
                    </m:r>
                    <m:r>
                      <a:rPr lang="en-US" sz="1100" b="1" i="1" dirty="0" smtClean="0">
                        <a:solidFill>
                          <a:srgbClr val="0000CC"/>
                        </a:solidFill>
                        <a:latin typeface="Cambria Math" charset="0"/>
                        <a:cs typeface="Times New Roman" pitchFamily="18" charset="0"/>
                      </a:rPr>
                      <m:t> </m:t>
                    </m:r>
                    <m:r>
                      <a:rPr lang="en-US" sz="1100" b="1" i="1" dirty="0" smtClean="0">
                        <a:solidFill>
                          <a:srgbClr val="0000CC"/>
                        </a:solidFill>
                        <a:latin typeface="Cambria Math" charset="0"/>
                        <a:ea typeface="Cambria Math" charset="0"/>
                        <a:cs typeface="Cambria Math" charset="0"/>
                      </a:rPr>
                      <m:t>𝝀</m:t>
                    </m:r>
                    <m:r>
                      <a:rPr lang="en-US" sz="1100" b="1" i="1" dirty="0" smtClean="0">
                        <a:solidFill>
                          <a:srgbClr val="0000CC"/>
                        </a:solidFill>
                        <a:latin typeface="Cambria Math" charset="0"/>
                        <a:ea typeface="Cambria Math" charset="0"/>
                        <a:cs typeface="Cambria Math" charset="0"/>
                      </a:rPr>
                      <m:t>𝚫</m:t>
                    </m:r>
                    <m:r>
                      <a:rPr lang="en-US" sz="1100" b="1" i="1" dirty="0" smtClean="0">
                        <a:solidFill>
                          <a:srgbClr val="0000CC"/>
                        </a:solidFill>
                        <a:latin typeface="Cambria Math" charset="0"/>
                        <a:ea typeface="Cambria Math" charset="0"/>
                        <a:cs typeface="Cambria Math" charset="0"/>
                      </a:rPr>
                      <m:t>𝝎</m:t>
                    </m:r>
                    <m:r>
                      <a:rPr lang="en-US" sz="1100" b="1" i="1" dirty="0" smtClean="0">
                        <a:solidFill>
                          <a:srgbClr val="0000CC"/>
                        </a:solidFill>
                        <a:latin typeface="Cambria Math" charset="0"/>
                        <a:cs typeface="Times New Roman" pitchFamily="18" charset="0"/>
                      </a:rPr>
                      <m:t>/ </m:t>
                    </m:r>
                    <m:r>
                      <a:rPr lang="en-US" sz="1100" b="1" i="1" dirty="0" smtClean="0">
                        <a:solidFill>
                          <a:srgbClr val="0000CC"/>
                        </a:solidFill>
                        <a:latin typeface="Cambria Math" charset="0"/>
                        <a:cs typeface="Times New Roman" pitchFamily="18" charset="0"/>
                      </a:rPr>
                      <m:t>𝟐</m:t>
                    </m:r>
                    <m:r>
                      <m:rPr>
                        <m:sty m:val="p"/>
                      </m:rPr>
                      <a:rPr lang="en-US" sz="1100" b="1" i="1" dirty="0" smtClean="0">
                        <a:solidFill>
                          <a:srgbClr val="0000CC"/>
                        </a:solidFill>
                        <a:latin typeface="Cambria Math" charset="0"/>
                        <a:cs typeface="Times New Roman" pitchFamily="18" charset="0"/>
                      </a:rPr>
                      <m:t>sin</m:t>
                    </m:r>
                    <m:r>
                      <a:rPr lang="en-US" sz="1100" b="1" i="1" dirty="0" smtClean="0">
                        <a:solidFill>
                          <a:srgbClr val="0000CC"/>
                        </a:solidFill>
                        <a:latin typeface="Cambria Math" charset="0"/>
                        <a:cs typeface="Times New Roman" pitchFamily="18" charset="0"/>
                      </a:rPr>
                      <m:t>⁡(</m:t>
                    </m:r>
                    <m:r>
                      <a:rPr lang="en-US" sz="1100" b="1" i="1" dirty="0" smtClean="0">
                        <a:solidFill>
                          <a:srgbClr val="0000CC"/>
                        </a:solidFill>
                        <a:latin typeface="Cambria Math" charset="0"/>
                        <a:ea typeface="Cambria Math" charset="0"/>
                        <a:cs typeface="Cambria Math" charset="0"/>
                      </a:rPr>
                      <m:t>𝝑</m:t>
                    </m:r>
                    <m:r>
                      <a:rPr lang="en-US" sz="1100" b="1" i="1" dirty="0" smtClean="0">
                        <a:solidFill>
                          <a:srgbClr val="0000CC"/>
                        </a:solidFill>
                        <a:latin typeface="Cambria Math" charset="0"/>
                        <a:cs typeface="Times New Roman" pitchFamily="18" charset="0"/>
                        <a:sym typeface="Symbol" pitchFamily="18" charset="2"/>
                      </a:rPr>
                      <m:t></m:t>
                    </m:r>
                    <m:r>
                      <a:rPr lang="en-US" sz="1100" b="1" i="1" dirty="0" smtClean="0">
                        <a:solidFill>
                          <a:srgbClr val="0000CC"/>
                        </a:solidFill>
                        <a:latin typeface="Cambria Math" charset="0"/>
                        <a:cs typeface="Times New Roman" pitchFamily="18" charset="0"/>
                      </a:rPr>
                      <m:t>/</m:t>
                    </m:r>
                    <m:r>
                      <a:rPr lang="en-US" sz="1100" b="1" i="1" dirty="0" smtClean="0">
                        <a:solidFill>
                          <a:srgbClr val="0000CC"/>
                        </a:solidFill>
                        <a:latin typeface="Cambria Math" charset="0"/>
                        <a:cs typeface="Times New Roman" pitchFamily="18" charset="0"/>
                      </a:rPr>
                      <m:t>𝟐</m:t>
                    </m:r>
                    <m:r>
                      <a:rPr lang="en-US" sz="1100" b="1" i="1" dirty="0" smtClean="0">
                        <a:solidFill>
                          <a:srgbClr val="0000CC"/>
                        </a:solidFill>
                        <a:latin typeface="Cambria Math" charset="0"/>
                        <a:cs typeface="Times New Roman" pitchFamily="18" charset="0"/>
                      </a:rPr>
                      <m:t>)</m:t>
                    </m:r>
                  </m:oMath>
                </a14:m>
                <a:endParaRPr lang="en-US" sz="1100" b="1" dirty="0">
                  <a:solidFill>
                    <a:srgbClr val="0000CC"/>
                  </a:solidFill>
                </a:endParaRPr>
              </a:p>
            </p:txBody>
          </p:sp>
        </mc:Choice>
        <mc:Fallback xmlns="">
          <p:sp>
            <p:nvSpPr>
              <p:cNvPr id="91" name="Rectangle 181"/>
              <p:cNvSpPr>
                <a:spLocks noRot="1" noChangeAspect="1" noMove="1" noResize="1" noEditPoints="1" noAdjustHandles="1" noChangeArrowheads="1" noChangeShapeType="1" noTextEdit="1"/>
              </p:cNvSpPr>
              <p:nvPr/>
            </p:nvSpPr>
            <p:spPr bwMode="auto">
              <a:xfrm>
                <a:off x="3047999" y="762000"/>
                <a:ext cx="1528639" cy="228600"/>
              </a:xfrm>
              <a:prstGeom prst="rect">
                <a:avLst/>
              </a:prstGeom>
              <a:blipFill rotWithShape="0">
                <a:blip r:embed="rId10"/>
                <a:stretch>
                  <a:fillRect t="-89474" b="-118421"/>
                </a:stretch>
              </a:blipFill>
              <a:ln w="9525">
                <a:noFill/>
                <a:miter lim="800000"/>
                <a:headEnd/>
                <a:tailEnd/>
              </a:ln>
              <a:effectLst/>
            </p:spPr>
            <p:txBody>
              <a:bodyPr/>
              <a:lstStyle/>
              <a:p>
                <a:r>
                  <a:rPr lang="en-US">
                    <a:noFill/>
                  </a:rPr>
                  <a:t> </a:t>
                </a:r>
              </a:p>
            </p:txBody>
          </p:sp>
        </mc:Fallback>
      </mc:AlternateContent>
      <p:pic>
        <p:nvPicPr>
          <p:cNvPr id="92" name="Picture 4"/>
          <p:cNvPicPr>
            <a:picLocks noChangeAspect="1" noChangeArrowheads="1"/>
          </p:cNvPicPr>
          <p:nvPr/>
        </p:nvPicPr>
        <p:blipFill>
          <a:blip r:embed="rId11" cstate="print"/>
          <a:srcRect/>
          <a:stretch>
            <a:fillRect/>
          </a:stretch>
        </p:blipFill>
        <p:spPr bwMode="auto">
          <a:xfrm>
            <a:off x="228600" y="838200"/>
            <a:ext cx="2300644" cy="1371600"/>
          </a:xfrm>
          <a:prstGeom prst="rect">
            <a:avLst/>
          </a:prstGeom>
          <a:noFill/>
        </p:spPr>
      </p:pic>
      <p:sp>
        <p:nvSpPr>
          <p:cNvPr id="93" name="Rectangle 92"/>
          <p:cNvSpPr/>
          <p:nvPr/>
        </p:nvSpPr>
        <p:spPr>
          <a:xfrm>
            <a:off x="228600" y="457200"/>
            <a:ext cx="2060179" cy="307777"/>
          </a:xfrm>
          <a:prstGeom prst="rect">
            <a:avLst/>
          </a:prstGeom>
        </p:spPr>
        <p:txBody>
          <a:bodyPr wrap="none">
            <a:spAutoFit/>
          </a:bodyPr>
          <a:lstStyle/>
          <a:p>
            <a:r>
              <a:rPr lang="en-US" sz="1400" b="1" dirty="0" smtClean="0">
                <a:solidFill>
                  <a:srgbClr val="0000FF"/>
                </a:solidFill>
                <a:latin typeface="Comic Sans MS" pitchFamily="66" charset="0"/>
              </a:rPr>
              <a:t>Brillouin spectroscopy</a:t>
            </a:r>
            <a:endParaRPr lang="en-US" sz="1400" b="1" dirty="0">
              <a:solidFill>
                <a:srgbClr val="0000FF"/>
              </a:solidFill>
              <a:latin typeface="Comic Sans MS" pitchFamily="66" charset="0"/>
            </a:endParaRPr>
          </a:p>
        </p:txBody>
      </p:sp>
      <mc:AlternateContent xmlns:mc="http://schemas.openxmlformats.org/markup-compatibility/2006">
        <mc:Choice xmlns:a14="http://schemas.microsoft.com/office/drawing/2010/main" Requires="a14">
          <p:sp>
            <p:nvSpPr>
              <p:cNvPr id="94" name="Rectangle 93"/>
              <p:cNvSpPr/>
              <p:nvPr/>
            </p:nvSpPr>
            <p:spPr>
              <a:xfrm>
                <a:off x="2915915" y="769169"/>
                <a:ext cx="5638800" cy="2862322"/>
              </a:xfrm>
              <a:prstGeom prst="rect">
                <a:avLst/>
              </a:prstGeom>
            </p:spPr>
            <p:txBody>
              <a:bodyPr wrap="square">
                <a:spAutoFit/>
              </a:bodyPr>
              <a:lstStyle/>
              <a:p>
                <a:pPr marL="342900" indent="-342900">
                  <a:lnSpc>
                    <a:spcPct val="90000"/>
                  </a:lnSpc>
                  <a:spcBef>
                    <a:spcPct val="20000"/>
                  </a:spcBef>
                  <a:spcAft>
                    <a:spcPts val="600"/>
                  </a:spcAft>
                  <a:buClr>
                    <a:srgbClr val="8F5011"/>
                  </a:buClr>
                  <a:buFont typeface="Wingdings" pitchFamily="2" charset="2"/>
                  <a:buChar char="§"/>
                </a:pPr>
                <a:r>
                  <a:rPr lang="en-US" sz="2000" b="1" i="1" smtClean="0">
                    <a:solidFill>
                      <a:schemeClr val="accent5">
                        <a:lumMod val="75000"/>
                      </a:schemeClr>
                    </a:solidFill>
                    <a:latin typeface="+mn-lt"/>
                  </a:rPr>
                  <a:t>Knowledge of elastic </a:t>
                </a:r>
                <a:r>
                  <a:rPr lang="en-US" sz="2000" b="1" i="1" dirty="0">
                    <a:solidFill>
                      <a:schemeClr val="accent5">
                        <a:lumMod val="75000"/>
                      </a:schemeClr>
                    </a:solidFill>
                    <a:latin typeface="+mn-lt"/>
                  </a:rPr>
                  <a:t>properties of minerals are essential for seismic data interpretation, BS is one of the techniques that allows direct measurements of sound </a:t>
                </a:r>
                <a:r>
                  <a:rPr lang="en-US" sz="2000" b="1" i="1" dirty="0" smtClean="0">
                    <a:solidFill>
                      <a:schemeClr val="accent5">
                        <a:lumMod val="75000"/>
                      </a:schemeClr>
                    </a:solidFill>
                    <a:latin typeface="+mn-lt"/>
                  </a:rPr>
                  <a:t>velocities</a:t>
                </a:r>
              </a:p>
              <a:p>
                <a:pPr marL="342900" indent="-342900">
                  <a:lnSpc>
                    <a:spcPct val="90000"/>
                  </a:lnSpc>
                  <a:spcBef>
                    <a:spcPct val="20000"/>
                  </a:spcBef>
                  <a:spcAft>
                    <a:spcPts val="600"/>
                  </a:spcAft>
                  <a:buClr>
                    <a:srgbClr val="8F5011"/>
                  </a:buClr>
                  <a:buFont typeface="Wingdings" pitchFamily="2" charset="2"/>
                  <a:buChar char="§"/>
                </a:pPr>
                <a:r>
                  <a:rPr lang="en-US" sz="2000" b="1" i="1" dirty="0" smtClean="0">
                    <a:solidFill>
                      <a:schemeClr val="accent5">
                        <a:lumMod val="75000"/>
                      </a:schemeClr>
                    </a:solidFill>
                    <a:latin typeface="+mn-lt"/>
                    <a:cs typeface="Times New Roman" pitchFamily="18" charset="0"/>
                  </a:rPr>
                  <a:t>Acoustic </a:t>
                </a:r>
                <a:r>
                  <a:rPr lang="en-US" sz="2000" b="1" i="1" dirty="0" smtClean="0">
                    <a:solidFill>
                      <a:schemeClr val="accent5">
                        <a:lumMod val="75000"/>
                      </a:schemeClr>
                    </a:solidFill>
                    <a:latin typeface="+mn-lt"/>
                    <a:cs typeface="Times New Roman" pitchFamily="18" charset="0"/>
                  </a:rPr>
                  <a:t>waves present in a solid due to thermal motion of </a:t>
                </a:r>
                <a:r>
                  <a:rPr lang="en-US" sz="2000" b="1" i="1" dirty="0" smtClean="0">
                    <a:solidFill>
                      <a:schemeClr val="accent5">
                        <a:lumMod val="75000"/>
                      </a:schemeClr>
                    </a:solidFill>
                    <a:latin typeface="+mn-lt"/>
                    <a:cs typeface="Times New Roman" pitchFamily="18" charset="0"/>
                  </a:rPr>
                  <a:t>atoms</a:t>
                </a:r>
                <a:endParaRPr lang="en-US" sz="2000" b="1" i="1" dirty="0" smtClean="0">
                  <a:solidFill>
                    <a:schemeClr val="accent5">
                      <a:lumMod val="75000"/>
                    </a:schemeClr>
                  </a:solidFill>
                  <a:latin typeface="+mn-lt"/>
                  <a:cs typeface="Times New Roman" pitchFamily="18" charset="0"/>
                </a:endParaRPr>
              </a:p>
              <a:p>
                <a:pPr marL="342900" indent="-342900">
                  <a:lnSpc>
                    <a:spcPct val="90000"/>
                  </a:lnSpc>
                  <a:spcBef>
                    <a:spcPct val="20000"/>
                  </a:spcBef>
                  <a:spcAft>
                    <a:spcPts val="600"/>
                  </a:spcAft>
                  <a:buClr>
                    <a:srgbClr val="8F5011"/>
                  </a:buClr>
                  <a:buFont typeface="Wingdings" pitchFamily="2" charset="2"/>
                  <a:buChar char="§"/>
                </a:pPr>
                <a:r>
                  <a:rPr lang="en-US" sz="2000" b="1" i="1" dirty="0" smtClean="0">
                    <a:solidFill>
                      <a:schemeClr val="accent5">
                        <a:lumMod val="75000"/>
                      </a:schemeClr>
                    </a:solidFill>
                    <a:latin typeface="+mn-lt"/>
                    <a:cs typeface="Times New Roman" pitchFamily="18" charset="0"/>
                  </a:rPr>
                  <a:t>Laser light interacts with phonons (or density / refractive index fluctuations) and is scattered with Doppler shifted frequency </a:t>
                </a:r>
                <a14:m>
                  <m:oMath xmlns:m="http://schemas.openxmlformats.org/officeDocument/2006/math">
                    <m:r>
                      <a:rPr lang="en-US" sz="2000" b="1" i="1" dirty="0" smtClean="0">
                        <a:solidFill>
                          <a:schemeClr val="accent5">
                            <a:lumMod val="75000"/>
                          </a:schemeClr>
                        </a:solidFill>
                        <a:latin typeface="+mn-lt"/>
                        <a:ea typeface="Cambria Math" charset="0"/>
                        <a:cs typeface="Cambria Math" charset="0"/>
                        <a:sym typeface="Symbol" pitchFamily="18" charset="2"/>
                      </a:rPr>
                      <m:t>∆</m:t>
                    </m:r>
                    <m:r>
                      <a:rPr lang="en-US" sz="2000" b="1" i="1" dirty="0" smtClean="0">
                        <a:solidFill>
                          <a:schemeClr val="accent5">
                            <a:lumMod val="75000"/>
                          </a:schemeClr>
                        </a:solidFill>
                        <a:latin typeface="+mn-lt"/>
                        <a:ea typeface="Cambria Math" charset="0"/>
                        <a:cs typeface="Cambria Math" charset="0"/>
                        <a:sym typeface="Symbol" pitchFamily="18" charset="2"/>
                      </a:rPr>
                      <m:t>𝝎</m:t>
                    </m:r>
                  </m:oMath>
                </a14:m>
                <a:endParaRPr lang="en-US" sz="2000" b="1" i="1" dirty="0">
                  <a:solidFill>
                    <a:schemeClr val="accent5">
                      <a:lumMod val="75000"/>
                    </a:schemeClr>
                  </a:solidFill>
                  <a:latin typeface="+mn-lt"/>
                  <a:cs typeface="Times New Roman" pitchFamily="18" charset="0"/>
                  <a:sym typeface="Symbol" pitchFamily="18" charset="2"/>
                </a:endParaRPr>
              </a:p>
            </p:txBody>
          </p:sp>
        </mc:Choice>
        <mc:Fallback>
          <p:sp>
            <p:nvSpPr>
              <p:cNvPr id="94" name="Rectangle 93"/>
              <p:cNvSpPr>
                <a:spLocks noRot="1" noChangeAspect="1" noMove="1" noResize="1" noEditPoints="1" noAdjustHandles="1" noChangeArrowheads="1" noChangeShapeType="1" noTextEdit="1"/>
              </p:cNvSpPr>
              <p:nvPr/>
            </p:nvSpPr>
            <p:spPr>
              <a:xfrm>
                <a:off x="2915915" y="769169"/>
                <a:ext cx="5638800" cy="2862322"/>
              </a:xfrm>
              <a:prstGeom prst="rect">
                <a:avLst/>
              </a:prstGeom>
              <a:blipFill rotWithShape="0">
                <a:blip r:embed="rId12"/>
                <a:stretch>
                  <a:fillRect l="-973" t="-2128" r="-1081" b="-2766"/>
                </a:stretch>
              </a:blipFill>
            </p:spPr>
            <p:txBody>
              <a:bodyPr/>
              <a:lstStyle/>
              <a:p>
                <a:r>
                  <a:rPr lang="en-US">
                    <a:noFill/>
                  </a:rPr>
                  <a:t> </a:t>
                </a:r>
              </a:p>
            </p:txBody>
          </p:sp>
        </mc:Fallback>
      </mc:AlternateContent>
      <p:graphicFrame>
        <p:nvGraphicFramePr>
          <p:cNvPr id="37889" name="Object 1"/>
          <p:cNvGraphicFramePr>
            <a:graphicFrameLocks noChangeAspect="1"/>
          </p:cNvGraphicFramePr>
          <p:nvPr>
            <p:extLst>
              <p:ext uri="{D42A27DB-BD31-4B8C-83A1-F6EECF244321}">
                <p14:modId xmlns:p14="http://schemas.microsoft.com/office/powerpoint/2010/main" val="714440522"/>
              </p:ext>
            </p:extLst>
          </p:nvPr>
        </p:nvGraphicFramePr>
        <p:xfrm>
          <a:off x="3092617" y="5105162"/>
          <a:ext cx="1839912" cy="358775"/>
        </p:xfrm>
        <a:graphic>
          <a:graphicData uri="http://schemas.openxmlformats.org/presentationml/2006/ole">
            <mc:AlternateContent xmlns:mc="http://schemas.openxmlformats.org/markup-compatibility/2006">
              <mc:Choice xmlns:v="urn:schemas-microsoft-com:vml" Requires="v">
                <p:oleObj spid="_x0000_s2120" name="Equation" r:id="rId13" imgW="977760" imgH="190440" progId="Equation.3">
                  <p:embed/>
                </p:oleObj>
              </mc:Choice>
              <mc:Fallback>
                <p:oleObj name="Equation" r:id="rId13" imgW="977760" imgH="1904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2617" y="5105162"/>
                        <a:ext cx="1839912" cy="3587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5" name="TextBox 94"/>
          <p:cNvSpPr txBox="1"/>
          <p:nvPr/>
        </p:nvSpPr>
        <p:spPr>
          <a:xfrm>
            <a:off x="2579407" y="-76200"/>
            <a:ext cx="3623107" cy="58477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Elastic properties</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5179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4"/>
                                        </p:tgtEl>
                                      </p:cBhvr>
                                    </p:animEffect>
                                    <p:set>
                                      <p:cBhvr>
                                        <p:cTn id="7" dur="1" fill="hold">
                                          <p:stCondLst>
                                            <p:cond delay="1999"/>
                                          </p:stCondLst>
                                        </p:cTn>
                                        <p:tgtEl>
                                          <p:spTgt spid="9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2000"/>
                                        <p:tgtEl>
                                          <p:spTgt spid="9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additive="base">
                                        <p:cTn id="22" dur="500" fill="hold"/>
                                        <p:tgtEl>
                                          <p:spTgt spid="105"/>
                                        </p:tgtEl>
                                        <p:attrNameLst>
                                          <p:attrName>ppt_x</p:attrName>
                                        </p:attrNameLst>
                                      </p:cBhvr>
                                      <p:tavLst>
                                        <p:tav tm="0">
                                          <p:val>
                                            <p:strVal val="#ppt_x"/>
                                          </p:val>
                                        </p:tav>
                                        <p:tav tm="100000">
                                          <p:val>
                                            <p:strVal val="#ppt_x"/>
                                          </p:val>
                                        </p:tav>
                                      </p:tavLst>
                                    </p:anim>
                                    <p:anim calcmode="lin" valueType="num">
                                      <p:cBhvr additive="base">
                                        <p:cTn id="23" dur="500" fill="hold"/>
                                        <p:tgtEl>
                                          <p:spTgt spid="10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889"/>
                                        </p:tgtEl>
                                        <p:attrNameLst>
                                          <p:attrName>style.visibility</p:attrName>
                                        </p:attrNameLst>
                                      </p:cBhvr>
                                      <p:to>
                                        <p:strVal val="visible"/>
                                      </p:to>
                                    </p:set>
                                    <p:anim calcmode="lin" valueType="num">
                                      <p:cBhvr additive="base">
                                        <p:cTn id="26" dur="500" fill="hold"/>
                                        <p:tgtEl>
                                          <p:spTgt spid="37889"/>
                                        </p:tgtEl>
                                        <p:attrNameLst>
                                          <p:attrName>ppt_x</p:attrName>
                                        </p:attrNameLst>
                                      </p:cBhvr>
                                      <p:tavLst>
                                        <p:tav tm="0">
                                          <p:val>
                                            <p:strVal val="#ppt_x"/>
                                          </p:val>
                                        </p:tav>
                                        <p:tav tm="100000">
                                          <p:val>
                                            <p:strVal val="#ppt_x"/>
                                          </p:val>
                                        </p:tav>
                                      </p:tavLst>
                                    </p:anim>
                                    <p:anim calcmode="lin" valueType="num">
                                      <p:cBhvr additive="base">
                                        <p:cTn id="27" dur="500" fill="hold"/>
                                        <p:tgtEl>
                                          <p:spTgt spid="37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67200" y="3651980"/>
            <a:ext cx="2553796" cy="2529083"/>
          </a:xfrm>
          <a:prstGeom prst="rect">
            <a:avLst/>
          </a:prstGeom>
        </p:spPr>
      </p:pic>
      <p:pic>
        <p:nvPicPr>
          <p:cNvPr id="8" name="Picture 7"/>
          <p:cNvPicPr>
            <a:picLocks noChangeAspect="1"/>
          </p:cNvPicPr>
          <p:nvPr/>
        </p:nvPicPr>
        <p:blipFill>
          <a:blip r:embed="rId4"/>
          <a:stretch>
            <a:fillRect/>
          </a:stretch>
        </p:blipFill>
        <p:spPr>
          <a:xfrm>
            <a:off x="4056296" y="646956"/>
            <a:ext cx="1839877" cy="1287914"/>
          </a:xfrm>
          <a:prstGeom prst="rect">
            <a:avLst/>
          </a:prstGeom>
        </p:spPr>
      </p:pic>
      <p:sp>
        <p:nvSpPr>
          <p:cNvPr id="2" name="TextBox 1"/>
          <p:cNvSpPr txBox="1"/>
          <p:nvPr/>
        </p:nvSpPr>
        <p:spPr>
          <a:xfrm>
            <a:off x="1524000" y="0"/>
            <a:ext cx="5859296" cy="52322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Elasticity of </a:t>
            </a:r>
            <a:r>
              <a:rPr lang="en-US" sz="28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single-crystal olivine</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Rectangle 2"/>
          <p:cNvSpPr/>
          <p:nvPr/>
        </p:nvSpPr>
        <p:spPr>
          <a:xfrm>
            <a:off x="5896173" y="722334"/>
            <a:ext cx="3094073" cy="523220"/>
          </a:xfrm>
          <a:prstGeom prst="rect">
            <a:avLst/>
          </a:prstGeom>
        </p:spPr>
        <p:txBody>
          <a:bodyPr wrap="square">
            <a:spAutoFit/>
          </a:bodyPr>
          <a:lstStyle/>
          <a:p>
            <a:r>
              <a:rPr lang="en-US" sz="1400" b="1" dirty="0">
                <a:solidFill>
                  <a:srgbClr val="2E2E2E"/>
                </a:solidFill>
                <a:latin typeface="Arial" charset="0"/>
              </a:rPr>
              <a:t>Natural single-crystal San Carlos olivine [(Mg</a:t>
            </a:r>
            <a:r>
              <a:rPr lang="en-US" sz="1400" b="1" baseline="-25000" dirty="0">
                <a:solidFill>
                  <a:srgbClr val="2E2E2E"/>
                </a:solidFill>
                <a:latin typeface="Arial" charset="0"/>
              </a:rPr>
              <a:t>0.9</a:t>
            </a:r>
            <a:r>
              <a:rPr lang="en-US" sz="1400" b="1" dirty="0">
                <a:solidFill>
                  <a:srgbClr val="2E2E2E"/>
                </a:solidFill>
                <a:latin typeface="Arial" charset="0"/>
              </a:rPr>
              <a:t>,Fe</a:t>
            </a:r>
            <a:r>
              <a:rPr lang="en-US" sz="1400" b="1" baseline="-25000" dirty="0">
                <a:solidFill>
                  <a:srgbClr val="2E2E2E"/>
                </a:solidFill>
                <a:latin typeface="Arial" charset="0"/>
              </a:rPr>
              <a:t>0.1</a:t>
            </a:r>
            <a:r>
              <a:rPr lang="en-US" sz="1400" b="1" dirty="0">
                <a:solidFill>
                  <a:srgbClr val="2E2E2E"/>
                </a:solidFill>
                <a:latin typeface="Arial" charset="0"/>
              </a:rPr>
              <a:t>)</a:t>
            </a:r>
            <a:r>
              <a:rPr lang="en-US" sz="1400" b="1" baseline="-25000" dirty="0">
                <a:solidFill>
                  <a:srgbClr val="2E2E2E"/>
                </a:solidFill>
                <a:latin typeface="Arial" charset="0"/>
              </a:rPr>
              <a:t>2</a:t>
            </a:r>
            <a:r>
              <a:rPr lang="en-US" sz="1400" b="1" dirty="0">
                <a:solidFill>
                  <a:srgbClr val="2E2E2E"/>
                </a:solidFill>
                <a:latin typeface="Arial" charset="0"/>
              </a:rPr>
              <a:t>SiO</a:t>
            </a:r>
            <a:r>
              <a:rPr lang="en-US" sz="1400" b="1" baseline="-25000" dirty="0">
                <a:solidFill>
                  <a:srgbClr val="2E2E2E"/>
                </a:solidFill>
                <a:latin typeface="Arial" charset="0"/>
              </a:rPr>
              <a:t>4</a:t>
            </a:r>
            <a:r>
              <a:rPr lang="en-US" sz="1400" b="1" dirty="0" smtClean="0">
                <a:solidFill>
                  <a:srgbClr val="2E2E2E"/>
                </a:solidFill>
                <a:latin typeface="Arial" charset="0"/>
              </a:rPr>
              <a:t>], Arizona</a:t>
            </a:r>
            <a:endParaRPr lang="en-US" sz="1400" b="1" dirty="0"/>
          </a:p>
        </p:txBody>
      </p:sp>
      <p:pic>
        <p:nvPicPr>
          <p:cNvPr id="4" name="Picture 3"/>
          <p:cNvPicPr>
            <a:picLocks noChangeAspect="1"/>
          </p:cNvPicPr>
          <p:nvPr/>
        </p:nvPicPr>
        <p:blipFill>
          <a:blip r:embed="rId5"/>
          <a:stretch>
            <a:fillRect/>
          </a:stretch>
        </p:blipFill>
        <p:spPr>
          <a:xfrm>
            <a:off x="304800" y="711190"/>
            <a:ext cx="3524250" cy="2546508"/>
          </a:xfrm>
          <a:prstGeom prst="rect">
            <a:avLst/>
          </a:prstGeom>
        </p:spPr>
      </p:pic>
      <p:pic>
        <p:nvPicPr>
          <p:cNvPr id="6" name="Picture 5"/>
          <p:cNvPicPr>
            <a:picLocks noChangeAspect="1"/>
          </p:cNvPicPr>
          <p:nvPr/>
        </p:nvPicPr>
        <p:blipFill>
          <a:blip r:embed="rId6"/>
          <a:stretch>
            <a:fillRect/>
          </a:stretch>
        </p:blipFill>
        <p:spPr>
          <a:xfrm>
            <a:off x="130087" y="3580157"/>
            <a:ext cx="3946613" cy="2593286"/>
          </a:xfrm>
          <a:prstGeom prst="rect">
            <a:avLst/>
          </a:prstGeom>
        </p:spPr>
      </p:pic>
      <p:sp>
        <p:nvSpPr>
          <p:cNvPr id="7" name="Rectangle 6"/>
          <p:cNvSpPr/>
          <p:nvPr/>
        </p:nvSpPr>
        <p:spPr>
          <a:xfrm>
            <a:off x="4229100" y="2121878"/>
            <a:ext cx="4648200" cy="954107"/>
          </a:xfrm>
          <a:prstGeom prst="rect">
            <a:avLst/>
          </a:prstGeom>
        </p:spPr>
        <p:txBody>
          <a:bodyPr wrap="square">
            <a:spAutoFit/>
          </a:bodyPr>
          <a:lstStyle/>
          <a:p>
            <a:pPr algn="just"/>
            <a:r>
              <a:rPr lang="en-US" sz="1400" b="1" dirty="0">
                <a:solidFill>
                  <a:srgbClr val="3366FF"/>
                </a:solidFill>
              </a:rPr>
              <a:t>full set of </a:t>
            </a:r>
            <a:r>
              <a:rPr lang="en-US" sz="1400" b="1" dirty="0" smtClean="0">
                <a:solidFill>
                  <a:srgbClr val="3366FF"/>
                </a:solidFill>
              </a:rPr>
              <a:t>nine elastic </a:t>
            </a:r>
            <a:r>
              <a:rPr lang="en-US" sz="1400" b="1" dirty="0">
                <a:solidFill>
                  <a:srgbClr val="3366FF"/>
                </a:solidFill>
              </a:rPr>
              <a:t>constants of </a:t>
            </a:r>
            <a:r>
              <a:rPr lang="en-US" sz="1400" b="1" dirty="0" smtClean="0">
                <a:solidFill>
                  <a:srgbClr val="3366FF"/>
                </a:solidFill>
              </a:rPr>
              <a:t>orthorhombic single-crystal </a:t>
            </a:r>
            <a:r>
              <a:rPr lang="en-US" sz="1400" b="1" dirty="0">
                <a:solidFill>
                  <a:srgbClr val="3366FF"/>
                </a:solidFill>
              </a:rPr>
              <a:t>olivine has been measured for the first time using combined Brillouin spectroscopy and X-ray diffraction at high P–T </a:t>
            </a:r>
            <a:r>
              <a:rPr lang="en-US" sz="1400" b="1" dirty="0" smtClean="0">
                <a:solidFill>
                  <a:srgbClr val="3366FF"/>
                </a:solidFill>
              </a:rPr>
              <a:t>conditions</a:t>
            </a:r>
            <a:endParaRPr lang="en-US" sz="1400" b="1" dirty="0">
              <a:solidFill>
                <a:srgbClr val="3366FF"/>
              </a:solidFill>
            </a:endParaRPr>
          </a:p>
        </p:txBody>
      </p:sp>
      <p:sp>
        <p:nvSpPr>
          <p:cNvPr id="11" name="Rectangle 10"/>
          <p:cNvSpPr/>
          <p:nvPr/>
        </p:nvSpPr>
        <p:spPr>
          <a:xfrm>
            <a:off x="6873316" y="3798319"/>
            <a:ext cx="2049704" cy="1615827"/>
          </a:xfrm>
          <a:prstGeom prst="rect">
            <a:avLst/>
          </a:prstGeom>
        </p:spPr>
        <p:txBody>
          <a:bodyPr wrap="square">
            <a:spAutoFit/>
          </a:bodyPr>
          <a:lstStyle/>
          <a:p>
            <a:pPr algn="just"/>
            <a:r>
              <a:rPr lang="en-US" sz="1100" i="1" dirty="0">
                <a:solidFill>
                  <a:srgbClr val="2E2E2E"/>
                </a:solidFill>
                <a:latin typeface="Arial" charset="0"/>
              </a:rPr>
              <a:t>Considering the combined high P–T effects on the elasticity of olivine along an expected mantle </a:t>
            </a:r>
            <a:r>
              <a:rPr lang="en-US" sz="1100" i="1" dirty="0" err="1">
                <a:solidFill>
                  <a:srgbClr val="2E2E2E"/>
                </a:solidFill>
                <a:latin typeface="Arial" charset="0"/>
              </a:rPr>
              <a:t>geotherm</a:t>
            </a:r>
            <a:r>
              <a:rPr lang="en-US" sz="1100" i="1" dirty="0">
                <a:solidFill>
                  <a:srgbClr val="2E2E2E"/>
                </a:solidFill>
                <a:latin typeface="Arial" charset="0"/>
              </a:rPr>
              <a:t>, the velocity jumps at the 410-km depth are 6.4% for V</a:t>
            </a:r>
            <a:r>
              <a:rPr lang="en-US" sz="1100" i="1" baseline="-25000" dirty="0">
                <a:solidFill>
                  <a:srgbClr val="2E2E2E"/>
                </a:solidFill>
                <a:latin typeface="Arial" charset="0"/>
              </a:rPr>
              <a:t>P</a:t>
            </a:r>
            <a:r>
              <a:rPr lang="en-US" sz="1100" i="1" dirty="0">
                <a:solidFill>
                  <a:srgbClr val="2E2E2E"/>
                </a:solidFill>
                <a:latin typeface="Arial" charset="0"/>
              </a:rPr>
              <a:t> and 6% for V</a:t>
            </a:r>
            <a:r>
              <a:rPr lang="en-US" sz="1100" i="1" baseline="-25000" dirty="0">
                <a:solidFill>
                  <a:srgbClr val="2E2E2E"/>
                </a:solidFill>
                <a:latin typeface="Arial" charset="0"/>
              </a:rPr>
              <a:t>S</a:t>
            </a:r>
            <a:r>
              <a:rPr lang="en-US" sz="1100" i="1" dirty="0">
                <a:solidFill>
                  <a:srgbClr val="2E2E2E"/>
                </a:solidFill>
                <a:latin typeface="Arial" charset="0"/>
              </a:rPr>
              <a:t>, which are more consistent with seismic observations</a:t>
            </a:r>
            <a:endParaRPr lang="en-US" sz="1100" i="1" dirty="0"/>
          </a:p>
        </p:txBody>
      </p:sp>
      <p:sp>
        <p:nvSpPr>
          <p:cNvPr id="12" name="Rectangle 11"/>
          <p:cNvSpPr/>
          <p:nvPr/>
        </p:nvSpPr>
        <p:spPr>
          <a:xfrm>
            <a:off x="5896173" y="6226810"/>
            <a:ext cx="3171627" cy="261610"/>
          </a:xfrm>
          <a:prstGeom prst="rect">
            <a:avLst/>
          </a:prstGeom>
        </p:spPr>
        <p:txBody>
          <a:bodyPr wrap="square">
            <a:spAutoFit/>
          </a:bodyPr>
          <a:lstStyle/>
          <a:p>
            <a:r>
              <a:rPr lang="en-US" sz="1050" b="1" i="1" dirty="0" smtClean="0">
                <a:solidFill>
                  <a:srgbClr val="222222"/>
                </a:solidFill>
              </a:rPr>
              <a:t>Mao Z. et al, EPSL, 426, 204-215 (2015)</a:t>
            </a:r>
            <a:endParaRPr lang="en-US" sz="1050" b="1" dirty="0"/>
          </a:p>
        </p:txBody>
      </p:sp>
    </p:spTree>
    <p:extLst>
      <p:ext uri="{BB962C8B-B14F-4D97-AF65-F5344CB8AC3E}">
        <p14:creationId xmlns:p14="http://schemas.microsoft.com/office/powerpoint/2010/main" val="161208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H_schema_updated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8875059" cy="6858000"/>
          </a:xfrm>
          <a:prstGeom prst="rect">
            <a:avLst/>
          </a:prstGeom>
        </p:spPr>
      </p:pic>
      <p:sp>
        <p:nvSpPr>
          <p:cNvPr id="61442" name="Text Box 2"/>
          <p:cNvSpPr txBox="1">
            <a:spLocks noChangeArrowheads="1"/>
          </p:cNvSpPr>
          <p:nvPr/>
        </p:nvSpPr>
        <p:spPr bwMode="auto">
          <a:xfrm>
            <a:off x="5181600" y="6248400"/>
            <a:ext cx="3962400" cy="276999"/>
          </a:xfrm>
          <a:prstGeom prst="rect">
            <a:avLst/>
          </a:prstGeom>
          <a:noFill/>
          <a:ln w="9525">
            <a:noFill/>
            <a:miter lim="800000"/>
            <a:headEnd/>
            <a:tailEnd/>
          </a:ln>
        </p:spPr>
        <p:txBody>
          <a:bodyPr wrap="square">
            <a:spAutoFit/>
          </a:bodyPr>
          <a:lstStyle/>
          <a:p>
            <a:pPr algn="r" defTabSz="3863975">
              <a:spcBef>
                <a:spcPct val="50000"/>
              </a:spcBef>
            </a:pPr>
            <a:r>
              <a:rPr lang="en-US" sz="1200" b="1" i="1" dirty="0">
                <a:solidFill>
                  <a:srgbClr val="0000FF"/>
                </a:solidFill>
                <a:latin typeface="Times New Roman" pitchFamily="18" charset="0"/>
              </a:rPr>
              <a:t>Prakapenka et al., High Pressure Research, 2008 , 28:3,225</a:t>
            </a:r>
          </a:p>
        </p:txBody>
      </p:sp>
      <p:sp>
        <p:nvSpPr>
          <p:cNvPr id="61443" name="Rectangle 4"/>
          <p:cNvSpPr>
            <a:spLocks noChangeArrowheads="1"/>
          </p:cNvSpPr>
          <p:nvPr/>
        </p:nvSpPr>
        <p:spPr bwMode="auto">
          <a:xfrm>
            <a:off x="0" y="-3979"/>
            <a:ext cx="9144000" cy="954107"/>
          </a:xfrm>
          <a:prstGeom prst="rect">
            <a:avLst/>
          </a:prstGeom>
          <a:noFill/>
          <a:ln w="9525">
            <a:noFill/>
            <a:miter lim="800000"/>
            <a:headEnd/>
            <a:tailEnd/>
          </a:ln>
        </p:spPr>
        <p:txBody>
          <a:bodyPr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Optical schema of the on-line, flat top</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p>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 </a:t>
            </a: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double-sided laser heating system at GSECARS</a:t>
            </a:r>
          </a:p>
        </p:txBody>
      </p:sp>
      <p:sp>
        <p:nvSpPr>
          <p:cNvPr id="61445" name="Text Box 7"/>
          <p:cNvSpPr txBox="1">
            <a:spLocks noChangeArrowheads="1"/>
          </p:cNvSpPr>
          <p:nvPr/>
        </p:nvSpPr>
        <p:spPr bwMode="auto">
          <a:xfrm>
            <a:off x="6477000" y="1066800"/>
            <a:ext cx="1580882" cy="646331"/>
          </a:xfrm>
          <a:prstGeom prst="rect">
            <a:avLst/>
          </a:prstGeom>
          <a:noFill/>
          <a:ln w="9525">
            <a:noFill/>
            <a:miter lim="800000"/>
            <a:headEnd/>
            <a:tailEnd/>
          </a:ln>
        </p:spPr>
        <p:txBody>
          <a:bodyPr wrap="none">
            <a:spAutoFit/>
          </a:bodyPr>
          <a:lstStyle/>
          <a:p>
            <a:r>
              <a:rPr lang="en-US" b="1" i="1" dirty="0" smtClean="0">
                <a:solidFill>
                  <a:srgbClr val="009900"/>
                </a:solidFill>
              </a:rPr>
              <a:t>900 </a:t>
            </a:r>
            <a:r>
              <a:rPr lang="en-US" b="1" i="1" dirty="0">
                <a:solidFill>
                  <a:srgbClr val="009900"/>
                </a:solidFill>
              </a:rPr>
              <a:t>– 10,000 </a:t>
            </a:r>
            <a:r>
              <a:rPr lang="en-US" b="1" i="1" dirty="0" smtClean="0">
                <a:solidFill>
                  <a:srgbClr val="009900"/>
                </a:solidFill>
              </a:rPr>
              <a:t>K</a:t>
            </a:r>
          </a:p>
          <a:p>
            <a:r>
              <a:rPr lang="en-US" b="1" i="1" dirty="0" smtClean="0">
                <a:solidFill>
                  <a:srgbClr val="009900"/>
                </a:solidFill>
              </a:rPr>
              <a:t>50 kHz, 100ns</a:t>
            </a:r>
            <a:endParaRPr lang="en-US" b="1" i="1" dirty="0">
              <a:solidFill>
                <a:srgbClr val="009900"/>
              </a:solidFill>
            </a:endParaRPr>
          </a:p>
        </p:txBody>
      </p:sp>
      <p:sp>
        <p:nvSpPr>
          <p:cNvPr id="7" name="Text Box 7"/>
          <p:cNvSpPr txBox="1">
            <a:spLocks noChangeArrowheads="1"/>
          </p:cNvSpPr>
          <p:nvPr/>
        </p:nvSpPr>
        <p:spPr bwMode="auto">
          <a:xfrm>
            <a:off x="914400" y="1295400"/>
            <a:ext cx="1463862" cy="369332"/>
          </a:xfrm>
          <a:prstGeom prst="rect">
            <a:avLst/>
          </a:prstGeom>
          <a:noFill/>
          <a:ln w="9525">
            <a:noFill/>
            <a:miter lim="800000"/>
            <a:headEnd/>
            <a:tailEnd/>
          </a:ln>
        </p:spPr>
        <p:txBody>
          <a:bodyPr wrap="none">
            <a:spAutoFit/>
          </a:bodyPr>
          <a:lstStyle/>
          <a:p>
            <a:r>
              <a:rPr lang="en-US" b="1" i="1" dirty="0" smtClean="0">
                <a:solidFill>
                  <a:srgbClr val="009900"/>
                </a:solidFill>
              </a:rPr>
              <a:t>500 </a:t>
            </a:r>
            <a:r>
              <a:rPr lang="en-US" b="1" i="1" dirty="0">
                <a:solidFill>
                  <a:srgbClr val="009900"/>
                </a:solidFill>
              </a:rPr>
              <a:t>– </a:t>
            </a:r>
            <a:r>
              <a:rPr lang="en-US" b="1" i="1" dirty="0" smtClean="0">
                <a:solidFill>
                  <a:srgbClr val="009900"/>
                </a:solidFill>
              </a:rPr>
              <a:t>1,000 K</a:t>
            </a:r>
          </a:p>
        </p:txBody>
      </p:sp>
      <p:pic>
        <p:nvPicPr>
          <p:cNvPr id="10" name="Picture 2" descr="C:\Users\Vitali\Documents\Work\Conference\AGU\AGU_winter_2013\flat.png"/>
          <p:cNvPicPr>
            <a:picLocks noChangeAspect="1" noChangeArrowheads="1"/>
          </p:cNvPicPr>
          <p:nvPr/>
        </p:nvPicPr>
        <p:blipFill>
          <a:blip r:embed="rId4" cstate="print"/>
          <a:srcRect/>
          <a:stretch>
            <a:fillRect/>
          </a:stretch>
        </p:blipFill>
        <p:spPr bwMode="auto">
          <a:xfrm>
            <a:off x="1752600" y="2819400"/>
            <a:ext cx="1021031" cy="762000"/>
          </a:xfrm>
          <a:prstGeom prst="rect">
            <a:avLst/>
          </a:prstGeom>
          <a:noFill/>
        </p:spPr>
      </p:pic>
      <p:sp>
        <p:nvSpPr>
          <p:cNvPr id="2" name="TextBox 1"/>
          <p:cNvSpPr txBox="1"/>
          <p:nvPr/>
        </p:nvSpPr>
        <p:spPr>
          <a:xfrm>
            <a:off x="4953000" y="5562600"/>
            <a:ext cx="758541" cy="307777"/>
          </a:xfrm>
          <a:prstGeom prst="rect">
            <a:avLst/>
          </a:prstGeom>
          <a:noFill/>
        </p:spPr>
        <p:txBody>
          <a:bodyPr wrap="none" rtlCol="0">
            <a:spAutoFit/>
          </a:bodyPr>
          <a:lstStyle/>
          <a:p>
            <a:r>
              <a:rPr lang="en-US" sz="1400" b="1" dirty="0">
                <a:solidFill>
                  <a:srgbClr val="0000FF"/>
                </a:solidFill>
                <a:sym typeface="Symbol"/>
              </a:rPr>
              <a:t>~</a:t>
            </a:r>
            <a:r>
              <a:rPr lang="en-US" sz="1400" b="1" dirty="0" smtClean="0">
                <a:solidFill>
                  <a:srgbClr val="0000FF"/>
                </a:solidFill>
              </a:rPr>
              <a:t> 3 </a:t>
            </a:r>
            <a:r>
              <a:rPr lang="en-US" sz="1400" b="1" dirty="0" err="1" smtClean="0">
                <a:solidFill>
                  <a:srgbClr val="0000FF"/>
                </a:solidFill>
              </a:rPr>
              <a:t>μm</a:t>
            </a:r>
            <a:endParaRPr lang="en-US" sz="1400" b="1" dirty="0">
              <a:solidFill>
                <a:srgbClr val="0000FF"/>
              </a:solidFill>
            </a:endParaRPr>
          </a:p>
        </p:txBody>
      </p:sp>
      <p:pic>
        <p:nvPicPr>
          <p:cNvPr id="3074" name="Picture 2" descr="V:\prism\Documents\Conference\APS_meeting\HP-CAT_2014\T.png"/>
          <p:cNvPicPr>
            <a:picLocks noChangeAspect="1" noChangeArrowheads="1"/>
          </p:cNvPicPr>
          <p:nvPr/>
        </p:nvPicPr>
        <p:blipFill>
          <a:blip r:embed="rId5" cstate="print"/>
          <a:srcRect/>
          <a:stretch>
            <a:fillRect/>
          </a:stretch>
        </p:blipFill>
        <p:spPr bwMode="auto">
          <a:xfrm>
            <a:off x="6477000" y="3200400"/>
            <a:ext cx="2635820" cy="1486127"/>
          </a:xfrm>
          <a:prstGeom prst="rect">
            <a:avLst/>
          </a:prstGeom>
          <a:noFill/>
        </p:spPr>
      </p:pic>
      <p:pic>
        <p:nvPicPr>
          <p:cNvPr id="15" name="Picture 4" descr="IMG_0444"/>
          <p:cNvPicPr>
            <a:picLocks noChangeAspect="1" noChangeArrowheads="1"/>
          </p:cNvPicPr>
          <p:nvPr/>
        </p:nvPicPr>
        <p:blipFill rotWithShape="1">
          <a:blip r:embed="rId6" cstate="print"/>
          <a:srcRect l="19540" t="36932" r="23276" b="3069"/>
          <a:stretch/>
        </p:blipFill>
        <p:spPr bwMode="auto">
          <a:xfrm>
            <a:off x="4046205" y="4747215"/>
            <a:ext cx="573635" cy="451589"/>
          </a:xfrm>
          <a:prstGeom prst="rect">
            <a:avLst/>
          </a:prstGeom>
          <a:noFill/>
        </p:spPr>
      </p:pic>
      <p:pic>
        <p:nvPicPr>
          <p:cNvPr id="13" name="Picture 12" descr="P101009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4500949"/>
            <a:ext cx="2514600" cy="1885950"/>
          </a:xfrm>
          <a:prstGeom prst="rect">
            <a:avLst/>
          </a:prstGeom>
        </p:spPr>
      </p:pic>
      <p:sp>
        <p:nvSpPr>
          <p:cNvPr id="5" name="TextBox 4"/>
          <p:cNvSpPr txBox="1"/>
          <p:nvPr/>
        </p:nvSpPr>
        <p:spPr>
          <a:xfrm>
            <a:off x="3028273" y="4505980"/>
            <a:ext cx="771365" cy="523220"/>
          </a:xfrm>
          <a:prstGeom prst="rect">
            <a:avLst/>
          </a:prstGeom>
          <a:noFill/>
        </p:spPr>
        <p:txBody>
          <a:bodyPr wrap="none" rtlCol="0">
            <a:spAutoFit/>
          </a:bodyPr>
          <a:lstStyle/>
          <a:p>
            <a:r>
              <a:rPr lang="en-US" sz="1400" b="1" smtClean="0"/>
              <a:t>Pilatus</a:t>
            </a:r>
          </a:p>
          <a:p>
            <a:r>
              <a:rPr lang="en-US" sz="1400" b="1" dirty="0" smtClean="0"/>
              <a:t> </a:t>
            </a:r>
            <a:r>
              <a:rPr lang="en-US" sz="1400" b="1" dirty="0" err="1" smtClean="0"/>
              <a:t>CdTe</a:t>
            </a:r>
            <a:endParaRPr lang="en-US" sz="1400" b="1" dirty="0"/>
          </a:p>
        </p:txBody>
      </p:sp>
      <p:pic>
        <p:nvPicPr>
          <p:cNvPr id="17" name="Picture 2"/>
          <p:cNvPicPr>
            <a:picLocks noChangeAspect="1" noChangeArrowheads="1"/>
          </p:cNvPicPr>
          <p:nvPr/>
        </p:nvPicPr>
        <p:blipFill>
          <a:blip r:embed="rId8" cstate="print"/>
          <a:srcRect/>
          <a:stretch>
            <a:fillRect/>
          </a:stretch>
        </p:blipFill>
        <p:spPr bwMode="auto">
          <a:xfrm>
            <a:off x="7689968" y="4890184"/>
            <a:ext cx="1337491" cy="1407114"/>
          </a:xfrm>
          <a:prstGeom prst="rect">
            <a:avLst/>
          </a:prstGeom>
          <a:noFill/>
          <a:ln w="9525" algn="ctr">
            <a:noFill/>
            <a:miter lim="800000"/>
            <a:headEnd/>
            <a:tailEnd/>
          </a:ln>
        </p:spPr>
      </p:pic>
    </p:spTree>
    <p:extLst>
      <p:ext uri="{BB962C8B-B14F-4D97-AF65-F5344CB8AC3E}">
        <p14:creationId xmlns:p14="http://schemas.microsoft.com/office/powerpoint/2010/main" val="1359473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stretch>
            <a:fillRect/>
          </a:stretch>
        </p:blipFill>
        <p:spPr>
          <a:xfrm>
            <a:off x="35962" y="4070866"/>
            <a:ext cx="1813648" cy="1206900"/>
          </a:xfrm>
          <a:prstGeom prst="rect">
            <a:avLst/>
          </a:prstGeom>
        </p:spPr>
      </p:pic>
      <p:pic>
        <p:nvPicPr>
          <p:cNvPr id="37" name="Picture 36" descr="Screen Shot 2014-06-11 at 14.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553" y="5117068"/>
            <a:ext cx="1964440" cy="1290253"/>
          </a:xfrm>
          <a:prstGeom prst="rect">
            <a:avLst/>
          </a:prstGeom>
        </p:spPr>
      </p:pic>
      <p:sp>
        <p:nvSpPr>
          <p:cNvPr id="2" name="TextBox 1"/>
          <p:cNvSpPr txBox="1"/>
          <p:nvPr/>
        </p:nvSpPr>
        <p:spPr>
          <a:xfrm>
            <a:off x="1671266" y="-76200"/>
            <a:ext cx="5567734"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Burst </a:t>
            </a:r>
            <a:r>
              <a:rPr lang="en-US" sz="32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laser heating &amp; XRD</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3" name="TextBox 2"/>
          <p:cNvSpPr txBox="1"/>
          <p:nvPr/>
        </p:nvSpPr>
        <p:spPr>
          <a:xfrm>
            <a:off x="2240278" y="577566"/>
            <a:ext cx="4438488" cy="923330"/>
          </a:xfrm>
          <a:prstGeom prst="rect">
            <a:avLst/>
          </a:prstGeom>
          <a:noFill/>
        </p:spPr>
        <p:txBody>
          <a:bodyPr wrap="square" rtlCol="0">
            <a:spAutoFit/>
          </a:bodyPr>
          <a:lstStyle/>
          <a:p>
            <a:pPr algn="ctr"/>
            <a:r>
              <a:rPr lang="en-US" b="1" dirty="0" smtClean="0">
                <a:solidFill>
                  <a:srgbClr val="0000FF"/>
                </a:solidFill>
              </a:rPr>
              <a:t>Precise alignment of sample image with 5 optical axes</a:t>
            </a:r>
            <a:r>
              <a:rPr lang="en-US" b="1" smtClean="0">
                <a:solidFill>
                  <a:srgbClr val="0000FF"/>
                </a:solidFill>
              </a:rPr>
              <a:t>:  </a:t>
            </a:r>
          </a:p>
          <a:p>
            <a:pPr algn="ctr"/>
            <a:r>
              <a:rPr lang="en-US" b="1" dirty="0" smtClean="0">
                <a:solidFill>
                  <a:srgbClr val="0000FF"/>
                </a:solidFill>
              </a:rPr>
              <a:t>x-ray(1), lasers(2)</a:t>
            </a:r>
            <a:r>
              <a:rPr lang="en-US" b="1" dirty="0">
                <a:solidFill>
                  <a:srgbClr val="0000FF"/>
                </a:solidFill>
              </a:rPr>
              <a:t> </a:t>
            </a:r>
            <a:r>
              <a:rPr lang="en-US" b="1" dirty="0" smtClean="0">
                <a:solidFill>
                  <a:srgbClr val="0000FF"/>
                </a:solidFill>
              </a:rPr>
              <a:t>and spectroscopy(2) </a:t>
            </a:r>
            <a:endParaRPr lang="en-US" b="1" dirty="0">
              <a:solidFill>
                <a:srgbClr val="0000FF"/>
              </a:solidFill>
            </a:endParaRPr>
          </a:p>
        </p:txBody>
      </p:sp>
      <p:cxnSp>
        <p:nvCxnSpPr>
          <p:cNvPr id="5" name="Elbow Connector 4"/>
          <p:cNvCxnSpPr/>
          <p:nvPr/>
        </p:nvCxnSpPr>
        <p:spPr>
          <a:xfrm flipV="1">
            <a:off x="1867040" y="1992868"/>
            <a:ext cx="1905000" cy="838200"/>
          </a:xfrm>
          <a:prstGeom prst="bentConnector3">
            <a:avLst>
              <a:gd name="adj1" fmla="val 25172"/>
            </a:avLst>
          </a:prstGeom>
          <a:ln w="28575"/>
        </p:spPr>
        <p:style>
          <a:lnRef idx="1">
            <a:schemeClr val="dk1"/>
          </a:lnRef>
          <a:fillRef idx="0">
            <a:schemeClr val="dk1"/>
          </a:fillRef>
          <a:effectRef idx="0">
            <a:schemeClr val="dk1"/>
          </a:effectRef>
          <a:fontRef idx="minor">
            <a:schemeClr val="tx1"/>
          </a:fontRef>
        </p:style>
      </p:cxnSp>
      <p:cxnSp>
        <p:nvCxnSpPr>
          <p:cNvPr id="8" name="Elbow Connector 7"/>
          <p:cNvCxnSpPr/>
          <p:nvPr/>
        </p:nvCxnSpPr>
        <p:spPr>
          <a:xfrm rot="10800000">
            <a:off x="3772040" y="1992868"/>
            <a:ext cx="3352800" cy="838200"/>
          </a:xfrm>
          <a:prstGeom prst="bentConnector3">
            <a:avLst>
              <a:gd name="adj1" fmla="val 14891"/>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543440" y="1611868"/>
            <a:ext cx="2175596" cy="369332"/>
          </a:xfrm>
          <a:prstGeom prst="rect">
            <a:avLst/>
          </a:prstGeom>
          <a:noFill/>
        </p:spPr>
        <p:txBody>
          <a:bodyPr wrap="none" rtlCol="0">
            <a:spAutoFit/>
          </a:bodyPr>
          <a:lstStyle/>
          <a:p>
            <a:r>
              <a:rPr lang="en-US" b="1" dirty="0" smtClean="0"/>
              <a:t>Laser ON (0.2s – 10s)</a:t>
            </a:r>
            <a:endParaRPr lang="en-US" b="1" dirty="0"/>
          </a:p>
        </p:txBody>
      </p:sp>
      <p:cxnSp>
        <p:nvCxnSpPr>
          <p:cNvPr id="17" name="Elbow Connector 16"/>
          <p:cNvCxnSpPr/>
          <p:nvPr/>
        </p:nvCxnSpPr>
        <p:spPr>
          <a:xfrm flipV="1">
            <a:off x="1943240" y="3059668"/>
            <a:ext cx="1828800" cy="838200"/>
          </a:xfrm>
          <a:prstGeom prst="bentConnector3">
            <a:avLst>
              <a:gd name="adj1" fmla="val 28161"/>
            </a:avLst>
          </a:prstGeom>
          <a:ln w="28575"/>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rot="10800000">
            <a:off x="3748520" y="3059668"/>
            <a:ext cx="3276600" cy="838200"/>
          </a:xfrm>
          <a:prstGeom prst="bentConnector3">
            <a:avLst>
              <a:gd name="adj1" fmla="val 14715"/>
            </a:avLst>
          </a:prstGeom>
          <a:ln w="28575">
            <a:headEnd type="triangle"/>
            <a:tailEnd type="non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543440" y="2678668"/>
            <a:ext cx="1900007" cy="369332"/>
          </a:xfrm>
          <a:prstGeom prst="rect">
            <a:avLst/>
          </a:prstGeom>
          <a:noFill/>
        </p:spPr>
        <p:txBody>
          <a:bodyPr wrap="none" rtlCol="0">
            <a:spAutoFit/>
          </a:bodyPr>
          <a:lstStyle/>
          <a:p>
            <a:r>
              <a:rPr lang="en-US" b="1" dirty="0" smtClean="0"/>
              <a:t>X-ray detector ON</a:t>
            </a:r>
            <a:endParaRPr lang="en-US" b="1" dirty="0"/>
          </a:p>
        </p:txBody>
      </p:sp>
      <p:sp>
        <p:nvSpPr>
          <p:cNvPr id="24" name="TextBox 23"/>
          <p:cNvSpPr txBox="1"/>
          <p:nvPr/>
        </p:nvSpPr>
        <p:spPr>
          <a:xfrm>
            <a:off x="3543440" y="3886200"/>
            <a:ext cx="2157642" cy="369332"/>
          </a:xfrm>
          <a:prstGeom prst="rect">
            <a:avLst/>
          </a:prstGeom>
          <a:noFill/>
        </p:spPr>
        <p:txBody>
          <a:bodyPr wrap="none" rtlCol="0">
            <a:spAutoFit/>
          </a:bodyPr>
          <a:lstStyle/>
          <a:p>
            <a:r>
              <a:rPr lang="en-US" b="1" dirty="0" smtClean="0"/>
              <a:t>T measurements ON</a:t>
            </a:r>
            <a:endParaRPr lang="en-US" b="1" dirty="0"/>
          </a:p>
        </p:txBody>
      </p:sp>
      <p:grpSp>
        <p:nvGrpSpPr>
          <p:cNvPr id="4" name="Group 35"/>
          <p:cNvGrpSpPr/>
          <p:nvPr/>
        </p:nvGrpSpPr>
        <p:grpSpPr>
          <a:xfrm>
            <a:off x="3086240" y="4278868"/>
            <a:ext cx="1676400" cy="838200"/>
            <a:chOff x="3200400" y="3886200"/>
            <a:chExt cx="1676400" cy="838200"/>
          </a:xfrm>
        </p:grpSpPr>
        <p:cxnSp>
          <p:nvCxnSpPr>
            <p:cNvPr id="27" name="Elbow Connector 26"/>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28" name="Elbow Connector 27"/>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grpSp>
        <p:nvGrpSpPr>
          <p:cNvPr id="6" name="Group 36"/>
          <p:cNvGrpSpPr/>
          <p:nvPr/>
        </p:nvGrpSpPr>
        <p:grpSpPr>
          <a:xfrm>
            <a:off x="4229240" y="4278868"/>
            <a:ext cx="1676400" cy="838200"/>
            <a:chOff x="3200400" y="3886200"/>
            <a:chExt cx="1676400" cy="838200"/>
          </a:xfrm>
        </p:grpSpPr>
        <p:cxnSp>
          <p:nvCxnSpPr>
            <p:cNvPr id="38" name="Elbow Connector 37"/>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39" name="Elbow Connector 38"/>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cxnSp>
        <p:nvCxnSpPr>
          <p:cNvPr id="41" name="Elbow Connector 40"/>
          <p:cNvCxnSpPr/>
          <p:nvPr/>
        </p:nvCxnSpPr>
        <p:spPr>
          <a:xfrm rot="10800000">
            <a:off x="5981840" y="4278868"/>
            <a:ext cx="1066800" cy="838200"/>
          </a:xfrm>
          <a:prstGeom prst="bentConnector3">
            <a:avLst>
              <a:gd name="adj1" fmla="val 50000"/>
            </a:avLst>
          </a:prstGeom>
          <a:ln w="28575">
            <a:headEnd type="triangle"/>
            <a:tailEnd type="none"/>
          </a:ln>
        </p:spPr>
        <p:style>
          <a:lnRef idx="1">
            <a:schemeClr val="dk1"/>
          </a:lnRef>
          <a:fillRef idx="0">
            <a:schemeClr val="dk1"/>
          </a:fillRef>
          <a:effectRef idx="0">
            <a:schemeClr val="dk1"/>
          </a:effectRef>
          <a:fontRef idx="minor">
            <a:schemeClr val="tx1"/>
          </a:fontRef>
        </p:style>
      </p:cxnSp>
      <p:cxnSp>
        <p:nvCxnSpPr>
          <p:cNvPr id="42" name="Elbow Connector 41"/>
          <p:cNvCxnSpPr/>
          <p:nvPr/>
        </p:nvCxnSpPr>
        <p:spPr>
          <a:xfrm flipV="1">
            <a:off x="5372240" y="4278868"/>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nvGrpSpPr>
          <p:cNvPr id="7" name="Group 42"/>
          <p:cNvGrpSpPr/>
          <p:nvPr/>
        </p:nvGrpSpPr>
        <p:grpSpPr>
          <a:xfrm>
            <a:off x="1943240" y="4278868"/>
            <a:ext cx="1676400" cy="838200"/>
            <a:chOff x="3200400" y="3886200"/>
            <a:chExt cx="1676400" cy="838200"/>
          </a:xfrm>
        </p:grpSpPr>
        <p:cxnSp>
          <p:nvCxnSpPr>
            <p:cNvPr id="44" name="Elbow Connector 43"/>
            <p:cNvCxnSpPr/>
            <p:nvPr/>
          </p:nvCxnSpPr>
          <p:spPr>
            <a:xfrm rot="10800000">
              <a:off x="3810000" y="3886200"/>
              <a:ext cx="10668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cxnSp>
          <p:nvCxnSpPr>
            <p:cNvPr id="45" name="Elbow Connector 44"/>
            <p:cNvCxnSpPr/>
            <p:nvPr/>
          </p:nvCxnSpPr>
          <p:spPr>
            <a:xfrm flipV="1">
              <a:off x="3200400" y="3886200"/>
              <a:ext cx="1143000" cy="838200"/>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sp>
        <p:nvSpPr>
          <p:cNvPr id="64" name="TextBox 63"/>
          <p:cNvSpPr txBox="1"/>
          <p:nvPr/>
        </p:nvSpPr>
        <p:spPr>
          <a:xfrm>
            <a:off x="7127898" y="2488233"/>
            <a:ext cx="1856598" cy="1077218"/>
          </a:xfrm>
          <a:prstGeom prst="rect">
            <a:avLst/>
          </a:prstGeom>
          <a:noFill/>
        </p:spPr>
        <p:txBody>
          <a:bodyPr wrap="none" rtlCol="0">
            <a:spAutoFit/>
          </a:bodyPr>
          <a:lstStyle/>
          <a:p>
            <a:pPr marL="285750" indent="-285750">
              <a:buFont typeface="Wingdings" charset="0"/>
              <a:buChar char="à"/>
            </a:pPr>
            <a:r>
              <a:rPr lang="en-US" sz="1600" b="1" i="1" dirty="0" smtClean="0">
                <a:solidFill>
                  <a:srgbClr val="0070C0"/>
                </a:solidFill>
              </a:rPr>
              <a:t>calculate T</a:t>
            </a:r>
          </a:p>
          <a:p>
            <a:r>
              <a:rPr lang="en-US" sz="1600" b="1" i="1" dirty="0" smtClean="0">
                <a:solidFill>
                  <a:srgbClr val="0070C0"/>
                </a:solidFill>
                <a:sym typeface="Wingdings" pitchFamily="2" charset="2"/>
              </a:rPr>
              <a:t></a:t>
            </a:r>
            <a:r>
              <a:rPr lang="en-US" sz="1600" b="1" i="1" dirty="0" smtClean="0">
                <a:solidFill>
                  <a:srgbClr val="0070C0"/>
                </a:solidFill>
              </a:rPr>
              <a:t> integrate XRD </a:t>
            </a:r>
          </a:p>
          <a:p>
            <a:r>
              <a:rPr lang="en-US" sz="1600" b="1" i="1" dirty="0" smtClean="0">
                <a:solidFill>
                  <a:srgbClr val="0070C0"/>
                </a:solidFill>
                <a:sym typeface="Wingdings" pitchFamily="2" charset="2"/>
              </a:rPr>
              <a:t></a:t>
            </a:r>
            <a:r>
              <a:rPr lang="en-US" sz="1600" b="1" i="1" dirty="0" smtClean="0">
                <a:solidFill>
                  <a:srgbClr val="0070C0"/>
                </a:solidFill>
              </a:rPr>
              <a:t> </a:t>
            </a:r>
            <a:r>
              <a:rPr lang="en-US" sz="1600" b="1" i="1" dirty="0">
                <a:solidFill>
                  <a:srgbClr val="0070C0"/>
                </a:solidFill>
              </a:rPr>
              <a:t>update log-</a:t>
            </a:r>
            <a:r>
              <a:rPr lang="en-US" sz="1600" b="1" i="1" dirty="0" smtClean="0">
                <a:solidFill>
                  <a:srgbClr val="0070C0"/>
                </a:solidFill>
              </a:rPr>
              <a:t>file</a:t>
            </a:r>
          </a:p>
          <a:p>
            <a:r>
              <a:rPr lang="en-US" sz="1600" b="1" i="1" dirty="0" smtClean="0">
                <a:solidFill>
                  <a:srgbClr val="0070C0"/>
                </a:solidFill>
                <a:sym typeface="Wingdings" pitchFamily="2" charset="2"/>
              </a:rPr>
              <a:t> RT </a:t>
            </a:r>
            <a:r>
              <a:rPr lang="en-US" sz="1600" b="1" i="1" dirty="0" smtClean="0">
                <a:solidFill>
                  <a:srgbClr val="0070C0"/>
                </a:solidFill>
              </a:rPr>
              <a:t>XRD </a:t>
            </a:r>
            <a:endParaRPr lang="en-US" sz="1600" b="1" i="1" dirty="0">
              <a:solidFill>
                <a:srgbClr val="0070C0"/>
              </a:solidFill>
            </a:endParaRPr>
          </a:p>
        </p:txBody>
      </p:sp>
      <p:sp>
        <p:nvSpPr>
          <p:cNvPr id="66" name="TextBox 65"/>
          <p:cNvSpPr txBox="1"/>
          <p:nvPr/>
        </p:nvSpPr>
        <p:spPr>
          <a:xfrm>
            <a:off x="2602692" y="3154180"/>
            <a:ext cx="3871573" cy="584775"/>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no user interaction</a:t>
            </a:r>
            <a:endParaRPr lang="en-US" sz="3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 name="Picture 9"/>
          <p:cNvPicPr>
            <a:picLocks noChangeAspect="1"/>
          </p:cNvPicPr>
          <p:nvPr/>
        </p:nvPicPr>
        <p:blipFill>
          <a:blip r:embed="rId5" cstate="print"/>
          <a:stretch>
            <a:fillRect/>
          </a:stretch>
        </p:blipFill>
        <p:spPr>
          <a:xfrm rot="10800000">
            <a:off x="375186" y="1850064"/>
            <a:ext cx="1176778" cy="1176778"/>
          </a:xfrm>
          <a:prstGeom prst="rect">
            <a:avLst/>
          </a:prstGeom>
        </p:spPr>
      </p:pic>
      <p:pic>
        <p:nvPicPr>
          <p:cNvPr id="11" name="Picture 10"/>
          <p:cNvPicPr>
            <a:picLocks noChangeAspect="1"/>
          </p:cNvPicPr>
          <p:nvPr/>
        </p:nvPicPr>
        <p:blipFill>
          <a:blip r:embed="rId6" cstate="print"/>
          <a:stretch>
            <a:fillRect/>
          </a:stretch>
        </p:blipFill>
        <p:spPr>
          <a:xfrm flipH="1">
            <a:off x="108491" y="3000232"/>
            <a:ext cx="1438135" cy="1198446"/>
          </a:xfrm>
          <a:prstGeom prst="rect">
            <a:avLst/>
          </a:prstGeom>
        </p:spPr>
      </p:pic>
      <p:pic>
        <p:nvPicPr>
          <p:cNvPr id="31" name="Picture 2"/>
          <p:cNvPicPr>
            <a:picLocks noChangeAspect="1" noChangeArrowheads="1"/>
          </p:cNvPicPr>
          <p:nvPr/>
        </p:nvPicPr>
        <p:blipFill>
          <a:blip r:embed="rId7" cstate="print"/>
          <a:srcRect/>
          <a:stretch>
            <a:fillRect/>
          </a:stretch>
        </p:blipFill>
        <p:spPr bwMode="auto">
          <a:xfrm>
            <a:off x="7077047" y="214627"/>
            <a:ext cx="1942198" cy="2043423"/>
          </a:xfrm>
          <a:prstGeom prst="rect">
            <a:avLst/>
          </a:prstGeom>
          <a:noFill/>
          <a:ln w="9525" algn="ctr">
            <a:noFill/>
            <a:miter lim="800000"/>
            <a:headEnd/>
            <a:tailEnd/>
          </a:ln>
          <a:effectLst/>
        </p:spPr>
      </p:pic>
      <p:pic>
        <p:nvPicPr>
          <p:cNvPr id="32" name="Picture 4" descr="IMG_0444"/>
          <p:cNvPicPr>
            <a:picLocks noChangeAspect="1" noChangeArrowheads="1"/>
          </p:cNvPicPr>
          <p:nvPr/>
        </p:nvPicPr>
        <p:blipFill rotWithShape="1">
          <a:blip r:embed="rId8" cstate="print"/>
          <a:srcRect l="19540" t="36932" r="23276" b="3069"/>
          <a:stretch/>
        </p:blipFill>
        <p:spPr bwMode="auto">
          <a:xfrm>
            <a:off x="68953" y="477873"/>
            <a:ext cx="1931672" cy="1520692"/>
          </a:xfrm>
          <a:prstGeom prst="rect">
            <a:avLst/>
          </a:prstGeom>
          <a:noFill/>
        </p:spPr>
      </p:pic>
      <p:pic>
        <p:nvPicPr>
          <p:cNvPr id="9" name="Picture 8"/>
          <p:cNvPicPr>
            <a:picLocks noChangeAspect="1"/>
          </p:cNvPicPr>
          <p:nvPr/>
        </p:nvPicPr>
        <p:blipFill>
          <a:blip r:embed="rId9"/>
          <a:stretch>
            <a:fillRect/>
          </a:stretch>
        </p:blipFill>
        <p:spPr>
          <a:xfrm>
            <a:off x="338867" y="5275350"/>
            <a:ext cx="1542265" cy="1246151"/>
          </a:xfrm>
          <a:prstGeom prst="rect">
            <a:avLst/>
          </a:prstGeom>
        </p:spPr>
      </p:pic>
      <p:sp>
        <p:nvSpPr>
          <p:cNvPr id="13" name="TextBox 12"/>
          <p:cNvSpPr txBox="1"/>
          <p:nvPr/>
        </p:nvSpPr>
        <p:spPr>
          <a:xfrm>
            <a:off x="2362200" y="1648480"/>
            <a:ext cx="620683" cy="369332"/>
          </a:xfrm>
          <a:prstGeom prst="rect">
            <a:avLst/>
          </a:prstGeom>
          <a:noFill/>
        </p:spPr>
        <p:txBody>
          <a:bodyPr wrap="none" rtlCol="0">
            <a:spAutoFit/>
          </a:bodyPr>
          <a:lstStyle/>
          <a:p>
            <a:r>
              <a:rPr lang="en-US" dirty="0" smtClean="0">
                <a:solidFill>
                  <a:srgbClr val="008000"/>
                </a:solidFill>
              </a:rPr>
              <a:t>start</a:t>
            </a:r>
            <a:endParaRPr lang="en-US" dirty="0">
              <a:solidFill>
                <a:srgbClr val="008000"/>
              </a:solidFill>
            </a:endParaRPr>
          </a:p>
        </p:txBody>
      </p:sp>
      <p:sp>
        <p:nvSpPr>
          <p:cNvPr id="14" name="TextBox 13"/>
          <p:cNvSpPr txBox="1"/>
          <p:nvPr/>
        </p:nvSpPr>
        <p:spPr>
          <a:xfrm>
            <a:off x="6019800" y="1648480"/>
            <a:ext cx="595273" cy="369332"/>
          </a:xfrm>
          <a:prstGeom prst="rect">
            <a:avLst/>
          </a:prstGeom>
          <a:noFill/>
        </p:spPr>
        <p:txBody>
          <a:bodyPr wrap="none" rtlCol="0">
            <a:spAutoFit/>
          </a:bodyPr>
          <a:lstStyle/>
          <a:p>
            <a:r>
              <a:rPr lang="en-US" dirty="0" smtClean="0">
                <a:solidFill>
                  <a:srgbClr val="FF0000"/>
                </a:solidFill>
              </a:rPr>
              <a:t>stop</a:t>
            </a:r>
            <a:endParaRPr lang="en-US" dirty="0">
              <a:solidFill>
                <a:srgbClr val="FF0000"/>
              </a:solidFill>
            </a:endParaRPr>
          </a:p>
        </p:txBody>
      </p:sp>
      <p:sp>
        <p:nvSpPr>
          <p:cNvPr id="19" name="Rectangle 18"/>
          <p:cNvSpPr/>
          <p:nvPr/>
        </p:nvSpPr>
        <p:spPr>
          <a:xfrm>
            <a:off x="1604493" y="2814069"/>
            <a:ext cx="731290" cy="338554"/>
          </a:xfrm>
          <a:prstGeom prst="rect">
            <a:avLst/>
          </a:prstGeom>
        </p:spPr>
        <p:txBody>
          <a:bodyPr wrap="none">
            <a:spAutoFit/>
          </a:bodyPr>
          <a:lstStyle/>
          <a:p>
            <a:r>
              <a:rPr lang="en-US" sz="1600" b="1" i="1" smtClean="0">
                <a:solidFill>
                  <a:srgbClr val="0000FF"/>
                </a:solidFill>
              </a:rPr>
              <a:t>Laser</a:t>
            </a:r>
            <a:endParaRPr lang="en-US" dirty="0"/>
          </a:p>
        </p:txBody>
      </p:sp>
      <p:sp>
        <p:nvSpPr>
          <p:cNvPr id="20" name="Rectangle 19"/>
          <p:cNvSpPr/>
          <p:nvPr/>
        </p:nvSpPr>
        <p:spPr>
          <a:xfrm>
            <a:off x="1493698" y="3870101"/>
            <a:ext cx="1016625" cy="338554"/>
          </a:xfrm>
          <a:prstGeom prst="rect">
            <a:avLst/>
          </a:prstGeom>
        </p:spPr>
        <p:txBody>
          <a:bodyPr wrap="none">
            <a:spAutoFit/>
          </a:bodyPr>
          <a:lstStyle/>
          <a:p>
            <a:r>
              <a:rPr lang="en-US" sz="1600" b="1" i="1" smtClean="0">
                <a:solidFill>
                  <a:srgbClr val="0000FF"/>
                </a:solidFill>
              </a:rPr>
              <a:t>Detector</a:t>
            </a:r>
            <a:endParaRPr lang="en-US" dirty="0"/>
          </a:p>
        </p:txBody>
      </p:sp>
      <p:sp>
        <p:nvSpPr>
          <p:cNvPr id="22" name="Rectangle 21"/>
          <p:cNvSpPr/>
          <p:nvPr/>
        </p:nvSpPr>
        <p:spPr>
          <a:xfrm>
            <a:off x="1271830" y="5051914"/>
            <a:ext cx="1352101" cy="338554"/>
          </a:xfrm>
          <a:prstGeom prst="rect">
            <a:avLst/>
          </a:prstGeom>
        </p:spPr>
        <p:txBody>
          <a:bodyPr wrap="none">
            <a:spAutoFit/>
          </a:bodyPr>
          <a:lstStyle/>
          <a:p>
            <a:r>
              <a:rPr lang="en-US" sz="1600" b="1" i="1" smtClean="0">
                <a:solidFill>
                  <a:srgbClr val="0000FF"/>
                </a:solidFill>
              </a:rPr>
              <a:t>Temerature</a:t>
            </a:r>
            <a:r>
              <a:rPr lang="en-US" sz="1600" b="1" i="1" dirty="0" smtClean="0">
                <a:solidFill>
                  <a:srgbClr val="0000FF"/>
                </a:solidFill>
              </a:rPr>
              <a:t> </a:t>
            </a:r>
            <a:endParaRPr lang="en-US" dirty="0"/>
          </a:p>
        </p:txBody>
      </p:sp>
      <p:sp>
        <p:nvSpPr>
          <p:cNvPr id="15" name="TextBox 14"/>
          <p:cNvSpPr txBox="1"/>
          <p:nvPr/>
        </p:nvSpPr>
        <p:spPr>
          <a:xfrm>
            <a:off x="1546626" y="5613904"/>
            <a:ext cx="1495622" cy="369332"/>
          </a:xfrm>
          <a:prstGeom prst="rect">
            <a:avLst/>
          </a:prstGeom>
          <a:noFill/>
        </p:spPr>
        <p:txBody>
          <a:bodyPr wrap="none" rtlCol="0">
            <a:spAutoFit/>
          </a:bodyPr>
          <a:lstStyle/>
          <a:p>
            <a:r>
              <a:rPr lang="en-US" b="1" i="1" dirty="0" smtClean="0">
                <a:solidFill>
                  <a:srgbClr val="FF6600"/>
                </a:solidFill>
              </a:rPr>
              <a:t>EPICS control</a:t>
            </a:r>
            <a:endParaRPr lang="en-US" b="1" i="1" dirty="0">
              <a:solidFill>
                <a:srgbClr val="FF6600"/>
              </a:solidFill>
            </a:endParaRPr>
          </a:p>
        </p:txBody>
      </p:sp>
      <p:pic>
        <p:nvPicPr>
          <p:cNvPr id="36" name="Picture 35" descr="Screen Shot 2014-06-11 at 13.37.40.png"/>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93699" y="3765154"/>
            <a:ext cx="1890797" cy="1287895"/>
          </a:xfrm>
          <a:prstGeom prst="rect">
            <a:avLst/>
          </a:prstGeom>
        </p:spPr>
      </p:pic>
      <p:sp>
        <p:nvSpPr>
          <p:cNvPr id="23" name="TextBox 22"/>
          <p:cNvSpPr txBox="1"/>
          <p:nvPr/>
        </p:nvSpPr>
        <p:spPr>
          <a:xfrm>
            <a:off x="-211015" y="6002215"/>
            <a:ext cx="184731" cy="369332"/>
          </a:xfrm>
          <a:prstGeom prst="rect">
            <a:avLst/>
          </a:prstGeom>
          <a:noFill/>
        </p:spPr>
        <p:txBody>
          <a:bodyPr wrap="none" rtlCol="0">
            <a:spAutoFit/>
          </a:bodyPr>
          <a:lstStyle/>
          <a:p>
            <a:endParaRPr lang="en-US" dirty="0"/>
          </a:p>
        </p:txBody>
      </p:sp>
      <p:cxnSp>
        <p:nvCxnSpPr>
          <p:cNvPr id="26" name="Straight Arrow Connector 25"/>
          <p:cNvCxnSpPr/>
          <p:nvPr/>
        </p:nvCxnSpPr>
        <p:spPr>
          <a:xfrm>
            <a:off x="1693516" y="6096000"/>
            <a:ext cx="1447800"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2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3405" y="5205951"/>
            <a:ext cx="2406395" cy="125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7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additive="base">
                                        <p:cTn id="7" dur="500" fill="hold"/>
                                        <p:tgtEl>
                                          <p:spTgt spid="4097"/>
                                        </p:tgtEl>
                                        <p:attrNameLst>
                                          <p:attrName>ppt_x</p:attrName>
                                        </p:attrNameLst>
                                      </p:cBhvr>
                                      <p:tavLst>
                                        <p:tav tm="0">
                                          <p:val>
                                            <p:strVal val="#ppt_x"/>
                                          </p:val>
                                        </p:tav>
                                        <p:tav tm="100000">
                                          <p:val>
                                            <p:strVal val="#ppt_x"/>
                                          </p:val>
                                        </p:tav>
                                      </p:tavLst>
                                    </p:anim>
                                    <p:anim calcmode="lin" valueType="num">
                                      <p:cBhvr additive="base">
                                        <p:cTn id="8" dur="500" fill="hold"/>
                                        <p:tgtEl>
                                          <p:spTgt spid="409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500" fill="hold"/>
                                        <p:tgtEl>
                                          <p:spTgt spid="41"/>
                                        </p:tgtEl>
                                        <p:attrNameLst>
                                          <p:attrName>ppt_x</p:attrName>
                                        </p:attrNameLst>
                                      </p:cBhvr>
                                      <p:tavLst>
                                        <p:tav tm="0">
                                          <p:val>
                                            <p:strVal val="#ppt_x"/>
                                          </p:val>
                                        </p:tav>
                                        <p:tav tm="100000">
                                          <p:val>
                                            <p:strVal val="#ppt_x"/>
                                          </p:val>
                                        </p:tav>
                                      </p:tavLst>
                                    </p:anim>
                                    <p:anim calcmode="lin" valueType="num">
                                      <p:cBhvr additive="base">
                                        <p:cTn id="50" dur="500" fill="hold"/>
                                        <p:tgtEl>
                                          <p:spTgt spid="4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additive="base">
                                        <p:cTn id="83" dur="500" fill="hold"/>
                                        <p:tgtEl>
                                          <p:spTgt spid="64"/>
                                        </p:tgtEl>
                                        <p:attrNameLst>
                                          <p:attrName>ppt_x</p:attrName>
                                        </p:attrNameLst>
                                      </p:cBhvr>
                                      <p:tavLst>
                                        <p:tav tm="0">
                                          <p:val>
                                            <p:strVal val="#ppt_x"/>
                                          </p:val>
                                        </p:tav>
                                        <p:tav tm="100000">
                                          <p:val>
                                            <p:strVal val="#ppt_x"/>
                                          </p:val>
                                        </p:tav>
                                      </p:tavLst>
                                    </p:anim>
                                    <p:anim calcmode="lin" valueType="num">
                                      <p:cBhvr additive="base">
                                        <p:cTn id="84" dur="500" fill="hold"/>
                                        <p:tgtEl>
                                          <p:spTgt spid="6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fill="hold"/>
                                        <p:tgtEl>
                                          <p:spTgt spid="36"/>
                                        </p:tgtEl>
                                        <p:attrNameLst>
                                          <p:attrName>ppt_x</p:attrName>
                                        </p:attrNameLst>
                                      </p:cBhvr>
                                      <p:tavLst>
                                        <p:tav tm="0">
                                          <p:val>
                                            <p:strVal val="#ppt_x"/>
                                          </p:val>
                                        </p:tav>
                                        <p:tav tm="100000">
                                          <p:val>
                                            <p:strVal val="#ppt_x"/>
                                          </p:val>
                                        </p:tav>
                                      </p:tavLst>
                                    </p:anim>
                                    <p:anim calcmode="lin" valueType="num">
                                      <p:cBhvr additive="base">
                                        <p:cTn id="88" dur="500" fill="hold"/>
                                        <p:tgtEl>
                                          <p:spTgt spid="3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additive="base">
                                        <p:cTn id="91" dur="500" fill="hold"/>
                                        <p:tgtEl>
                                          <p:spTgt spid="37"/>
                                        </p:tgtEl>
                                        <p:attrNameLst>
                                          <p:attrName>ppt_x</p:attrName>
                                        </p:attrNameLst>
                                      </p:cBhvr>
                                      <p:tavLst>
                                        <p:tav tm="0">
                                          <p:val>
                                            <p:strVal val="#ppt_x"/>
                                          </p:val>
                                        </p:tav>
                                        <p:tav tm="100000">
                                          <p:val>
                                            <p:strVal val="#ppt_x"/>
                                          </p:val>
                                        </p:tav>
                                      </p:tavLst>
                                    </p:anim>
                                    <p:anim calcmode="lin" valueType="num">
                                      <p:cBhvr additive="base">
                                        <p:cTn id="9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P spid="64" grpId="0"/>
      <p:bldP spid="66"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990600"/>
            <a:ext cx="7696200" cy="1200329"/>
          </a:xfrm>
          <a:prstGeom prst="rect">
            <a:avLst/>
          </a:prstGeom>
        </p:spPr>
        <p:txBody>
          <a:bodyPr wrap="square">
            <a:spAutoFit/>
          </a:bodyPr>
          <a:lstStyle/>
          <a:p>
            <a:pPr algn="just"/>
            <a:r>
              <a:rPr lang="en-US" i="1" dirty="0"/>
              <a:t>A major portion of </a:t>
            </a:r>
            <a:r>
              <a:rPr lang="en-US" i="1" dirty="0" smtClean="0"/>
              <a:t>the GSECARS research </a:t>
            </a:r>
            <a:r>
              <a:rPr lang="en-US" i="1" dirty="0"/>
              <a:t>activity with the DAC involved studies </a:t>
            </a:r>
            <a:r>
              <a:rPr lang="en-US" i="1" dirty="0" smtClean="0"/>
              <a:t> of physical and chemical properties of minerals at pressures and temperatures relevant to the Earth’s lower mantle – core conditions.</a:t>
            </a:r>
          </a:p>
          <a:p>
            <a:pPr algn="just"/>
            <a:r>
              <a:rPr lang="en-US" dirty="0" smtClean="0"/>
              <a:t> </a:t>
            </a:r>
          </a:p>
        </p:txBody>
      </p:sp>
      <p:sp>
        <p:nvSpPr>
          <p:cNvPr id="4" name="TextBox 3"/>
          <p:cNvSpPr txBox="1"/>
          <p:nvPr/>
        </p:nvSpPr>
        <p:spPr>
          <a:xfrm>
            <a:off x="1257748" y="2267221"/>
            <a:ext cx="6933304" cy="2585323"/>
          </a:xfrm>
          <a:prstGeom prst="rect">
            <a:avLst/>
          </a:prstGeom>
          <a:noFill/>
        </p:spPr>
        <p:txBody>
          <a:bodyPr wrap="square" rtlCol="0">
            <a:spAutoFit/>
          </a:bodyPr>
          <a:lstStyle/>
          <a:p>
            <a:r>
              <a:rPr lang="en-US" b="1" i="1" dirty="0" smtClean="0">
                <a:solidFill>
                  <a:srgbClr val="3333FF"/>
                </a:solidFill>
              </a:rPr>
              <a:t>More than 100 publications (2011-2015) in peer review journals including number of high profile journals:</a:t>
            </a:r>
          </a:p>
          <a:p>
            <a:endParaRPr lang="en-US" b="1" i="1" dirty="0" smtClean="0">
              <a:solidFill>
                <a:srgbClr val="3333FF"/>
              </a:solidFill>
            </a:endParaRPr>
          </a:p>
          <a:p>
            <a:pPr lvl="4"/>
            <a:r>
              <a:rPr lang="en-US" b="1" dirty="0" smtClean="0"/>
              <a:t>Nature series	7</a:t>
            </a:r>
          </a:p>
          <a:p>
            <a:pPr lvl="4"/>
            <a:r>
              <a:rPr lang="en-US" b="1" dirty="0" smtClean="0"/>
              <a:t>Science series	2</a:t>
            </a:r>
          </a:p>
          <a:p>
            <a:pPr lvl="4"/>
            <a:r>
              <a:rPr lang="en-US" b="1" dirty="0" smtClean="0"/>
              <a:t>Physical review	7</a:t>
            </a:r>
          </a:p>
          <a:p>
            <a:pPr lvl="4"/>
            <a:r>
              <a:rPr lang="en-US" b="1" dirty="0" smtClean="0"/>
              <a:t>PNAS		2</a:t>
            </a:r>
          </a:p>
          <a:p>
            <a:pPr lvl="4"/>
            <a:r>
              <a:rPr lang="en-US" b="1" dirty="0" smtClean="0"/>
              <a:t>GRL		7</a:t>
            </a:r>
          </a:p>
          <a:p>
            <a:pPr lvl="4"/>
            <a:r>
              <a:rPr lang="en-US" b="1" dirty="0" smtClean="0"/>
              <a:t>EPSL		16</a:t>
            </a:r>
            <a:endParaRPr lang="en-US" b="1" dirty="0"/>
          </a:p>
        </p:txBody>
      </p:sp>
      <p:sp>
        <p:nvSpPr>
          <p:cNvPr id="6" name="TextBox 5"/>
          <p:cNvSpPr txBox="1"/>
          <p:nvPr/>
        </p:nvSpPr>
        <p:spPr>
          <a:xfrm>
            <a:off x="2286000" y="152400"/>
            <a:ext cx="4495800"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DAC science program</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1362592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8674</TotalTime>
  <Words>1687</Words>
  <Application>Microsoft Macintosh PowerPoint</Application>
  <PresentationFormat>On-screen Show (4:3)</PresentationFormat>
  <Paragraphs>251</Paragraphs>
  <Slides>18</Slides>
  <Notes>16</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0" baseType="lpstr">
      <vt:lpstr>Calibri</vt:lpstr>
      <vt:lpstr>Calibri Light</vt:lpstr>
      <vt:lpstr>Cambria Math</vt:lpstr>
      <vt:lpstr>Comic Sans MS</vt:lpstr>
      <vt:lpstr>Helvetica Neue</vt:lpstr>
      <vt:lpstr>SimSun</vt:lpstr>
      <vt:lpstr>Symbol</vt:lpstr>
      <vt:lpstr>Times New Roman</vt:lpstr>
      <vt:lpstr>Wingdings</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of 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lazarz</dc:creator>
  <cp:lastModifiedBy>Microsoft Office User</cp:lastModifiedBy>
  <cp:revision>290</cp:revision>
  <dcterms:created xsi:type="dcterms:W3CDTF">2006-05-04T15:46:43Z</dcterms:created>
  <dcterms:modified xsi:type="dcterms:W3CDTF">2016-05-18T13:04:54Z</dcterms:modified>
</cp:coreProperties>
</file>