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21" r:id="rId2"/>
    <p:sldId id="455" r:id="rId3"/>
    <p:sldId id="454" r:id="rId4"/>
    <p:sldId id="456" r:id="rId5"/>
    <p:sldId id="457" r:id="rId6"/>
    <p:sldId id="458" r:id="rId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FF00"/>
    <a:srgbClr val="FFFFFF"/>
    <a:srgbClr val="CCECFF"/>
    <a:srgbClr val="FFFF66"/>
    <a:srgbClr val="00CC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0419" autoAdjust="0"/>
  </p:normalViewPr>
  <p:slideViewPr>
    <p:cSldViewPr snapToGrid="0">
      <p:cViewPr varScale="1">
        <p:scale>
          <a:sx n="102" d="100"/>
          <a:sy n="102" d="100"/>
        </p:scale>
        <p:origin x="-102" y="-16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t" anchorCtr="0" compatLnSpc="1">
            <a:prstTxWarp prst="textNoShape">
              <a:avLst/>
            </a:prstTxWarp>
          </a:bodyPr>
          <a:lstStyle>
            <a:lvl1pPr defTabSz="909638"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6525" y="0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t" anchorCtr="0" compatLnSpc="1">
            <a:prstTxWarp prst="textNoShape">
              <a:avLst/>
            </a:prstTxWarp>
          </a:bodyPr>
          <a:lstStyle>
            <a:lvl1pPr algn="r" defTabSz="909638"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7775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b" anchorCtr="0" compatLnSpc="1">
            <a:prstTxWarp prst="textNoShape">
              <a:avLst/>
            </a:prstTxWarp>
          </a:bodyPr>
          <a:lstStyle>
            <a:lvl1pPr defTabSz="909638"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6525" y="8867775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b" anchorCtr="0" compatLnSpc="1">
            <a:prstTxWarp prst="textNoShape">
              <a:avLst/>
            </a:prstTxWarp>
          </a:bodyPr>
          <a:lstStyle>
            <a:lvl1pPr algn="r" defTabSz="909638">
              <a:defRPr/>
            </a:lvl1pPr>
          </a:lstStyle>
          <a:p>
            <a:fld id="{32C45EEF-6759-4EEA-A63E-CBDC2538EFC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6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8098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77" tIns="46589" rIns="93177" bIns="46589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08000" y="6572250"/>
            <a:ext cx="7710488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-107" charset="0"/>
              <a:ea typeface="+mn-ea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200150" y="6343650"/>
            <a:ext cx="723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r>
              <a:rPr lang="en-US" dirty="0"/>
              <a:t>GeoSoilEnviroCARS           		COMPRES Annual Meeting 2011</a:t>
            </a:r>
          </a:p>
          <a:p>
            <a:endParaRPr lang="en-US" i="0" dirty="0"/>
          </a:p>
        </p:txBody>
      </p:sp>
      <p:pic>
        <p:nvPicPr>
          <p:cNvPr id="1030" name="Picture 10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7200" y="5867400"/>
            <a:ext cx="67627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pitchFamily="-107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secars.uchicago.edu/page/gsecars-publication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partial_earth_blk2"/>
          <p:cNvPicPr>
            <a:picLocks noChangeAspect="1" noChangeArrowheads="1"/>
          </p:cNvPicPr>
          <p:nvPr/>
        </p:nvPicPr>
        <p:blipFill>
          <a:blip r:embed="rId3"/>
          <a:srcRect l="8888" t="8893" r="11111" b="18340"/>
          <a:stretch>
            <a:fillRect/>
          </a:stretch>
        </p:blipFill>
        <p:spPr bwMode="auto">
          <a:xfrm>
            <a:off x="0" y="3028950"/>
            <a:ext cx="9144000" cy="2971800"/>
          </a:xfrm>
          <a:prstGeom prst="rect">
            <a:avLst/>
          </a:prstGeom>
          <a:noFill/>
        </p:spPr>
      </p:pic>
      <p:sp>
        <p:nvSpPr>
          <p:cNvPr id="747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003425"/>
          </a:xfrm>
          <a:noFill/>
          <a:ln/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COMPRES/GSECARS Gas Loading System Update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09800"/>
            <a:ext cx="6400800" cy="17526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COMPRES Annual Meeting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July 10,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428625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66FF"/>
                </a:solidFill>
              </a:rPr>
              <a:t>COMPRES/GSECARS Gas </a:t>
            </a:r>
            <a:r>
              <a:rPr lang="en-US" b="1" dirty="0" smtClean="0">
                <a:solidFill>
                  <a:srgbClr val="0066FF"/>
                </a:solidFill>
              </a:rPr>
              <a:t>Loading Facility</a:t>
            </a:r>
            <a:endParaRPr lang="en-US" b="1" dirty="0" smtClean="0">
              <a:solidFill>
                <a:srgbClr val="0066FF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08838"/>
            <a:ext cx="8534400" cy="4800600"/>
          </a:xfrm>
          <a:noFill/>
          <a:ln/>
        </p:spPr>
        <p:txBody>
          <a:bodyPr/>
          <a:lstStyle/>
          <a:p>
            <a:r>
              <a:rPr lang="en-US" sz="2400" dirty="0" smtClean="0"/>
              <a:t>System in operation for nearly 9 years</a:t>
            </a:r>
          </a:p>
          <a:p>
            <a:r>
              <a:rPr lang="en-US" sz="2400" dirty="0" smtClean="0"/>
              <a:t>Has had a major impact on how diamond anvil cell experiments are done at synchrotrons.</a:t>
            </a:r>
          </a:p>
          <a:p>
            <a:r>
              <a:rPr lang="en-US" sz="2400" dirty="0" smtClean="0"/>
              <a:t>Prior to 2008 very few cells were loaded with Ne or He.  </a:t>
            </a:r>
          </a:p>
          <a:p>
            <a:pPr lvl="1"/>
            <a:r>
              <a:rPr lang="en-US" sz="2000" dirty="0" smtClean="0"/>
              <a:t>Mostly limited to users from Carnegie or Livermore.</a:t>
            </a:r>
          </a:p>
          <a:p>
            <a:r>
              <a:rPr lang="en-US" sz="2400" dirty="0" smtClean="0"/>
              <a:t>Now the majority of x-ray measurements are done with gas loading.</a:t>
            </a:r>
          </a:p>
          <a:p>
            <a:pPr lvl="1"/>
            <a:r>
              <a:rPr lang="en-US" sz="2000" dirty="0" smtClean="0"/>
              <a:t>Significant improvement in data quality.</a:t>
            </a:r>
          </a:p>
          <a:p>
            <a:r>
              <a:rPr lang="en-US" sz="2200" dirty="0"/>
              <a:t>COMPRES supported initial capital equipment costs and 50% of Sergey Tkachev to provide mail-in service and loading for non-GSECARS </a:t>
            </a:r>
            <a:r>
              <a:rPr lang="en-US" sz="2200" dirty="0" smtClean="0"/>
              <a:t>users</a:t>
            </a:r>
          </a:p>
          <a:p>
            <a:r>
              <a:rPr lang="en-US" sz="2200" dirty="0" smtClean="0"/>
              <a:t>GSECARS designed and constructed system, and pays operations costs</a:t>
            </a:r>
            <a:endParaRPr lang="en-US" sz="2200" dirty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63907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428625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66FF"/>
                </a:solidFill>
              </a:rPr>
              <a:t>COMPRES/GSECARS Gas Loading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4800600"/>
          </a:xfrm>
          <a:noFill/>
          <a:ln/>
        </p:spPr>
        <p:txBody>
          <a:bodyPr/>
          <a:lstStyle/>
          <a:p>
            <a:pPr marL="228600" indent="-228600">
              <a:buFontTx/>
              <a:buNone/>
            </a:pP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 marL="228600" indent="-228600">
              <a:buFontTx/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161375"/>
              </p:ext>
            </p:extLst>
          </p:nvPr>
        </p:nvGraphicFramePr>
        <p:xfrm>
          <a:off x="1371600" y="853440"/>
          <a:ext cx="64770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50"/>
                <a:gridCol w="1619250"/>
                <a:gridCol w="1619250"/>
                <a:gridCol w="1619250"/>
              </a:tblGrid>
              <a:tr h="8582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Users per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Unique users per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Loading</a:t>
                      </a:r>
                      <a:r>
                        <a:rPr lang="en-US" baseline="0" dirty="0" smtClean="0"/>
                        <a:t>s per year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206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420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516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646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562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738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b="0" dirty="0" smtClean="0"/>
                        <a:t>2016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549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195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747</a:t>
                      </a:r>
                      <a:endParaRPr lang="en-US" b="0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b="0" dirty="0" smtClean="0"/>
                        <a:t>2017 (to 7/7)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397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90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489</a:t>
                      </a:r>
                      <a:endParaRPr lang="en-US" b="0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3038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999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4324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spect="1"/>
          </p:cNvSpPr>
          <p:nvPr/>
        </p:nvSpPr>
        <p:spPr>
          <a:xfrm>
            <a:off x="1384429" y="5158054"/>
            <a:ext cx="6705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0" u="sng" dirty="0" smtClean="0"/>
              <a:t>Systems </a:t>
            </a:r>
            <a:r>
              <a:rPr lang="en-US" sz="1400" i="0" u="sng" dirty="0"/>
              <a:t>built and </a:t>
            </a:r>
            <a:r>
              <a:rPr lang="en-US" sz="1400" i="0" u="sng" dirty="0" smtClean="0"/>
              <a:t>delivered by University of Chicago Engineering Center:</a:t>
            </a:r>
            <a:r>
              <a:rPr lang="en-US" sz="1400" b="0" i="0" dirty="0"/>
              <a:t/>
            </a:r>
            <a:br>
              <a:rPr lang="en-US" sz="1400" b="0" i="0" dirty="0"/>
            </a:br>
            <a:r>
              <a:rPr lang="en-US" sz="1400" b="0" i="0" dirty="0" smtClean="0"/>
              <a:t>CalTech</a:t>
            </a:r>
            <a:endParaRPr lang="en-US" sz="1400" b="0" i="0" dirty="0"/>
          </a:p>
          <a:p>
            <a:r>
              <a:rPr lang="en-US" sz="1400" b="0" i="0" dirty="0" smtClean="0"/>
              <a:t>ALS (Lawrence </a:t>
            </a:r>
            <a:r>
              <a:rPr lang="en-US" sz="1400" b="0" i="0" dirty="0"/>
              <a:t>Berkeley National </a:t>
            </a:r>
            <a:r>
              <a:rPr lang="en-US" sz="1400" b="0" i="0" dirty="0" smtClean="0"/>
              <a:t>Laboratory)</a:t>
            </a:r>
            <a:endParaRPr lang="en-US" sz="1400" b="0" i="0" dirty="0"/>
          </a:p>
          <a:p>
            <a:r>
              <a:rPr lang="en-US" sz="1400" b="0" i="0" dirty="0" smtClean="0"/>
              <a:t>Sandia </a:t>
            </a:r>
            <a:r>
              <a:rPr lang="en-US" sz="1400" b="0" i="0" dirty="0"/>
              <a:t>National Laboratory</a:t>
            </a:r>
          </a:p>
          <a:p>
            <a:r>
              <a:rPr lang="en-US" sz="1400" b="0" i="0" dirty="0" smtClean="0"/>
              <a:t>Brazilian </a:t>
            </a:r>
            <a:r>
              <a:rPr lang="en-US" sz="1400" b="0" i="0" dirty="0"/>
              <a:t>Synchrotron Light </a:t>
            </a:r>
            <a:r>
              <a:rPr lang="en-US" sz="1400" b="0" i="0" dirty="0" smtClean="0"/>
              <a:t>Laboratory</a:t>
            </a:r>
            <a:endParaRPr lang="en-US" sz="1400" b="0" i="0" dirty="0"/>
          </a:p>
        </p:txBody>
      </p:sp>
    </p:spTree>
    <p:extLst>
      <p:ext uri="{BB962C8B-B14F-4D97-AF65-F5344CB8AC3E}">
        <p14:creationId xmlns:p14="http://schemas.microsoft.com/office/powerpoint/2010/main" val="141064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428625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66FF"/>
                </a:solidFill>
              </a:rPr>
              <a:t>Last Year: The Neon Price Crisis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793709"/>
            <a:ext cx="8534400" cy="4800600"/>
          </a:xfrm>
          <a:noFill/>
          <a:ln/>
        </p:spPr>
        <p:txBody>
          <a:bodyPr/>
          <a:lstStyle/>
          <a:p>
            <a:r>
              <a:rPr lang="en-US" sz="2400" dirty="0" smtClean="0"/>
              <a:t>The price of neon increased by a factor of 7 in 2015-16</a:t>
            </a:r>
          </a:p>
          <a:p>
            <a:pPr lvl="1"/>
            <a:r>
              <a:rPr lang="en-US" sz="2200" dirty="0" smtClean="0"/>
              <a:t>Standard 6,000 liter cylinder increased from ~$3,000 to ~$22,000. </a:t>
            </a:r>
          </a:p>
          <a:p>
            <a:pPr lvl="2"/>
            <a:r>
              <a:rPr lang="en-US" sz="2000" dirty="0" smtClean="0"/>
              <a:t>We use about 3 cylinders/year, so cost would have risen to $66,000 which is not affordable</a:t>
            </a:r>
          </a:p>
          <a:p>
            <a:r>
              <a:rPr lang="en-US" sz="2400" dirty="0" smtClean="0"/>
              <a:t>Solutions:</a:t>
            </a:r>
          </a:p>
          <a:p>
            <a:pPr lvl="1"/>
            <a:r>
              <a:rPr lang="en-US" sz="2200" dirty="0" smtClean="0"/>
              <a:t>Purchase from Ukrainian supplier: 2 </a:t>
            </a:r>
            <a:r>
              <a:rPr lang="en-US" sz="2200" dirty="0"/>
              <a:t>cylinders for ~$3,700 each.  Even with air freight, customs, and delivery from O’Hare we </a:t>
            </a:r>
            <a:r>
              <a:rPr lang="en-US" sz="2200" dirty="0" smtClean="0"/>
              <a:t>save </a:t>
            </a:r>
            <a:r>
              <a:rPr lang="en-US" sz="2200" dirty="0"/>
              <a:t>$48K compared to purchasing from the US supplier, or a factor of 7 less</a:t>
            </a:r>
            <a:r>
              <a:rPr lang="en-US" sz="2200" dirty="0" smtClean="0"/>
              <a:t>.</a:t>
            </a:r>
          </a:p>
          <a:p>
            <a:pPr lvl="1"/>
            <a:r>
              <a:rPr lang="en-US" sz="2200" dirty="0" smtClean="0"/>
              <a:t>New </a:t>
            </a:r>
            <a:r>
              <a:rPr lang="en-US" sz="2200" dirty="0"/>
              <a:t>low-pressure compressor with a minimum inlet pressure of 50 </a:t>
            </a:r>
            <a:r>
              <a:rPr lang="en-US" sz="2200" dirty="0" smtClean="0"/>
              <a:t>PSI, purchased by COMPRES for $9,000.</a:t>
            </a:r>
            <a:endParaRPr lang="en-US" sz="2200" dirty="0"/>
          </a:p>
          <a:p>
            <a:pPr lvl="2"/>
            <a:r>
              <a:rPr lang="en-US" sz="2000" dirty="0" smtClean="0"/>
              <a:t>Allows using the </a:t>
            </a:r>
            <a:r>
              <a:rPr lang="en-US" sz="2000" dirty="0"/>
              <a:t>last 500 PSI in the large gas cylinder (~25%) </a:t>
            </a:r>
            <a:endParaRPr lang="en-US" sz="2000" dirty="0" smtClean="0"/>
          </a:p>
          <a:p>
            <a:pPr lvl="2"/>
            <a:r>
              <a:rPr lang="en-US" sz="2000" dirty="0" smtClean="0"/>
              <a:t>Allows recovering nearly all of the gas from the pressure vessel back into the lecture bottle</a:t>
            </a:r>
            <a:endParaRPr lang="en-US" sz="2000" dirty="0"/>
          </a:p>
          <a:p>
            <a:pPr lvl="1"/>
            <a:endParaRPr lang="en-US" sz="22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070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428625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66FF"/>
                </a:solidFill>
              </a:rPr>
              <a:t>This Year: Xenon and Krypton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793709"/>
            <a:ext cx="8534400" cy="4800600"/>
          </a:xfrm>
          <a:noFill/>
          <a:ln/>
        </p:spPr>
        <p:txBody>
          <a:bodyPr/>
          <a:lstStyle/>
          <a:p>
            <a:r>
              <a:rPr lang="en-US" sz="2400" dirty="0" smtClean="0"/>
              <a:t>We have not been able to supply xenon to users in the past because:</a:t>
            </a:r>
          </a:p>
          <a:p>
            <a:pPr lvl="1"/>
            <a:r>
              <a:rPr lang="en-US" sz="2200" dirty="0" smtClean="0"/>
              <a:t> Price from the U.S. supplier is $50/liter, which is 100X more expensive than neon.</a:t>
            </a:r>
          </a:p>
          <a:p>
            <a:pPr lvl="1"/>
            <a:r>
              <a:rPr lang="en-US" sz="2200" dirty="0" smtClean="0"/>
              <a:t>We were not able to recover most of the xenon from the pressure vessel</a:t>
            </a:r>
            <a:endParaRPr lang="en-US" sz="1800" dirty="0" smtClean="0"/>
          </a:p>
          <a:p>
            <a:r>
              <a:rPr lang="en-US" sz="2400" dirty="0" smtClean="0"/>
              <a:t>Same solutions as neon:</a:t>
            </a:r>
          </a:p>
          <a:p>
            <a:pPr lvl="1"/>
            <a:r>
              <a:rPr lang="en-US" sz="2200" dirty="0" smtClean="0"/>
              <a:t>Purchase from Ukrainian supplier: Price is $12/liter, or 4X less.</a:t>
            </a:r>
          </a:p>
          <a:p>
            <a:pPr lvl="1"/>
            <a:r>
              <a:rPr lang="en-US" sz="2200" dirty="0" smtClean="0"/>
              <a:t>New low-pressure compressor lets us recover most of the gas from the pressure vessel back into the lecture bottle.</a:t>
            </a:r>
          </a:p>
          <a:p>
            <a:r>
              <a:rPr lang="en-US" sz="2400" dirty="0" smtClean="0"/>
              <a:t>We now offer xenon loading to users who request it.</a:t>
            </a:r>
          </a:p>
          <a:p>
            <a:r>
              <a:rPr lang="en-US" sz="2400" dirty="0" smtClean="0"/>
              <a:t>Krypton is reasonably priced, and we now offer that as well.</a:t>
            </a:r>
          </a:p>
        </p:txBody>
      </p:sp>
    </p:spTree>
    <p:extLst>
      <p:ext uri="{BB962C8B-B14F-4D97-AF65-F5344CB8AC3E}">
        <p14:creationId xmlns:p14="http://schemas.microsoft.com/office/powerpoint/2010/main" val="279917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5391"/>
            <a:ext cx="8229600" cy="1149790"/>
          </a:xfrm>
          <a:noFill/>
          <a:ln/>
        </p:spPr>
        <p:txBody>
          <a:bodyPr/>
          <a:lstStyle/>
          <a:p>
            <a:r>
              <a:rPr lang="en-US" b="1" dirty="0">
                <a:solidFill>
                  <a:srgbClr val="0066FF"/>
                </a:solidFill>
              </a:rPr>
              <a:t>Publications </a:t>
            </a:r>
            <a:r>
              <a:rPr lang="en-US" b="1" dirty="0" smtClean="0">
                <a:solidFill>
                  <a:srgbClr val="0066FF"/>
                </a:solidFill>
              </a:rPr>
              <a:t>Acknowledging</a:t>
            </a:r>
            <a:br>
              <a:rPr lang="en-US" b="1" dirty="0" smtClean="0">
                <a:solidFill>
                  <a:srgbClr val="0066FF"/>
                </a:solidFill>
              </a:rPr>
            </a:br>
            <a:r>
              <a:rPr lang="en-US" b="1" dirty="0" smtClean="0">
                <a:solidFill>
                  <a:srgbClr val="0066FF"/>
                </a:solidFill>
              </a:rPr>
              <a:t>COMPRES/GSECARS </a:t>
            </a:r>
            <a:r>
              <a:rPr lang="en-US" b="1" dirty="0">
                <a:solidFill>
                  <a:srgbClr val="0066FF"/>
                </a:solidFill>
              </a:rPr>
              <a:t>Gas Loading </a:t>
            </a:r>
            <a:r>
              <a:rPr lang="en-US" b="1" dirty="0" smtClean="0">
                <a:solidFill>
                  <a:srgbClr val="0066FF"/>
                </a:solidFill>
              </a:rPr>
              <a:t>System</a:t>
            </a:r>
            <a:br>
              <a:rPr lang="en-US" b="1" dirty="0" smtClean="0">
                <a:solidFill>
                  <a:srgbClr val="0066FF"/>
                </a:solidFill>
              </a:rPr>
            </a:br>
            <a:r>
              <a:rPr lang="en-US" b="1" dirty="0" smtClean="0">
                <a:solidFill>
                  <a:srgbClr val="0066FF"/>
                </a:solidFill>
              </a:rPr>
              <a:t>in APS Publication Database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4800600"/>
          </a:xfrm>
          <a:noFill/>
          <a:ln/>
        </p:spPr>
        <p:txBody>
          <a:bodyPr/>
          <a:lstStyle/>
          <a:p>
            <a:pPr marL="228600" indent="-228600">
              <a:buFontTx/>
              <a:buNone/>
            </a:pP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 marL="228600" indent="-228600">
              <a:buFontTx/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393872"/>
              </p:ext>
            </p:extLst>
          </p:nvPr>
        </p:nvGraphicFramePr>
        <p:xfrm>
          <a:off x="1272016" y="1659165"/>
          <a:ext cx="6676932" cy="3714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404"/>
                <a:gridCol w="5169528"/>
              </a:tblGrid>
              <a:tr h="423099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Publications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2008-2010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b="0" dirty="0" smtClean="0"/>
                        <a:t>2016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39</a:t>
                      </a:r>
                      <a:endParaRPr lang="en-US" b="0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b="0" dirty="0" smtClean="0"/>
                        <a:t>2017 (to 7/7)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18</a:t>
                      </a:r>
                      <a:endParaRPr lang="en-US" b="0" dirty="0"/>
                    </a:p>
                  </a:txBody>
                  <a:tcPr/>
                </a:tc>
              </a:tr>
              <a:tr h="34330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179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spect="1"/>
          </p:cNvSpPr>
          <p:nvPr/>
        </p:nvSpPr>
        <p:spPr>
          <a:xfrm>
            <a:off x="1275789" y="5456814"/>
            <a:ext cx="6705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 smtClean="0"/>
              <a:t>These statistics are certainly under-reported. Everyone who uses the gas loading system should acknowledge it in their papers and inform Nancy Lazarz at GSECARS who will enter it in the APS publication database.  Information at:</a:t>
            </a:r>
          </a:p>
          <a:p>
            <a:r>
              <a:rPr lang="en-US" sz="1400" b="0" i="0" dirty="0">
                <a:hlinkClick r:id="rId3"/>
              </a:rPr>
              <a:t>http://</a:t>
            </a:r>
            <a:r>
              <a:rPr lang="en-US" sz="1400" b="0" i="0" dirty="0" smtClean="0">
                <a:hlinkClick r:id="rId3"/>
              </a:rPr>
              <a:t>gsecars.uchicago.edu/page/gsecars-publications</a:t>
            </a:r>
            <a:endParaRPr lang="en-US" sz="1400" b="0" i="0" dirty="0" smtClean="0"/>
          </a:p>
          <a:p>
            <a:r>
              <a:rPr lang="en-US" sz="1400" b="0" i="0" dirty="0" smtClean="0"/>
              <a:t>These credits help both COMPRES and GSECARS with our funding agencies.</a:t>
            </a:r>
          </a:p>
        </p:txBody>
      </p:sp>
    </p:spTree>
    <p:extLst>
      <p:ext uri="{BB962C8B-B14F-4D97-AF65-F5344CB8AC3E}">
        <p14:creationId xmlns:p14="http://schemas.microsoft.com/office/powerpoint/2010/main" val="28700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\\CARS4\server\WIN32APP\MSOffice\Template\BLANK.POT</Template>
  <TotalTime>39263</TotalTime>
  <Words>514</Words>
  <Application>Microsoft Office PowerPoint</Application>
  <PresentationFormat>On-screen Show (4:3)</PresentationFormat>
  <Paragraphs>100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COMPRES/GSECARS Gas Loading System Update</vt:lpstr>
      <vt:lpstr>COMPRES/GSECARS Gas Loading Facility</vt:lpstr>
      <vt:lpstr>COMPRES/GSECARS Gas Loading</vt:lpstr>
      <vt:lpstr>Last Year: The Neon Price Crisis</vt:lpstr>
      <vt:lpstr>This Year: Xenon and Krypton</vt:lpstr>
      <vt:lpstr>Publications Acknowledging COMPRES/GSECARS Gas Loading System in APS Publication Database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Nancy Lazarz</dc:creator>
  <cp:lastModifiedBy>EPICS Development</cp:lastModifiedBy>
  <cp:revision>485</cp:revision>
  <cp:lastPrinted>1999-05-21T17:15:31Z</cp:lastPrinted>
  <dcterms:created xsi:type="dcterms:W3CDTF">1995-06-17T23:31:02Z</dcterms:created>
  <dcterms:modified xsi:type="dcterms:W3CDTF">2017-07-09T21:58:39Z</dcterms:modified>
</cp:coreProperties>
</file>