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791" r:id="rId2"/>
    <p:sldMasterId id="2147483662" r:id="rId3"/>
  </p:sldMasterIdLst>
  <p:notesMasterIdLst>
    <p:notesMasterId r:id="rId9"/>
  </p:notesMasterIdLst>
  <p:sldIdLst>
    <p:sldId id="298" r:id="rId4"/>
    <p:sldId id="330" r:id="rId5"/>
    <p:sldId id="335" r:id="rId6"/>
    <p:sldId id="334" r:id="rId7"/>
    <p:sldId id="33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7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F6914D-2A33-40D3-B10F-F58C43C3C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174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68E8C1-6678-4C6A-BE09-D6B9FF11FD8D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104C8C-C8AC-4E8E-B3FA-585A2F74729E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68E8C1-6678-4C6A-BE09-D6B9FF11FD8D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52B7D4-D1DC-4067-9492-185D183A7E67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title header_Blue_64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doe_blac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title footer_Blue_64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5628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0294F-CE24-48F9-A4A1-B32D77A1B7A1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49762-53D9-4947-8959-A5F2A96526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289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1A5F4-602F-4F9C-87EC-1CE47DF0678C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A9AF3-E67F-44A3-8413-E31B1097F3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08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B8DD-9860-4699-B826-D813719C073D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5E4D-BDC6-4F16-ABF2-B6A59B67E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89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B8DD-9860-4699-B826-D813719C073D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5E4D-BDC6-4F16-ABF2-B6A59B67E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650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B8DD-9860-4699-B826-D813719C073D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5E4D-BDC6-4F16-ABF2-B6A59B67E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03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B8DD-9860-4699-B826-D813719C073D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5E4D-BDC6-4F16-ABF2-B6A59B67E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54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B8DD-9860-4699-B826-D813719C073D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5E4D-BDC6-4F16-ABF2-B6A59B67E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67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B8DD-9860-4699-B826-D813719C073D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5E4D-BDC6-4F16-ABF2-B6A59B67E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43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B8DD-9860-4699-B826-D813719C073D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5E4D-BDC6-4F16-ABF2-B6A59B67E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87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B8DD-9860-4699-B826-D813719C073D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5E4D-BDC6-4F16-ABF2-B6A59B67E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27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9C640-81C4-49F6-9C56-392C447F2C2D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9E87E-CCED-442C-AD77-15FA3DEDED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79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B8DD-9860-4699-B826-D813719C073D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5E4D-BDC6-4F16-ABF2-B6A59B67E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7649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B8DD-9860-4699-B826-D813719C073D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5E4D-BDC6-4F16-ABF2-B6A59B67E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475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1B8DD-9860-4699-B826-D813719C073D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5E4D-BDC6-4F16-ABF2-B6A59B67E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9301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title header_Blue_64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doe_blac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title footer_Blue_64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631932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0B502-30EF-49E7-BDF3-040D3E8F7E2E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08720-5059-4CEE-B470-8FDD0C217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85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7C111-BCD4-4486-BD97-E6DA3661EB43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18C98-8907-4B41-8ED5-CBABFA9FA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115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A8B69-C2EC-4239-93D7-933252D2E7BB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5E054-604E-45A3-B25D-1A98E45028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702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045E5-F7C2-4703-8B36-1AE81212E0F6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A90C1-15E3-4311-8C1A-6169B3105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66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B34A6-0030-4632-90C0-0E631033AABF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F16CC-6425-4D85-8975-F5B247652D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0762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22B5E-82A2-4A3B-822D-93AC6A4DE6EB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ABE3D-30A1-4E83-8C8F-AB71708B3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6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62A7A-06BD-42E6-9C7E-9A94968275C8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C8374-52DA-439C-86BD-52F603EB5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64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F9CED-7394-4928-BC00-1F1F4A17C150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13AEB-1DE3-4A6C-8C63-DB9F08764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735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E663C-71EA-45FF-825D-38AAFE138B2C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720CD-E34A-4E9B-8B5D-59D5BFD85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138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EA35F-563A-41ED-9666-989550C01D51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A77AB-F33F-42FF-9B0E-28C4E32321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350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C6477-55E6-4338-B5C6-217F7B64D62C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B3C33-B6D7-43FD-B16C-8196A9708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DEF1F-3AED-4010-B5D0-49CE92CF3BDF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FDC58-7760-45BC-A12A-C0D79776E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333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60FFE-93F5-4D2F-8153-7B433028AA5C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10BD5-B2D1-418E-A87F-979D623E1F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84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B1E39-2573-41CC-8479-DBD2EBF835B5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15A58-0C21-489F-8F42-D80D7F4B9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34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015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4A350-D9D3-49FF-AE41-D5E79FC126F6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B9988-C4FD-4383-BA98-FDA25BE04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4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28155-426E-455B-9CDD-0A3D4526AD7C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1E9CF-E7C6-4493-926C-BCDDB7CFD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9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slide footer_blue_646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2B3D62E6-D198-4025-8D89-D287174F39FA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pPr>
              <a:defRPr/>
            </a:pPr>
            <a:fld id="{18BBF24D-CF5B-42BA-AE36-2157705E4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7" descr="slide header_646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pitchFamily="34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pitchFamily="34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pitchFamily="34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pitchFamily="34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1B8DD-9860-4699-B826-D813719C073D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95E4D-BDC6-4F16-ABF2-B6A59B67E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31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slide footer_blue_646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51E0B7E1-DC48-44BC-89BC-2F559CF7AE59}" type="datetime1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Advanced Photon Source, Argonne National Laboratory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pPr>
              <a:defRPr/>
            </a:pPr>
            <a:fld id="{2FD1873D-4712-4E2D-81EF-DE76D6544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6" name="Picture 7" descr="slide header_646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pitchFamily="34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pitchFamily="34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pitchFamily="34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pitchFamily="34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371600" y="304800"/>
            <a:ext cx="6172200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3200" b="1" dirty="0">
                <a:solidFill>
                  <a:schemeClr val="accent1"/>
                </a:solidFill>
              </a:rPr>
              <a:t>Figures of Merit</a:t>
            </a:r>
            <a:endParaRPr lang="en-US" altLang="en-US" sz="4000" b="1" dirty="0">
              <a:solidFill>
                <a:schemeClr val="accent1"/>
              </a:solidFill>
            </a:endParaRP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685800" y="990600"/>
            <a:ext cx="80772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1800" dirty="0"/>
              <a:t>Flux</a:t>
            </a:r>
            <a:r>
              <a:rPr lang="en-US" altLang="en-US" sz="1800" b="0" dirty="0"/>
              <a:t>: </a:t>
            </a:r>
            <a:r>
              <a:rPr lang="en-US" altLang="en-US" sz="1800" i="1" dirty="0"/>
              <a:t>photons/sec/0.1% bandwidth/horizontal </a:t>
            </a:r>
            <a:r>
              <a:rPr lang="en-US" altLang="en-US" sz="1800" i="1" dirty="0" err="1"/>
              <a:t>mrad</a:t>
            </a:r>
            <a:r>
              <a:rPr lang="en-US" altLang="en-US" sz="1800" i="1" dirty="0"/>
              <a:t>/mA</a:t>
            </a:r>
            <a:r>
              <a:rPr lang="en-US" altLang="en-US" sz="1800" b="0" i="1" dirty="0"/>
              <a:t> </a:t>
            </a:r>
            <a:endParaRPr lang="en-US" altLang="en-US" sz="1800" b="0" i="1" dirty="0" smtClean="0"/>
          </a:p>
          <a:p>
            <a:pPr marL="685800" lvl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1600" b="0" dirty="0" smtClean="0"/>
              <a:t>Number </a:t>
            </a:r>
            <a:r>
              <a:rPr lang="en-US" altLang="en-US" sz="1600" b="0" dirty="0"/>
              <a:t>of photons per bandwidth per unit time integrated over the entire vertical opening angle </a:t>
            </a:r>
            <a:r>
              <a:rPr lang="el-GR" altLang="en-US" sz="1600" b="0" dirty="0">
                <a:cs typeface="Times New Roman" pitchFamily="18" charset="0"/>
              </a:rPr>
              <a:t>ψ</a:t>
            </a:r>
            <a:r>
              <a:rPr lang="en-US" altLang="en-US" sz="1600" b="0" dirty="0">
                <a:cs typeface="Times New Roman" pitchFamily="18" charset="0"/>
              </a:rPr>
              <a:t>.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altLang="en-US" sz="1600" b="0" dirty="0">
                <a:cs typeface="Times New Roman" pitchFamily="18" charset="0"/>
              </a:rPr>
              <a:t>Relevant for unfocused beamlines with large samples, or with large collection optics that focus on sample, but focal spot size is not particularly important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altLang="en-US" sz="1600" b="0" dirty="0">
                <a:cs typeface="Times New Roman" pitchFamily="18" charset="0"/>
              </a:rPr>
              <a:t>Can be improved by beamline optics (decreasing angle)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altLang="en-US" sz="1800" dirty="0" smtClean="0"/>
              <a:t>Intensity</a:t>
            </a:r>
            <a:r>
              <a:rPr lang="en-US" altLang="en-US" sz="1800" b="0" dirty="0" smtClean="0"/>
              <a:t>: </a:t>
            </a:r>
            <a:r>
              <a:rPr lang="en-US" altLang="en-US" sz="1800" i="1" dirty="0"/>
              <a:t>flux/vertical angle </a:t>
            </a:r>
            <a:r>
              <a:rPr lang="el-GR" altLang="en-US" sz="1800" b="0" dirty="0"/>
              <a:t>ψ</a:t>
            </a:r>
            <a:r>
              <a:rPr lang="en-US" altLang="en-US" sz="1800" i="1" dirty="0"/>
              <a:t> </a:t>
            </a:r>
            <a:r>
              <a:rPr lang="en-US" altLang="en-US" sz="1800" b="0" dirty="0"/>
              <a:t>                          </a:t>
            </a:r>
            <a:endParaRPr lang="en-US" altLang="en-US" sz="1800" b="0" dirty="0" smtClean="0"/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altLang="en-US" sz="1600" b="0" dirty="0" smtClean="0"/>
              <a:t>Number </a:t>
            </a:r>
            <a:r>
              <a:rPr lang="en-US" altLang="en-US" sz="1600" b="0" dirty="0"/>
              <a:t>of photons per bandwidth, per unit time, per unit solid angle.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altLang="en-US" sz="1600" b="0" dirty="0"/>
              <a:t>Relevant for experiments that use a pinhole or collimator to select a small beam.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altLang="en-US" sz="1600" b="0" dirty="0"/>
              <a:t>Useful for determining flux that an optical element can collect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altLang="en-US" sz="1600" b="0" dirty="0"/>
              <a:t>Can be improved by beamline optics (decreasing angles)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altLang="en-US" sz="1800" dirty="0" smtClean="0"/>
              <a:t>Brightness: </a:t>
            </a:r>
            <a:r>
              <a:rPr lang="en-US" altLang="en-US" sz="1800" i="1" dirty="0" smtClean="0"/>
              <a:t>intensity/source </a:t>
            </a:r>
            <a:r>
              <a:rPr lang="en-US" altLang="en-US" sz="1800" i="1" dirty="0"/>
              <a:t>area (</a:t>
            </a:r>
            <a:r>
              <a:rPr lang="en-US" altLang="en-US" sz="1800" i="1" dirty="0" smtClean="0"/>
              <a:t>mm</a:t>
            </a:r>
            <a:r>
              <a:rPr lang="en-US" altLang="en-US" sz="1800" i="1" baseline="30000" dirty="0" smtClean="0"/>
              <a:t>2</a:t>
            </a:r>
            <a:r>
              <a:rPr lang="en-US" altLang="en-US" sz="1800" i="1" dirty="0" smtClean="0"/>
              <a:t>)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altLang="en-US" sz="1600" dirty="0" smtClean="0"/>
              <a:t>Number of photons per bandwidth, per unit time, per unit solid angle, per unit source area.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altLang="en-US" sz="1600" dirty="0" smtClean="0"/>
              <a:t>Relevant </a:t>
            </a:r>
            <a:r>
              <a:rPr lang="en-US" altLang="en-US" sz="1600" dirty="0"/>
              <a:t>for a beamline with focusing optics where the focal spot size is important, i.e. microprobe or microscope.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altLang="en-US" sz="1600" dirty="0"/>
              <a:t>Cannot be improved by beamline optics, </a:t>
            </a:r>
            <a:r>
              <a:rPr lang="en-US" altLang="en-US" sz="1600" dirty="0" smtClean="0"/>
              <a:t>brightness </a:t>
            </a:r>
            <a:r>
              <a:rPr lang="en-US" altLang="en-US" sz="1600" dirty="0"/>
              <a:t>is </a:t>
            </a:r>
            <a:r>
              <a:rPr lang="en-US" altLang="en-US" sz="1600" i="1" dirty="0"/>
              <a:t>conserved</a:t>
            </a:r>
            <a:r>
              <a:rPr lang="en-US" altLang="en-US" sz="1600" dirty="0"/>
              <a:t>.  Optics can change the size or the divergence, but the product is constant</a:t>
            </a:r>
          </a:p>
          <a:p>
            <a:pPr lvl="1">
              <a:spcBef>
                <a:spcPct val="20000"/>
              </a:spcBef>
            </a:pPr>
            <a:endParaRPr lang="en-US" alt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357877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altLang="en-US" sz="2800" dirty="0">
                <a:solidFill>
                  <a:srgbClr val="0070C0"/>
                </a:solidFill>
              </a:rPr>
              <a:t>Intensity of </a:t>
            </a:r>
            <a:r>
              <a:rPr lang="en-US" altLang="en-US" sz="2800" dirty="0" smtClean="0">
                <a:solidFill>
                  <a:srgbClr val="0070C0"/>
                </a:solidFill>
              </a:rPr>
              <a:t>COMPRES </a:t>
            </a:r>
            <a:r>
              <a:rPr lang="en-US" altLang="en-US" sz="2800" dirty="0">
                <a:solidFill>
                  <a:srgbClr val="0070C0"/>
                </a:solidFill>
              </a:rPr>
              <a:t>sources</a:t>
            </a:r>
            <a:r>
              <a:rPr lang="en-US" altLang="en-US" sz="3200" dirty="0">
                <a:solidFill>
                  <a:srgbClr val="0070C0"/>
                </a:solidFill>
              </a:rPr>
              <a:t/>
            </a:r>
            <a:br>
              <a:rPr lang="en-US" altLang="en-US" sz="3200" dirty="0">
                <a:solidFill>
                  <a:srgbClr val="0070C0"/>
                </a:solidFill>
              </a:rPr>
            </a:br>
            <a:r>
              <a:rPr lang="en-US" altLang="en-US" sz="2000" dirty="0"/>
              <a:t>Figure of merit for beamline without focusing, </a:t>
            </a:r>
            <a:r>
              <a:rPr lang="en-US" altLang="en-US" sz="2000" dirty="0" smtClean="0"/>
              <a:t>e.g. slits on LVP</a:t>
            </a:r>
            <a:endParaRPr lang="en-US" alt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9" t="9942" r="3953" b="5764"/>
          <a:stretch/>
        </p:blipFill>
        <p:spPr>
          <a:xfrm>
            <a:off x="381000" y="990600"/>
            <a:ext cx="8474526" cy="584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43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rgbClr val="0070C0"/>
                </a:solidFill>
              </a:rPr>
              <a:t>Intensity of COMPRES sources</a:t>
            </a:r>
            <a:r>
              <a:rPr lang="en-US" altLang="en-US" sz="3200" dirty="0"/>
              <a:t/>
            </a:r>
            <a:br>
              <a:rPr lang="en-US" altLang="en-US" sz="3200" dirty="0"/>
            </a:br>
            <a:endParaRPr lang="en-US" altLang="en-US" sz="2000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33400" y="1295400"/>
            <a:ext cx="830580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NSLS-II d</a:t>
            </a:r>
            <a:r>
              <a:rPr lang="en-US" altLang="en-US" dirty="0" smtClean="0"/>
              <a:t>amping wiggler (XPD) </a:t>
            </a:r>
            <a:r>
              <a:rPr lang="en-US" altLang="en-US" dirty="0"/>
              <a:t>is about </a:t>
            </a:r>
            <a:r>
              <a:rPr lang="en-US" altLang="en-US" dirty="0" smtClean="0"/>
              <a:t>15X </a:t>
            </a:r>
            <a:r>
              <a:rPr lang="en-US" altLang="en-US" dirty="0"/>
              <a:t>more intense than </a:t>
            </a:r>
            <a:r>
              <a:rPr lang="en-US" altLang="en-US" dirty="0" smtClean="0"/>
              <a:t>X-17 at 40keV, same at 100 keV</a:t>
            </a:r>
            <a:endParaRPr lang="en-US" altLang="en-US" dirty="0"/>
          </a:p>
          <a:p>
            <a:pPr lvl="1">
              <a:spcBef>
                <a:spcPct val="50000"/>
              </a:spcBef>
            </a:pPr>
            <a:r>
              <a:rPr lang="en-US" altLang="en-US" dirty="0"/>
              <a:t>NSLS-II beamlines are ~2X longer than X-17, so flux through pinhole will be about 2.5X more: not very </a:t>
            </a:r>
            <a:r>
              <a:rPr lang="en-US" altLang="en-US" dirty="0" smtClean="0"/>
              <a:t>different</a:t>
            </a:r>
          </a:p>
          <a:p>
            <a:pPr>
              <a:spcBef>
                <a:spcPct val="50000"/>
              </a:spcBef>
            </a:pPr>
            <a:r>
              <a:rPr lang="en-US" altLang="en-US" dirty="0" smtClean="0"/>
              <a:t>APS Undulator A is 100-1000x more intense than NSLS-II DW90 (XPD) and NSLS-II SCW (HEX)</a:t>
            </a:r>
          </a:p>
          <a:p>
            <a:pPr>
              <a:spcBef>
                <a:spcPct val="50000"/>
              </a:spcBef>
            </a:pPr>
            <a:r>
              <a:rPr lang="en-US" altLang="en-US" dirty="0" smtClean="0"/>
              <a:t>APS bending magnet is 100-100x less intense</a:t>
            </a:r>
            <a:r>
              <a:rPr lang="en-US" altLang="en-US" dirty="0"/>
              <a:t> than NSLS-II DW90 (XPD) and NSLS-II SCW (HEX</a:t>
            </a:r>
            <a:r>
              <a:rPr lang="en-US" altLang="en-US" dirty="0" smtClean="0"/>
              <a:t>)</a:t>
            </a:r>
          </a:p>
          <a:p>
            <a:pPr>
              <a:spcBef>
                <a:spcPct val="50000"/>
              </a:spcBef>
            </a:pPr>
            <a:r>
              <a:rPr lang="en-US" altLang="en-US" dirty="0" smtClean="0"/>
              <a:t>APS tapered undulator is ~10X more intense than NSLS-II SCW (HEX) at all energies.</a:t>
            </a:r>
          </a:p>
          <a:p>
            <a:pPr>
              <a:spcBef>
                <a:spcPct val="50000"/>
              </a:spcBef>
            </a:pPr>
            <a:r>
              <a:rPr lang="en-US" altLang="en-US" dirty="0" smtClean="0"/>
              <a:t>APS-U </a:t>
            </a:r>
            <a:r>
              <a:rPr lang="en-US" altLang="en-US" dirty="0" err="1" smtClean="0"/>
              <a:t>undulators</a:t>
            </a:r>
            <a:r>
              <a:rPr lang="en-US" altLang="en-US" dirty="0" smtClean="0"/>
              <a:t> will be more intense than NSLS-II </a:t>
            </a:r>
            <a:r>
              <a:rPr lang="en-US" altLang="en-US" dirty="0" err="1" smtClean="0"/>
              <a:t>undulators</a:t>
            </a:r>
            <a:r>
              <a:rPr lang="en-US" altLang="en-US" dirty="0" smtClean="0"/>
              <a:t> above 5 keV.</a:t>
            </a:r>
          </a:p>
          <a:p>
            <a:pPr>
              <a:spcBef>
                <a:spcPct val="50000"/>
              </a:spcBef>
            </a:pPr>
            <a:r>
              <a:rPr lang="en-US" altLang="en-US" dirty="0" smtClean="0"/>
              <a:t>ALS </a:t>
            </a:r>
            <a:r>
              <a:rPr lang="en-US" altLang="en-US" dirty="0" err="1" smtClean="0"/>
              <a:t>superbend</a:t>
            </a:r>
            <a:r>
              <a:rPr lang="en-US" altLang="en-US" dirty="0" smtClean="0"/>
              <a:t> is 5-10x less intense than APS bending magnet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1997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altLang="en-US" sz="2800" dirty="0" smtClean="0">
                <a:solidFill>
                  <a:srgbClr val="0070C0"/>
                </a:solidFill>
              </a:rPr>
              <a:t>Brightness </a:t>
            </a:r>
            <a:r>
              <a:rPr lang="en-US" altLang="en-US" sz="2800" dirty="0">
                <a:solidFill>
                  <a:srgbClr val="0070C0"/>
                </a:solidFill>
              </a:rPr>
              <a:t>of </a:t>
            </a:r>
            <a:r>
              <a:rPr lang="en-US" altLang="en-US" sz="2800" dirty="0" smtClean="0">
                <a:solidFill>
                  <a:srgbClr val="0070C0"/>
                </a:solidFill>
              </a:rPr>
              <a:t>COMPRES </a:t>
            </a:r>
            <a:r>
              <a:rPr lang="en-US" altLang="en-US" sz="2800" dirty="0">
                <a:solidFill>
                  <a:srgbClr val="0070C0"/>
                </a:solidFill>
              </a:rPr>
              <a:t>sources</a:t>
            </a:r>
            <a:r>
              <a:rPr lang="en-US" altLang="en-US" sz="3200" dirty="0">
                <a:solidFill>
                  <a:srgbClr val="0070C0"/>
                </a:solidFill>
              </a:rPr>
              <a:t/>
            </a:r>
            <a:br>
              <a:rPr lang="en-US" altLang="en-US" sz="3200" dirty="0">
                <a:solidFill>
                  <a:srgbClr val="0070C0"/>
                </a:solidFill>
              </a:rPr>
            </a:br>
            <a:r>
              <a:rPr lang="en-US" altLang="en-US" sz="2000" dirty="0"/>
              <a:t>Figure of merit for beamline </a:t>
            </a:r>
            <a:r>
              <a:rPr lang="en-US" altLang="en-US" sz="2000" dirty="0" smtClean="0"/>
              <a:t>with </a:t>
            </a:r>
            <a:r>
              <a:rPr lang="en-US" altLang="en-US" sz="2000" dirty="0"/>
              <a:t>focusing, i.e. </a:t>
            </a:r>
            <a:r>
              <a:rPr lang="en-US" altLang="en-US" sz="2000" dirty="0" smtClean="0"/>
              <a:t>diamond </a:t>
            </a:r>
            <a:r>
              <a:rPr lang="en-US" altLang="en-US" sz="2000" dirty="0"/>
              <a:t>a</a:t>
            </a:r>
            <a:r>
              <a:rPr lang="en-US" altLang="en-US" sz="2000" dirty="0" smtClean="0"/>
              <a:t>nvil cell</a:t>
            </a:r>
            <a:endParaRPr lang="en-US" alt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4" t="8148" r="5556" b="6667"/>
          <a:stretch/>
        </p:blipFill>
        <p:spPr>
          <a:xfrm>
            <a:off x="601133" y="939800"/>
            <a:ext cx="8034868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83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rgbClr val="0070C0"/>
                </a:solidFill>
              </a:rPr>
              <a:t>Brightness of COMPRES sources</a:t>
            </a:r>
            <a:r>
              <a:rPr lang="en-US" altLang="en-US" sz="3200" dirty="0"/>
              <a:t/>
            </a:r>
            <a:br>
              <a:rPr lang="en-US" altLang="en-US" sz="3200" dirty="0"/>
            </a:br>
            <a:endParaRPr lang="en-US" altLang="en-US" sz="2000" dirty="0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41867" y="1354667"/>
            <a:ext cx="83058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APS undulator </a:t>
            </a:r>
            <a:r>
              <a:rPr lang="en-US" altLang="en-US" dirty="0" smtClean="0"/>
              <a:t>is 10X brighter than NSLS-II DW90 (XPD) </a:t>
            </a:r>
            <a:r>
              <a:rPr lang="en-US" altLang="en-US" dirty="0"/>
              <a:t>APS undulator at 30 keV </a:t>
            </a:r>
            <a:r>
              <a:rPr lang="en-US" altLang="en-US" dirty="0" smtClean="0"/>
              <a:t>where </a:t>
            </a:r>
            <a:r>
              <a:rPr lang="en-US" altLang="en-US" dirty="0"/>
              <a:t>much DAC diffraction is done.</a:t>
            </a:r>
          </a:p>
          <a:p>
            <a:pPr>
              <a:spcBef>
                <a:spcPct val="50000"/>
              </a:spcBef>
            </a:pPr>
            <a:r>
              <a:rPr lang="en-US" altLang="en-US" dirty="0"/>
              <a:t>NSLS-II </a:t>
            </a:r>
            <a:r>
              <a:rPr lang="en-US" altLang="en-US" dirty="0" smtClean="0"/>
              <a:t>SCW (HEX) </a:t>
            </a:r>
            <a:r>
              <a:rPr lang="en-US" altLang="en-US" dirty="0"/>
              <a:t>is similar brightness to APS undulator above 50 </a:t>
            </a:r>
            <a:r>
              <a:rPr lang="en-US" altLang="en-US" dirty="0" smtClean="0"/>
              <a:t>keV</a:t>
            </a:r>
          </a:p>
          <a:p>
            <a:pPr>
              <a:spcBef>
                <a:spcPct val="50000"/>
              </a:spcBef>
            </a:pPr>
            <a:r>
              <a:rPr lang="en-US" altLang="en-US" dirty="0" smtClean="0"/>
              <a:t>ALS </a:t>
            </a:r>
            <a:r>
              <a:rPr lang="en-US" altLang="en-US" dirty="0" err="1" smtClean="0"/>
              <a:t>superbend</a:t>
            </a:r>
            <a:r>
              <a:rPr lang="en-US" altLang="en-US" dirty="0" smtClean="0"/>
              <a:t> is brighter than APS bending magnet below 60 keV because the source is smaller.</a:t>
            </a:r>
          </a:p>
          <a:p>
            <a:pPr>
              <a:spcBef>
                <a:spcPct val="50000"/>
              </a:spcBef>
            </a:pPr>
            <a:r>
              <a:rPr lang="en-US" altLang="en-US" dirty="0" smtClean="0"/>
              <a:t>APS-U </a:t>
            </a:r>
            <a:r>
              <a:rPr lang="en-US" altLang="en-US" dirty="0" err="1" smtClean="0"/>
              <a:t>undulators</a:t>
            </a:r>
            <a:r>
              <a:rPr lang="en-US" altLang="en-US" dirty="0" smtClean="0"/>
              <a:t> are 15-100x brighter than APS now and 1000x brighter than either NSLS-II DW90 (XPD) or NSLS-II SCW (HEX) at all energies</a:t>
            </a:r>
          </a:p>
          <a:p>
            <a:pPr>
              <a:spcBef>
                <a:spcPct val="5000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1755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ue_2003">
  <a:themeElements>
    <a:clrScheme name="">
      <a:dk1>
        <a:srgbClr val="404040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9D7D9E"/>
      </a:accent2>
      <a:accent3>
        <a:srgbClr val="FFFFFF"/>
      </a:accent3>
      <a:accent4>
        <a:srgbClr val="353535"/>
      </a:accent4>
      <a:accent5>
        <a:srgbClr val="D0DEEC"/>
      </a:accent5>
      <a:accent6>
        <a:srgbClr val="8E718F"/>
      </a:accent6>
      <a:hlink>
        <a:srgbClr val="7AB800"/>
      </a:hlink>
      <a:folHlink>
        <a:srgbClr val="BF5C28"/>
      </a:folHlink>
    </a:clrScheme>
    <a:fontScheme name="Office Theme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Office Theme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ue_2003">
  <a:themeElements>
    <a:clrScheme name="">
      <a:dk1>
        <a:srgbClr val="404040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9D7D9E"/>
      </a:accent2>
      <a:accent3>
        <a:srgbClr val="FFFFFF"/>
      </a:accent3>
      <a:accent4>
        <a:srgbClr val="353535"/>
      </a:accent4>
      <a:accent5>
        <a:srgbClr val="D0DEEC"/>
      </a:accent5>
      <a:accent6>
        <a:srgbClr val="8E718F"/>
      </a:accent6>
      <a:hlink>
        <a:srgbClr val="7AB800"/>
      </a:hlink>
      <a:folHlink>
        <a:srgbClr val="BF5C28"/>
      </a:folHlink>
    </a:clrScheme>
    <a:fontScheme name="Office Theme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Office Theme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1512</TotalTime>
  <Words>412</Words>
  <Application>Microsoft Office PowerPoint</Application>
  <PresentationFormat>On-screen Show (4:3)</PresentationFormat>
  <Paragraphs>33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1_blue_2003</vt:lpstr>
      <vt:lpstr>Custom Design</vt:lpstr>
      <vt:lpstr>blue_2003</vt:lpstr>
      <vt:lpstr>PowerPoint Presentation</vt:lpstr>
      <vt:lpstr>Intensity of COMPRES sources Figure of merit for beamline without focusing, e.g. slits on LVP</vt:lpstr>
      <vt:lpstr>Intensity of COMPRES sources </vt:lpstr>
      <vt:lpstr>Brightness of COMPRES sources Figure of merit for beamline with focusing, i.e. diamond anvil cell</vt:lpstr>
      <vt:lpstr>Brightness of COMPRES sources </vt:lpstr>
    </vt:vector>
  </TitlesOfParts>
  <Company>APS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fenner</dc:creator>
  <cp:lastModifiedBy>EPICS Development</cp:lastModifiedBy>
  <cp:revision>104</cp:revision>
  <dcterms:created xsi:type="dcterms:W3CDTF">2005-09-15T18:55:36Z</dcterms:created>
  <dcterms:modified xsi:type="dcterms:W3CDTF">2015-12-16T05:44:03Z</dcterms:modified>
</cp:coreProperties>
</file>