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21" r:id="rId2"/>
    <p:sldId id="472" r:id="rId3"/>
    <p:sldId id="474" r:id="rId4"/>
    <p:sldId id="477" r:id="rId5"/>
    <p:sldId id="479" r:id="rId6"/>
    <p:sldId id="480" r:id="rId7"/>
    <p:sldId id="481" r:id="rId8"/>
    <p:sldId id="482" r:id="rId9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6pPr>
    <a:lvl7pPr marL="2743200" algn="l" defTabSz="914400" rtl="0" eaLnBrk="1" latinLnBrk="0" hangingPunct="1"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7pPr>
    <a:lvl8pPr marL="3200400" algn="l" defTabSz="914400" rtl="0" eaLnBrk="1" latinLnBrk="0" hangingPunct="1"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8pPr>
    <a:lvl9pPr marL="3657600" algn="l" defTabSz="914400" rtl="0" eaLnBrk="1" latinLnBrk="0" hangingPunct="1"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FF00"/>
    <a:srgbClr val="FFFFFF"/>
    <a:srgbClr val="CCECFF"/>
    <a:srgbClr val="FFFF66"/>
    <a:srgbClr val="00CC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 autoAdjust="0"/>
    <p:restoredTop sz="90419" autoAdjust="0"/>
  </p:normalViewPr>
  <p:slideViewPr>
    <p:cSldViewPr snapToGrid="0">
      <p:cViewPr varScale="1">
        <p:scale>
          <a:sx n="60" d="100"/>
          <a:sy n="60" d="100"/>
        </p:scale>
        <p:origin x="-666" y="-8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9" tIns="45506" rIns="91009" bIns="45506" numCol="1" anchor="t" anchorCtr="0" compatLnSpc="1">
            <a:prstTxWarp prst="textNoShape">
              <a:avLst/>
            </a:prstTxWarp>
          </a:bodyPr>
          <a:lstStyle>
            <a:lvl1pPr defTabSz="909638">
              <a:defRPr>
                <a:latin typeface="Arial" pitchFamily="-107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46525" y="0"/>
            <a:ext cx="30353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9" tIns="45506" rIns="91009" bIns="45506" numCol="1" anchor="t" anchorCtr="0" compatLnSpc="1">
            <a:prstTxWarp prst="textNoShape">
              <a:avLst/>
            </a:prstTxWarp>
          </a:bodyPr>
          <a:lstStyle>
            <a:lvl1pPr algn="r" defTabSz="909638">
              <a:defRPr>
                <a:latin typeface="Arial" pitchFamily="-107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67775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9" tIns="45506" rIns="91009" bIns="45506" numCol="1" anchor="b" anchorCtr="0" compatLnSpc="1">
            <a:prstTxWarp prst="textNoShape">
              <a:avLst/>
            </a:prstTxWarp>
          </a:bodyPr>
          <a:lstStyle>
            <a:lvl1pPr defTabSz="909638">
              <a:defRPr>
                <a:latin typeface="Arial" pitchFamily="-107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46525" y="8867775"/>
            <a:ext cx="30353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9" tIns="45506" rIns="91009" bIns="45506" numCol="1" anchor="b" anchorCtr="0" compatLnSpc="1">
            <a:prstTxWarp prst="textNoShape">
              <a:avLst/>
            </a:prstTxWarp>
          </a:bodyPr>
          <a:lstStyle>
            <a:lvl1pPr algn="r" defTabSz="909638">
              <a:defRPr/>
            </a:lvl1pPr>
          </a:lstStyle>
          <a:p>
            <a:fld id="{32C45EEF-6759-4EEA-A63E-CBDC2538EF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6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8098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3177" tIns="46589" rIns="93177" bIns="46589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4416426"/>
            <a:ext cx="560705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3163" tIns="46583" rIns="93163" bIns="46583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4416426"/>
            <a:ext cx="560705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3163" tIns="46583" rIns="93163" bIns="46583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1183" y="8829989"/>
            <a:ext cx="3037628" cy="464820"/>
          </a:xfrm>
          <a:prstGeom prst="rect">
            <a:avLst/>
          </a:prstGeom>
          <a:ln/>
        </p:spPr>
        <p:txBody>
          <a:bodyPr lIns="91650" tIns="45825" rIns="91650" bIns="45825"/>
          <a:lstStyle/>
          <a:p>
            <a:fld id="{A9B9404A-7B65-4706-96D7-C3EFA3AE1210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359" y="4415790"/>
            <a:ext cx="5607684" cy="4183380"/>
          </a:xfrm>
          <a:prstGeom prst="rect">
            <a:avLst/>
          </a:prstGeom>
        </p:spPr>
        <p:txBody>
          <a:bodyPr lIns="91650" tIns="45825" rIns="91650" bIns="45825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ln/>
        </p:spPr>
        <p:txBody>
          <a:bodyPr lIns="93177" tIns="46589" rIns="93177" bIns="46589"/>
          <a:lstStyle/>
          <a:p>
            <a:fld id="{4F68E8C1-6678-4C6A-BE09-D6B9FF11FD8D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ln/>
        </p:spPr>
        <p:txBody>
          <a:bodyPr lIns="93177" tIns="46589" rIns="93177" bIns="46589"/>
          <a:lstStyle/>
          <a:p>
            <a:fld id="{8D104C8C-C8AC-4E8E-B3FA-585A2F74729E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ln/>
        </p:spPr>
        <p:txBody>
          <a:bodyPr lIns="93177" tIns="46589" rIns="93177" bIns="46589"/>
          <a:lstStyle/>
          <a:p>
            <a:fld id="{4F68E8C1-6678-4C6A-BE09-D6B9FF11FD8D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ln/>
        </p:spPr>
        <p:txBody>
          <a:bodyPr lIns="93177" tIns="46589" rIns="93177" bIns="46589"/>
          <a:lstStyle/>
          <a:p>
            <a:fld id="{C252B7D4-D1DC-4067-9492-185D183A7E67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508000" y="6572250"/>
            <a:ext cx="7710488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-107" charset="0"/>
              <a:ea typeface="+mn-ea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200150" y="6343650"/>
            <a:ext cx="7232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r>
              <a:rPr lang="en-US"/>
              <a:t>GeoSoilEnviroCARS           		COMPRES Annual Meeting 2011</a:t>
            </a:r>
          </a:p>
          <a:p>
            <a:endParaRPr lang="en-US" i="0"/>
          </a:p>
        </p:txBody>
      </p:sp>
      <p:pic>
        <p:nvPicPr>
          <p:cNvPr id="1030" name="Picture 10"/>
          <p:cNvPicPr>
            <a:picLocks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57200" y="5867400"/>
            <a:ext cx="676275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ＭＳ Ｐゴシック" pitchFamily="-107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  <a:ea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  <a:ea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  <a:ea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  <a:ea typeface="ＭＳ Ｐゴシック" pitchFamily="-107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partial_earth_blk2"/>
          <p:cNvPicPr>
            <a:picLocks noChangeAspect="1" noChangeArrowheads="1"/>
          </p:cNvPicPr>
          <p:nvPr/>
        </p:nvPicPr>
        <p:blipFill>
          <a:blip r:embed="rId3"/>
          <a:srcRect l="8888" t="8893" r="11111" b="18340"/>
          <a:stretch>
            <a:fillRect/>
          </a:stretch>
        </p:blipFill>
        <p:spPr bwMode="auto">
          <a:xfrm>
            <a:off x="0" y="3028950"/>
            <a:ext cx="9144000" cy="2971800"/>
          </a:xfrm>
          <a:prstGeom prst="rect">
            <a:avLst/>
          </a:prstGeom>
          <a:noFill/>
        </p:spPr>
      </p:pic>
      <p:sp>
        <p:nvSpPr>
          <p:cNvPr id="747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2003425"/>
          </a:xfrm>
          <a:noFill/>
          <a:ln/>
        </p:spPr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</a:rPr>
              <a:t>COMPRES Facilities Overview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209800"/>
            <a:ext cx="6400800" cy="1752600"/>
          </a:xfrm>
          <a:noFill/>
          <a:ln/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COMPRES Annual Meeting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June 20,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428625"/>
          </a:xfrm>
          <a:noFill/>
          <a:ln/>
        </p:spPr>
        <p:txBody>
          <a:bodyPr/>
          <a:lstStyle/>
          <a:p>
            <a:r>
              <a:rPr lang="en-US" b="1" dirty="0" smtClean="0">
                <a:solidFill>
                  <a:srgbClr val="0066FF"/>
                </a:solidFill>
              </a:rPr>
              <a:t>COMPRES Facilities 2016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534400" cy="4800600"/>
          </a:xfrm>
          <a:noFill/>
          <a:ln/>
        </p:spPr>
        <p:txBody>
          <a:bodyPr/>
          <a:lstStyle/>
          <a:p>
            <a:r>
              <a:rPr lang="en-US" dirty="0" smtClean="0"/>
              <a:t>Nuclear resonant and inelastic </a:t>
            </a:r>
            <a:r>
              <a:rPr lang="en-US" dirty="0"/>
              <a:t>scattering at APS beamlines 3-ID and 30-ID.</a:t>
            </a:r>
          </a:p>
          <a:p>
            <a:r>
              <a:rPr lang="en-US" dirty="0"/>
              <a:t>Multi-anvil press at APS beamline 6-BM-B</a:t>
            </a:r>
          </a:p>
          <a:p>
            <a:r>
              <a:rPr lang="en-US" dirty="0" smtClean="0"/>
              <a:t>Multi-anvil press at NSLS-II beamline XPD</a:t>
            </a:r>
            <a:endParaRPr lang="en-US" dirty="0"/>
          </a:p>
          <a:p>
            <a:r>
              <a:rPr lang="en-US" dirty="0" smtClean="0"/>
              <a:t>Diamond anvil cell at ALS beamline 12.2.2</a:t>
            </a:r>
          </a:p>
          <a:p>
            <a:r>
              <a:rPr lang="en-US" dirty="0"/>
              <a:t>PX^2 diamond anvil cell facility at APS beamline 13-BM-C</a:t>
            </a:r>
          </a:p>
          <a:p>
            <a:r>
              <a:rPr lang="en-US" dirty="0" smtClean="0"/>
              <a:t>Infrared facility at NSLS-II beamline FIS</a:t>
            </a:r>
          </a:p>
          <a:p>
            <a:r>
              <a:rPr lang="en-US" dirty="0" smtClean="0"/>
              <a:t>Multi-anvil cell assemblies at Arizona State University</a:t>
            </a:r>
          </a:p>
          <a:p>
            <a:r>
              <a:rPr lang="en-US" dirty="0" smtClean="0"/>
              <a:t>COMPTECH facility at APS</a:t>
            </a:r>
          </a:p>
          <a:p>
            <a:r>
              <a:rPr lang="en-US" dirty="0"/>
              <a:t>Gas loading system at APS GSECARS </a:t>
            </a:r>
            <a:r>
              <a:rPr lang="en-US" dirty="0" smtClean="0"/>
              <a:t>sector 13 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7186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78672"/>
            <a:ext cx="8229600" cy="1051034"/>
          </a:xfrm>
          <a:noFill/>
          <a:ln/>
        </p:spPr>
        <p:txBody>
          <a:bodyPr/>
          <a:lstStyle/>
          <a:p>
            <a:r>
              <a:rPr lang="en-US" b="1" dirty="0" smtClean="0">
                <a:solidFill>
                  <a:srgbClr val="0066FF"/>
                </a:solidFill>
              </a:rPr>
              <a:t>COMPRES Facilities Proposed for</a:t>
            </a:r>
            <a:br>
              <a:rPr lang="en-US" b="1" dirty="0" smtClean="0">
                <a:solidFill>
                  <a:srgbClr val="0066FF"/>
                </a:solidFill>
              </a:rPr>
            </a:br>
            <a:r>
              <a:rPr lang="en-US" b="1" dirty="0" smtClean="0">
                <a:solidFill>
                  <a:srgbClr val="0066FF"/>
                </a:solidFill>
              </a:rPr>
              <a:t>Renewal Proposal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534400" cy="4800600"/>
          </a:xfrm>
          <a:noFill/>
          <a:ln/>
        </p:spPr>
        <p:txBody>
          <a:bodyPr/>
          <a:lstStyle/>
          <a:p>
            <a:pPr marL="228600" indent="-228600">
              <a:buFontTx/>
              <a:buNone/>
            </a:pP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 marL="228600" indent="-228600">
              <a:buFontTx/>
              <a:buNone/>
            </a:pPr>
            <a:endParaRPr lang="en-US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28442" y="1261238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107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-107" charset="0"/>
                <a:ea typeface="ＭＳ Ｐゴシック" pitchFamily="-107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Times New Roman" pitchFamily="-107" charset="0"/>
                <a:ea typeface="ＭＳ Ｐゴシック" pitchFamily="-107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-107" charset="0"/>
                <a:ea typeface="ＭＳ Ｐゴシック" pitchFamily="-107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-107" charset="0"/>
                <a:ea typeface="ＭＳ Ｐゴシック" pitchFamily="-107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-107" charset="0"/>
                <a:ea typeface="ＭＳ Ｐゴシック" pitchFamily="-107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-107" charset="0"/>
                <a:ea typeface="ＭＳ Ｐゴシック" pitchFamily="-107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-107" charset="0"/>
                <a:ea typeface="ＭＳ Ｐゴシック" pitchFamily="-107" charset="-128"/>
              </a:defRPr>
            </a:lvl9pPr>
          </a:lstStyle>
          <a:p>
            <a:r>
              <a:rPr lang="en-US" sz="1800" b="0" i="0" kern="0" dirty="0" smtClean="0">
                <a:solidFill>
                  <a:srgbClr val="FF0000"/>
                </a:solidFill>
              </a:rPr>
              <a:t>Nuclear </a:t>
            </a:r>
            <a:r>
              <a:rPr lang="en-US" sz="1800" b="0" i="0" kern="0" dirty="0" smtClean="0">
                <a:solidFill>
                  <a:srgbClr val="FF0000"/>
                </a:solidFill>
              </a:rPr>
              <a:t>resonant and inelastic scattering at APS beamlines 3-ID and 30-ID.</a:t>
            </a:r>
          </a:p>
          <a:p>
            <a:r>
              <a:rPr lang="en-US" sz="1800" b="0" i="0" kern="0" dirty="0" smtClean="0">
                <a:solidFill>
                  <a:srgbClr val="FF0000"/>
                </a:solidFill>
              </a:rPr>
              <a:t>Multi-anvil press at APS beamline 6-BM-B</a:t>
            </a:r>
          </a:p>
          <a:p>
            <a:r>
              <a:rPr lang="en-US" sz="1800" b="0" i="0" kern="0" dirty="0" smtClean="0">
                <a:solidFill>
                  <a:srgbClr val="FF0000"/>
                </a:solidFill>
              </a:rPr>
              <a:t>Multi-anvil press at NSLS-II beamline XPD</a:t>
            </a:r>
          </a:p>
          <a:p>
            <a:r>
              <a:rPr lang="en-US" sz="1800" b="0" i="0" kern="0" dirty="0" smtClean="0">
                <a:solidFill>
                  <a:srgbClr val="FF0000"/>
                </a:solidFill>
              </a:rPr>
              <a:t>Diamond anvil cell at ALS beamline 12.2.2</a:t>
            </a:r>
          </a:p>
          <a:p>
            <a:r>
              <a:rPr lang="en-US" sz="1800" b="0" i="0" kern="0" dirty="0" smtClean="0">
                <a:solidFill>
                  <a:srgbClr val="FF0000"/>
                </a:solidFill>
              </a:rPr>
              <a:t>PX^2 diamond anvil cell facility at APS beamline 13-BM-C</a:t>
            </a:r>
          </a:p>
          <a:p>
            <a:r>
              <a:rPr lang="en-US" sz="1800" b="0" i="0" kern="0" dirty="0" smtClean="0">
                <a:solidFill>
                  <a:srgbClr val="FF0000"/>
                </a:solidFill>
              </a:rPr>
              <a:t>Infrared facility at NSLS-II beamline FIS</a:t>
            </a:r>
          </a:p>
          <a:p>
            <a:r>
              <a:rPr lang="en-US" sz="1800" b="0" i="0" kern="0" dirty="0" smtClean="0">
                <a:solidFill>
                  <a:srgbClr val="FF0000"/>
                </a:solidFill>
              </a:rPr>
              <a:t>Multi-anvil cell assemblies at Arizona State </a:t>
            </a:r>
            <a:r>
              <a:rPr lang="en-US" sz="1800" b="0" i="0" kern="0" dirty="0" smtClean="0">
                <a:solidFill>
                  <a:srgbClr val="FF0000"/>
                </a:solidFill>
              </a:rPr>
              <a:t>University</a:t>
            </a:r>
            <a:endParaRPr lang="en-US" sz="1800" b="0" i="0" kern="0" dirty="0" smtClean="0"/>
          </a:p>
          <a:p>
            <a:r>
              <a:rPr lang="en-US" sz="1800" b="0" i="0" kern="0" dirty="0" smtClean="0">
                <a:solidFill>
                  <a:srgbClr val="FF0000"/>
                </a:solidFill>
              </a:rPr>
              <a:t>Gas loading system at APS GSECARS sector 13 </a:t>
            </a:r>
            <a:endParaRPr lang="en-US" sz="1800" b="0" i="0" kern="0" dirty="0" smtClean="0">
              <a:solidFill>
                <a:srgbClr val="FF0000"/>
              </a:solidFill>
            </a:endParaRPr>
          </a:p>
          <a:p>
            <a:r>
              <a:rPr lang="en-US" sz="1800" b="0" i="0" kern="0" dirty="0">
                <a:solidFill>
                  <a:schemeClr val="accent2"/>
                </a:solidFill>
              </a:rPr>
              <a:t>Facility for </a:t>
            </a:r>
            <a:r>
              <a:rPr lang="en-US" sz="1800" b="0" i="0" kern="0" dirty="0" err="1">
                <a:solidFill>
                  <a:schemeClr val="accent2"/>
                </a:solidFill>
              </a:rPr>
              <a:t>micromineralogy</a:t>
            </a:r>
            <a:r>
              <a:rPr lang="en-US" sz="1800" b="0" i="0" kern="0" dirty="0">
                <a:solidFill>
                  <a:schemeClr val="accent2"/>
                </a:solidFill>
              </a:rPr>
              <a:t> and </a:t>
            </a:r>
            <a:r>
              <a:rPr lang="en-US" sz="1800" b="0" i="0" kern="0" dirty="0" err="1">
                <a:solidFill>
                  <a:schemeClr val="accent2"/>
                </a:solidFill>
              </a:rPr>
              <a:t>micropetrology</a:t>
            </a:r>
            <a:r>
              <a:rPr lang="en-US" sz="1800" b="0" i="0" kern="0" dirty="0">
                <a:solidFill>
                  <a:schemeClr val="accent2"/>
                </a:solidFill>
              </a:rPr>
              <a:t> (FM2</a:t>
            </a:r>
            <a:r>
              <a:rPr lang="en-US" sz="1800" b="0" i="0" kern="0" dirty="0" smtClean="0">
                <a:solidFill>
                  <a:schemeClr val="accent2"/>
                </a:solidFill>
              </a:rPr>
              <a:t>) at Florida State University (Chen)</a:t>
            </a:r>
            <a:endParaRPr lang="en-US" sz="1800" b="0" i="0" kern="0" dirty="0" smtClean="0">
              <a:solidFill>
                <a:schemeClr val="accent2"/>
              </a:solidFill>
            </a:endParaRPr>
          </a:p>
          <a:p>
            <a:r>
              <a:rPr lang="en-US" sz="1800" b="0" i="0" kern="0" dirty="0" smtClean="0"/>
              <a:t>Very large offline press proposals</a:t>
            </a:r>
          </a:p>
          <a:p>
            <a:pPr lvl="1"/>
            <a:r>
              <a:rPr lang="en-US" sz="1600" b="0" i="0" kern="0" dirty="0" smtClean="0">
                <a:solidFill>
                  <a:schemeClr val="accent2"/>
                </a:solidFill>
              </a:rPr>
              <a:t>LMAPF: 6000 ton press at ASU (</a:t>
            </a:r>
            <a:r>
              <a:rPr lang="en-US" sz="1600" b="0" i="0" kern="0" dirty="0" err="1" smtClean="0">
                <a:solidFill>
                  <a:schemeClr val="accent2"/>
                </a:solidFill>
              </a:rPr>
              <a:t>Leinenweber</a:t>
            </a:r>
            <a:r>
              <a:rPr lang="en-US" sz="1600" b="0" i="0" kern="0" dirty="0" smtClean="0">
                <a:solidFill>
                  <a:schemeClr val="accent2"/>
                </a:solidFill>
              </a:rPr>
              <a:t>)</a:t>
            </a:r>
          </a:p>
          <a:p>
            <a:pPr lvl="1"/>
            <a:r>
              <a:rPr lang="en-US" sz="1600" b="0" i="0" kern="0" dirty="0" smtClean="0">
                <a:solidFill>
                  <a:schemeClr val="accent2"/>
                </a:solidFill>
              </a:rPr>
              <a:t>CETUS: 5000 ton press at Johnson Space Center (Danielson)</a:t>
            </a:r>
          </a:p>
          <a:p>
            <a:pPr lvl="1"/>
            <a:r>
              <a:rPr lang="en-US" sz="1600" b="0" i="0" kern="0" dirty="0" smtClean="0">
                <a:solidFill>
                  <a:schemeClr val="accent2"/>
                </a:solidFill>
              </a:rPr>
              <a:t>DELVE: 5000 ton press at Lehigh University (</a:t>
            </a:r>
            <a:r>
              <a:rPr lang="en-US" sz="1600" b="0" i="0" kern="0" dirty="0" err="1" smtClean="0">
                <a:solidFill>
                  <a:schemeClr val="accent2"/>
                </a:solidFill>
              </a:rPr>
              <a:t>Landskron</a:t>
            </a:r>
            <a:r>
              <a:rPr lang="en-US" sz="1600" b="0" i="0" kern="0" dirty="0" smtClean="0">
                <a:solidFill>
                  <a:schemeClr val="accent2"/>
                </a:solidFill>
              </a:rPr>
              <a:t>)</a:t>
            </a:r>
            <a:endParaRPr lang="en-US" sz="1600" b="0" i="0" kern="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US" sz="1800" b="0" i="0" kern="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0" i="0" kern="0" dirty="0" smtClean="0">
                <a:solidFill>
                  <a:srgbClr val="FF0000"/>
                </a:solidFill>
              </a:rPr>
              <a:t>Renewal proposal</a:t>
            </a:r>
          </a:p>
          <a:p>
            <a:pPr marL="0" indent="0">
              <a:buNone/>
            </a:pPr>
            <a:r>
              <a:rPr lang="en-US" sz="1800" b="0" i="0" kern="0" dirty="0" smtClean="0">
                <a:solidFill>
                  <a:schemeClr val="accent2"/>
                </a:solidFill>
              </a:rPr>
              <a:t>New proposed facility</a:t>
            </a:r>
            <a:endParaRPr lang="en-US" sz="1800" b="0" i="0" kern="0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9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3196"/>
            <a:ext cx="8229600" cy="428625"/>
          </a:xfrm>
          <a:noFill/>
          <a:ln/>
        </p:spPr>
        <p:txBody>
          <a:bodyPr/>
          <a:lstStyle/>
          <a:p>
            <a:r>
              <a:rPr lang="en-US" b="1" dirty="0">
                <a:solidFill>
                  <a:srgbClr val="0066FF"/>
                </a:solidFill>
              </a:rPr>
              <a:t>COMPRES Challenges</a:t>
            </a:r>
            <a:br>
              <a:rPr lang="en-US" b="1" dirty="0">
                <a:solidFill>
                  <a:srgbClr val="0066FF"/>
                </a:solidFill>
              </a:rPr>
            </a:br>
            <a:r>
              <a:rPr lang="en-US" b="1" dirty="0">
                <a:solidFill>
                  <a:srgbClr val="0066FF"/>
                </a:solidFill>
              </a:rPr>
              <a:t>Renewal Proposal</a:t>
            </a:r>
            <a:endParaRPr lang="en-US" altLang="en-US" sz="28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37074"/>
              </p:ext>
            </p:extLst>
          </p:nvPr>
        </p:nvGraphicFramePr>
        <p:xfrm>
          <a:off x="533400" y="1011626"/>
          <a:ext cx="82296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22860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Technique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Prior to NSLS closing</a:t>
                      </a:r>
                      <a:r>
                        <a:rPr lang="en-US" sz="1600" baseline="0" dirty="0" smtClean="0"/>
                        <a:t> (Sept. 2014)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Since NSLS closing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Diamond</a:t>
                      </a:r>
                      <a:r>
                        <a:rPr lang="en-US" sz="1600" baseline="0" dirty="0" smtClean="0"/>
                        <a:t> anvil cell (Infrared)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NSLS</a:t>
                      </a:r>
                      <a:r>
                        <a:rPr lang="en-US" sz="1600" baseline="0" dirty="0" smtClean="0"/>
                        <a:t>-U2A (100%)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NSLS-II FIS (50%, 2018)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Multi-anvil press (x-ray diffraction)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NSLS X-17-B2 (75%)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NSLS-II XPD</a:t>
                      </a:r>
                      <a:r>
                        <a:rPr lang="en-US" sz="1600" baseline="0" dirty="0" smtClean="0"/>
                        <a:t> (20%)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APS 6-BM (50%)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</a:t>
                      </a:r>
                      <a:r>
                        <a:rPr lang="en-US" sz="1600" baseline="0" dirty="0" smtClean="0"/>
                        <a:t>=75%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Total=70%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Diamond</a:t>
                      </a:r>
                      <a:r>
                        <a:rPr lang="en-US" sz="1600" baseline="0" dirty="0" smtClean="0"/>
                        <a:t> anvil cell (x-ray diffraction)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ALS 12.2.2 (50%)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ALS 12.2.2 (50%)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NSLS X-17-C</a:t>
                      </a:r>
                      <a:r>
                        <a:rPr lang="en-US" sz="1600" baseline="0" dirty="0" smtClean="0"/>
                        <a:t> (100%)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APS 13-BM-C</a:t>
                      </a:r>
                      <a:r>
                        <a:rPr lang="en-US" sz="1600" baseline="0" dirty="0" smtClean="0"/>
                        <a:t> (PX^2) (50%)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NSLS X-17-B3</a:t>
                      </a:r>
                      <a:r>
                        <a:rPr lang="en-US" sz="1600" baseline="0" dirty="0" smtClean="0"/>
                        <a:t> (70%)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Total</a:t>
                      </a:r>
                      <a:r>
                        <a:rPr lang="en-US" sz="1600" baseline="0" dirty="0" smtClean="0"/>
                        <a:t>=220%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Total=100%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5079142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The community has lost a significant fraction of the diamond anvil cell diffraction capability with closing of NSLS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No new diamond anvil cell capability at NSLS-II coming online for at least 3 years.  </a:t>
            </a:r>
          </a:p>
        </p:txBody>
      </p:sp>
    </p:spTree>
    <p:extLst>
      <p:ext uri="{BB962C8B-B14F-4D97-AF65-F5344CB8AC3E}">
        <p14:creationId xmlns:p14="http://schemas.microsoft.com/office/powerpoint/2010/main" val="323830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altLang="en-US" sz="2800" b="1" dirty="0">
                <a:solidFill>
                  <a:srgbClr val="0070C0"/>
                </a:solidFill>
              </a:rPr>
              <a:t>Intensity of </a:t>
            </a:r>
            <a:r>
              <a:rPr lang="en-US" altLang="en-US" sz="2800" b="1" dirty="0" smtClean="0">
                <a:solidFill>
                  <a:srgbClr val="0070C0"/>
                </a:solidFill>
              </a:rPr>
              <a:t>COMPRES </a:t>
            </a:r>
            <a:r>
              <a:rPr lang="en-US" altLang="en-US" sz="2800" b="1" dirty="0">
                <a:solidFill>
                  <a:srgbClr val="0070C0"/>
                </a:solidFill>
              </a:rPr>
              <a:t>sources</a:t>
            </a:r>
            <a:r>
              <a:rPr lang="en-US" altLang="en-US" sz="3200" b="1" dirty="0">
                <a:solidFill>
                  <a:srgbClr val="0070C0"/>
                </a:solidFill>
              </a:rPr>
              <a:t/>
            </a:r>
            <a:br>
              <a:rPr lang="en-US" altLang="en-US" sz="3200" b="1" dirty="0">
                <a:solidFill>
                  <a:srgbClr val="0070C0"/>
                </a:solidFill>
              </a:rPr>
            </a:br>
            <a:r>
              <a:rPr lang="en-US" altLang="en-US" sz="2000" b="1" dirty="0"/>
              <a:t>Figure of merit for beamline without focusing, </a:t>
            </a:r>
            <a:r>
              <a:rPr lang="en-US" altLang="en-US" sz="2000" b="1" dirty="0" smtClean="0"/>
              <a:t>e.g. slits on LVP</a:t>
            </a:r>
            <a:endParaRPr lang="en-US" altLang="en-US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9" t="9942" r="3953" b="5764"/>
          <a:stretch/>
        </p:blipFill>
        <p:spPr>
          <a:xfrm>
            <a:off x="381000" y="990600"/>
            <a:ext cx="8474526" cy="584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89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2748"/>
            <a:ext cx="7772400" cy="1143000"/>
          </a:xfrm>
        </p:spPr>
        <p:txBody>
          <a:bodyPr/>
          <a:lstStyle/>
          <a:p>
            <a:r>
              <a:rPr lang="en-US" altLang="en-US" sz="3200" b="1" dirty="0" smtClean="0">
                <a:solidFill>
                  <a:srgbClr val="0070C0"/>
                </a:solidFill>
              </a:rPr>
              <a:t>Intensity of COMPRES sources</a:t>
            </a:r>
            <a:endParaRPr lang="en-US" altLang="en-US" sz="2000" b="1" dirty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33400" y="1295400"/>
            <a:ext cx="8305800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 b="0" i="0" dirty="0"/>
              <a:t>NSLS-II d</a:t>
            </a:r>
            <a:r>
              <a:rPr lang="en-US" altLang="en-US" sz="1800" b="0" i="0" dirty="0" smtClean="0"/>
              <a:t>amping wiggler (XPD) </a:t>
            </a:r>
            <a:r>
              <a:rPr lang="en-US" altLang="en-US" sz="1800" b="0" i="0" dirty="0"/>
              <a:t>is about </a:t>
            </a:r>
            <a:r>
              <a:rPr lang="en-US" altLang="en-US" sz="1800" b="0" i="0" dirty="0" smtClean="0"/>
              <a:t>15X </a:t>
            </a:r>
            <a:r>
              <a:rPr lang="en-US" altLang="en-US" sz="1800" b="0" i="0" dirty="0"/>
              <a:t>more intense than </a:t>
            </a:r>
            <a:r>
              <a:rPr lang="en-US" altLang="en-US" sz="1800" b="0" i="0" dirty="0" smtClean="0"/>
              <a:t>X-17 at 40keV, same at 100 keV</a:t>
            </a:r>
            <a:endParaRPr lang="en-US" altLang="en-US" sz="1800" b="0" i="0" dirty="0"/>
          </a:p>
          <a:p>
            <a:pPr lvl="1">
              <a:spcBef>
                <a:spcPct val="50000"/>
              </a:spcBef>
            </a:pPr>
            <a:r>
              <a:rPr lang="en-US" altLang="en-US" sz="1800" b="0" i="0" dirty="0"/>
              <a:t>NSLS-II beamlines are ~2X longer than X-17, so flux through pinhole will be about 2.5X more: not very </a:t>
            </a:r>
            <a:r>
              <a:rPr lang="en-US" altLang="en-US" sz="1800" b="0" i="0" dirty="0" smtClean="0"/>
              <a:t>different</a:t>
            </a:r>
          </a:p>
          <a:p>
            <a:pPr>
              <a:spcBef>
                <a:spcPct val="50000"/>
              </a:spcBef>
            </a:pPr>
            <a:r>
              <a:rPr lang="en-US" altLang="en-US" sz="1800" b="0" i="0" dirty="0" smtClean="0"/>
              <a:t>APS Undulator A is 100-1000x more intense than NSLS-II DW90 (XPD) and NSLS-II SCW (HEX)</a:t>
            </a:r>
          </a:p>
          <a:p>
            <a:pPr>
              <a:spcBef>
                <a:spcPct val="50000"/>
              </a:spcBef>
            </a:pPr>
            <a:r>
              <a:rPr lang="en-US" altLang="en-US" sz="1800" b="0" i="0" dirty="0" smtClean="0"/>
              <a:t>APS bending magnet is 100-100x less intense</a:t>
            </a:r>
            <a:r>
              <a:rPr lang="en-US" altLang="en-US" sz="1800" b="0" i="0" dirty="0"/>
              <a:t> than NSLS-II DW90 (XPD) and NSLS-II SCW (HEX</a:t>
            </a:r>
            <a:r>
              <a:rPr lang="en-US" altLang="en-US" sz="1800" b="0" i="0" dirty="0" smtClean="0"/>
              <a:t>)</a:t>
            </a:r>
          </a:p>
          <a:p>
            <a:pPr>
              <a:spcBef>
                <a:spcPct val="50000"/>
              </a:spcBef>
            </a:pPr>
            <a:r>
              <a:rPr lang="en-US" altLang="en-US" sz="1800" b="0" i="0" dirty="0" smtClean="0"/>
              <a:t>APS tapered undulator is ~10X more intense than NSLS-II SCW (HEX) at all energies.</a:t>
            </a:r>
          </a:p>
          <a:p>
            <a:pPr>
              <a:spcBef>
                <a:spcPct val="50000"/>
              </a:spcBef>
            </a:pPr>
            <a:r>
              <a:rPr lang="en-US" altLang="en-US" sz="1800" b="0" i="0" dirty="0" smtClean="0"/>
              <a:t>APS-U </a:t>
            </a:r>
            <a:r>
              <a:rPr lang="en-US" altLang="en-US" sz="1800" b="0" i="0" dirty="0" err="1" smtClean="0"/>
              <a:t>undulators</a:t>
            </a:r>
            <a:r>
              <a:rPr lang="en-US" altLang="en-US" sz="1800" b="0" i="0" dirty="0" smtClean="0"/>
              <a:t> will be more intense than NSLS-II </a:t>
            </a:r>
            <a:r>
              <a:rPr lang="en-US" altLang="en-US" sz="1800" b="0" i="0" dirty="0" err="1" smtClean="0"/>
              <a:t>undulators</a:t>
            </a:r>
            <a:r>
              <a:rPr lang="en-US" altLang="en-US" sz="1800" b="0" i="0" dirty="0" smtClean="0"/>
              <a:t> above 5 keV.</a:t>
            </a:r>
          </a:p>
          <a:p>
            <a:pPr>
              <a:spcBef>
                <a:spcPct val="50000"/>
              </a:spcBef>
            </a:pPr>
            <a:r>
              <a:rPr lang="en-US" altLang="en-US" sz="1800" b="0" i="0" dirty="0" smtClean="0"/>
              <a:t>ALS </a:t>
            </a:r>
            <a:r>
              <a:rPr lang="en-US" altLang="en-US" sz="1800" b="0" i="0" dirty="0" err="1" smtClean="0"/>
              <a:t>superbend</a:t>
            </a:r>
            <a:r>
              <a:rPr lang="en-US" altLang="en-US" sz="1800" b="0" i="0" dirty="0" smtClean="0"/>
              <a:t> is 5-10x less intense than APS bending magnet</a:t>
            </a:r>
            <a:endParaRPr lang="en-US" altLang="en-US" sz="1800" b="0" i="0" dirty="0"/>
          </a:p>
        </p:txBody>
      </p:sp>
    </p:spTree>
    <p:extLst>
      <p:ext uri="{BB962C8B-B14F-4D97-AF65-F5344CB8AC3E}">
        <p14:creationId xmlns:p14="http://schemas.microsoft.com/office/powerpoint/2010/main" val="243514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altLang="en-US" sz="2800" b="1" dirty="0" smtClean="0">
                <a:solidFill>
                  <a:srgbClr val="0070C0"/>
                </a:solidFill>
              </a:rPr>
              <a:t>Brightness </a:t>
            </a:r>
            <a:r>
              <a:rPr lang="en-US" altLang="en-US" sz="2800" b="1" dirty="0">
                <a:solidFill>
                  <a:srgbClr val="0070C0"/>
                </a:solidFill>
              </a:rPr>
              <a:t>of </a:t>
            </a:r>
            <a:r>
              <a:rPr lang="en-US" altLang="en-US" sz="2800" b="1" dirty="0" smtClean="0">
                <a:solidFill>
                  <a:srgbClr val="0070C0"/>
                </a:solidFill>
              </a:rPr>
              <a:t>COMPRES </a:t>
            </a:r>
            <a:r>
              <a:rPr lang="en-US" altLang="en-US" sz="2800" b="1" dirty="0">
                <a:solidFill>
                  <a:srgbClr val="0070C0"/>
                </a:solidFill>
              </a:rPr>
              <a:t>sources</a:t>
            </a:r>
            <a:r>
              <a:rPr lang="en-US" altLang="en-US" sz="3200" b="1" dirty="0">
                <a:solidFill>
                  <a:srgbClr val="0070C0"/>
                </a:solidFill>
              </a:rPr>
              <a:t/>
            </a:r>
            <a:br>
              <a:rPr lang="en-US" altLang="en-US" sz="3200" b="1" dirty="0">
                <a:solidFill>
                  <a:srgbClr val="0070C0"/>
                </a:solidFill>
              </a:rPr>
            </a:br>
            <a:r>
              <a:rPr lang="en-US" altLang="en-US" sz="2000" b="1" dirty="0"/>
              <a:t>Figure of merit for beamline </a:t>
            </a:r>
            <a:r>
              <a:rPr lang="en-US" altLang="en-US" sz="2000" b="1" dirty="0" smtClean="0"/>
              <a:t>with </a:t>
            </a:r>
            <a:r>
              <a:rPr lang="en-US" altLang="en-US" sz="2000" b="1" dirty="0"/>
              <a:t>focusing, i.e. </a:t>
            </a:r>
            <a:r>
              <a:rPr lang="en-US" altLang="en-US" sz="2000" b="1" dirty="0" smtClean="0"/>
              <a:t>diamond </a:t>
            </a:r>
            <a:r>
              <a:rPr lang="en-US" altLang="en-US" sz="2000" b="1" dirty="0"/>
              <a:t>a</a:t>
            </a:r>
            <a:r>
              <a:rPr lang="en-US" altLang="en-US" sz="2000" b="1" dirty="0" smtClean="0"/>
              <a:t>nvil cell</a:t>
            </a:r>
            <a:endParaRPr lang="en-US" altLang="en-US"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4" t="8148" r="5556" b="6667"/>
          <a:stretch/>
        </p:blipFill>
        <p:spPr>
          <a:xfrm>
            <a:off x="601133" y="939800"/>
            <a:ext cx="8034868" cy="58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32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8514"/>
            <a:ext cx="7772400" cy="1143000"/>
          </a:xfrm>
        </p:spPr>
        <p:txBody>
          <a:bodyPr/>
          <a:lstStyle/>
          <a:p>
            <a:r>
              <a:rPr lang="en-US" altLang="en-US" sz="3200" b="1" dirty="0" smtClean="0">
                <a:solidFill>
                  <a:srgbClr val="0070C0"/>
                </a:solidFill>
              </a:rPr>
              <a:t>Brightness of COMPRES sources</a:t>
            </a:r>
            <a:endParaRPr lang="en-US" altLang="en-US" sz="2000" b="1" dirty="0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41867" y="1354667"/>
            <a:ext cx="8305800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b="0" i="0" dirty="0"/>
              <a:t>APS undulator </a:t>
            </a:r>
            <a:r>
              <a:rPr lang="en-US" altLang="en-US" sz="2000" b="0" i="0" dirty="0" smtClean="0"/>
              <a:t>is 10X brighter than NSLS-II DW90 (XPD) </a:t>
            </a:r>
            <a:r>
              <a:rPr lang="en-US" altLang="en-US" sz="2000" b="0" i="0" dirty="0"/>
              <a:t>APS undulator at 30 keV </a:t>
            </a:r>
            <a:r>
              <a:rPr lang="en-US" altLang="en-US" sz="2000" b="0" i="0" dirty="0" smtClean="0"/>
              <a:t>where </a:t>
            </a:r>
            <a:r>
              <a:rPr lang="en-US" altLang="en-US" sz="2000" b="0" i="0" dirty="0"/>
              <a:t>much DAC diffraction is done.</a:t>
            </a:r>
          </a:p>
          <a:p>
            <a:pPr>
              <a:spcBef>
                <a:spcPct val="50000"/>
              </a:spcBef>
            </a:pPr>
            <a:r>
              <a:rPr lang="en-US" altLang="en-US" sz="2000" b="0" i="0" dirty="0"/>
              <a:t>NSLS-II </a:t>
            </a:r>
            <a:r>
              <a:rPr lang="en-US" altLang="en-US" sz="2000" b="0" i="0" dirty="0" smtClean="0"/>
              <a:t>SCW (HEX) </a:t>
            </a:r>
            <a:r>
              <a:rPr lang="en-US" altLang="en-US" sz="2000" b="0" i="0" dirty="0"/>
              <a:t>is similar brightness to APS undulator above 50 </a:t>
            </a:r>
            <a:r>
              <a:rPr lang="en-US" altLang="en-US" sz="2000" b="0" i="0" dirty="0" smtClean="0"/>
              <a:t>keV</a:t>
            </a:r>
          </a:p>
          <a:p>
            <a:pPr>
              <a:spcBef>
                <a:spcPct val="50000"/>
              </a:spcBef>
            </a:pPr>
            <a:r>
              <a:rPr lang="en-US" altLang="en-US" sz="2000" b="0" i="0" dirty="0" smtClean="0"/>
              <a:t>ALS </a:t>
            </a:r>
            <a:r>
              <a:rPr lang="en-US" altLang="en-US" sz="2000" b="0" i="0" dirty="0" err="1" smtClean="0"/>
              <a:t>superbend</a:t>
            </a:r>
            <a:r>
              <a:rPr lang="en-US" altLang="en-US" sz="2000" b="0" i="0" dirty="0" smtClean="0"/>
              <a:t> is brighter than APS bending magnet below 60 keV because the source is smaller.</a:t>
            </a:r>
          </a:p>
          <a:p>
            <a:pPr>
              <a:spcBef>
                <a:spcPct val="50000"/>
              </a:spcBef>
            </a:pPr>
            <a:r>
              <a:rPr lang="en-US" altLang="en-US" sz="2000" b="0" i="0" dirty="0" smtClean="0"/>
              <a:t>APS-U </a:t>
            </a:r>
            <a:r>
              <a:rPr lang="en-US" altLang="en-US" sz="2000" b="0" i="0" dirty="0" err="1" smtClean="0"/>
              <a:t>undulators</a:t>
            </a:r>
            <a:r>
              <a:rPr lang="en-US" altLang="en-US" sz="2000" b="0" i="0" dirty="0" smtClean="0"/>
              <a:t> are 15-100x brighter than APS now and 1000x brighter than either NSLS-II DW90 (XPD) or NSLS-II SCW (HEX) at all energies</a:t>
            </a:r>
          </a:p>
          <a:p>
            <a:pPr>
              <a:spcBef>
                <a:spcPct val="50000"/>
              </a:spcBef>
            </a:pPr>
            <a:endParaRPr lang="en-US" altLang="en-US" sz="2000" b="0" i="0" dirty="0"/>
          </a:p>
        </p:txBody>
      </p:sp>
    </p:spTree>
    <p:extLst>
      <p:ext uri="{BB962C8B-B14F-4D97-AF65-F5344CB8AC3E}">
        <p14:creationId xmlns:p14="http://schemas.microsoft.com/office/powerpoint/2010/main" val="67879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\\CARS4\server\WIN32APP\MSOffice\Template\BLANK.POT</Template>
  <TotalTime>39165</TotalTime>
  <Words>555</Words>
  <Application>Microsoft Office PowerPoint</Application>
  <PresentationFormat>On-screen Show (4:3)</PresentationFormat>
  <Paragraphs>74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Blank</vt:lpstr>
      <vt:lpstr>COMPRES Facilities Overview</vt:lpstr>
      <vt:lpstr>COMPRES Facilities 2016</vt:lpstr>
      <vt:lpstr>COMPRES Facilities Proposed for Renewal Proposal</vt:lpstr>
      <vt:lpstr>COMPRES Challenges Renewal Proposal</vt:lpstr>
      <vt:lpstr>Intensity of COMPRES sources Figure of merit for beamline without focusing, e.g. slits on LVP</vt:lpstr>
      <vt:lpstr>Intensity of COMPRES sources</vt:lpstr>
      <vt:lpstr>Brightness of COMPRES sources Figure of merit for beamline with focusing, i.e. diamond anvil cell</vt:lpstr>
      <vt:lpstr>Brightness of COMPRES 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Nancy Lazarz</dc:creator>
  <cp:lastModifiedBy>EPICS Development</cp:lastModifiedBy>
  <cp:revision>473</cp:revision>
  <cp:lastPrinted>1999-05-21T17:15:31Z</cp:lastPrinted>
  <dcterms:created xsi:type="dcterms:W3CDTF">1995-06-17T23:31:02Z</dcterms:created>
  <dcterms:modified xsi:type="dcterms:W3CDTF">2016-06-20T03:56:40Z</dcterms:modified>
</cp:coreProperties>
</file>